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7" r:id="rId6"/>
    <p:sldId id="258" r:id="rId7"/>
    <p:sldId id="262" r:id="rId8"/>
    <p:sldId id="261" r:id="rId9"/>
    <p:sldId id="265" r:id="rId10"/>
    <p:sldId id="260" r:id="rId11"/>
    <p:sldId id="270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8" r:id="rId20"/>
    <p:sldId id="274" r:id="rId21"/>
    <p:sldId id="275" r:id="rId22"/>
    <p:sldId id="276" r:id="rId23"/>
    <p:sldId id="277" r:id="rId24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29C"/>
    <a:srgbClr val="07A1E2"/>
    <a:srgbClr val="205AA7"/>
    <a:srgbClr val="8B0534"/>
    <a:srgbClr val="FDEADA"/>
    <a:srgbClr val="F3953F"/>
    <a:srgbClr val="F79646"/>
    <a:srgbClr val="FDDFC7"/>
    <a:srgbClr val="3E81DA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943" autoAdjust="0"/>
    <p:restoredTop sz="94673" autoAdjust="0"/>
  </p:normalViewPr>
  <p:slideViewPr>
    <p:cSldViewPr>
      <p:cViewPr varScale="1">
        <p:scale>
          <a:sx n="109" d="100"/>
          <a:sy n="109" d="100"/>
        </p:scale>
        <p:origin x="49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306FB5-A2B2-49C6-9AD1-55B6917CD944}" type="doc">
      <dgm:prSet loTypeId="urn:microsoft.com/office/officeart/2005/8/layout/cycle2" loCatId="cycle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9DF4BBD3-25B6-419A-AB91-DE3ACD9C4242}">
      <dgm:prSet phldrT="[Texte]" phldr="1" custT="1"/>
      <dgm:spPr>
        <a:solidFill>
          <a:schemeClr val="accent2"/>
        </a:solidFill>
      </dgm:spPr>
      <dgm:t>
        <a:bodyPr/>
        <a:lstStyle/>
        <a:p>
          <a:endParaRPr lang="fr-FR" sz="2000" dirty="0"/>
        </a:p>
      </dgm:t>
    </dgm:pt>
    <dgm:pt modelId="{98CC9FE9-8325-4543-9BDF-A0D40F4BE211}" type="parTrans" cxnId="{7D1C661D-5452-4A24-A461-D1FDD661C07C}">
      <dgm:prSet/>
      <dgm:spPr/>
      <dgm:t>
        <a:bodyPr/>
        <a:lstStyle/>
        <a:p>
          <a:endParaRPr lang="fr-FR"/>
        </a:p>
      </dgm:t>
    </dgm:pt>
    <dgm:pt modelId="{51E61400-E8A1-4078-B0D1-05769AFE3FC2}" type="sibTrans" cxnId="{7D1C661D-5452-4A24-A461-D1FDD661C07C}">
      <dgm:prSet/>
      <dgm:spPr/>
      <dgm:t>
        <a:bodyPr/>
        <a:lstStyle/>
        <a:p>
          <a:endParaRPr lang="fr-FR"/>
        </a:p>
      </dgm:t>
    </dgm:pt>
    <dgm:pt modelId="{A16B7A32-C1AD-495A-A377-0B9A0A7FEC9F}">
      <dgm:prSet phldrT="[Texte]" phldr="1" custT="1"/>
      <dgm:spPr>
        <a:solidFill>
          <a:schemeClr val="accent3"/>
        </a:solidFill>
      </dgm:spPr>
      <dgm:t>
        <a:bodyPr/>
        <a:lstStyle/>
        <a:p>
          <a:endParaRPr lang="fr-FR" sz="2000" dirty="0"/>
        </a:p>
      </dgm:t>
    </dgm:pt>
    <dgm:pt modelId="{054EB8F3-687D-47C1-A8CA-AA8906B81A64}" type="parTrans" cxnId="{D39E6565-AB8E-4150-9AD1-F0C376D118EA}">
      <dgm:prSet/>
      <dgm:spPr/>
      <dgm:t>
        <a:bodyPr/>
        <a:lstStyle/>
        <a:p>
          <a:endParaRPr lang="fr-FR"/>
        </a:p>
      </dgm:t>
    </dgm:pt>
    <dgm:pt modelId="{D093C8A5-C38E-46B0-A43A-6E4799DBF5B8}" type="sibTrans" cxnId="{D39E6565-AB8E-4150-9AD1-F0C376D118EA}">
      <dgm:prSet/>
      <dgm:spPr/>
      <dgm:t>
        <a:bodyPr/>
        <a:lstStyle/>
        <a:p>
          <a:endParaRPr lang="fr-FR"/>
        </a:p>
      </dgm:t>
    </dgm:pt>
    <dgm:pt modelId="{2580DAD5-E4B5-4293-AB07-A4C506041096}">
      <dgm:prSet phldrT="[Texte]" phldr="1" custT="1"/>
      <dgm:spPr>
        <a:solidFill>
          <a:schemeClr val="accent5"/>
        </a:solidFill>
      </dgm:spPr>
      <dgm:t>
        <a:bodyPr/>
        <a:lstStyle/>
        <a:p>
          <a:endParaRPr lang="fr-FR" sz="2000" dirty="0"/>
        </a:p>
      </dgm:t>
    </dgm:pt>
    <dgm:pt modelId="{3872E00E-B2E4-4A20-9A82-F208316DB251}" type="parTrans" cxnId="{75528107-9022-476D-AE40-85E56DB393F3}">
      <dgm:prSet/>
      <dgm:spPr/>
      <dgm:t>
        <a:bodyPr/>
        <a:lstStyle/>
        <a:p>
          <a:endParaRPr lang="fr-FR"/>
        </a:p>
      </dgm:t>
    </dgm:pt>
    <dgm:pt modelId="{8828E4FD-4B51-4892-8A21-08016202413A}" type="sibTrans" cxnId="{75528107-9022-476D-AE40-85E56DB393F3}">
      <dgm:prSet/>
      <dgm:spPr/>
      <dgm:t>
        <a:bodyPr/>
        <a:lstStyle/>
        <a:p>
          <a:endParaRPr lang="fr-FR"/>
        </a:p>
      </dgm:t>
    </dgm:pt>
    <dgm:pt modelId="{8DF2A84E-9439-4676-B13B-880F92495483}">
      <dgm:prSet phldrT="[Texte]" phldr="1" custT="1"/>
      <dgm:spPr/>
      <dgm:t>
        <a:bodyPr/>
        <a:lstStyle/>
        <a:p>
          <a:endParaRPr lang="fr-FR" sz="2000" dirty="0"/>
        </a:p>
      </dgm:t>
    </dgm:pt>
    <dgm:pt modelId="{7051D416-35AC-401B-833F-A4F8C8DD6EA9}" type="parTrans" cxnId="{49A60ED3-5978-4CAC-A39A-F10C23E6AFF3}">
      <dgm:prSet/>
      <dgm:spPr/>
      <dgm:t>
        <a:bodyPr/>
        <a:lstStyle/>
        <a:p>
          <a:endParaRPr lang="fr-FR"/>
        </a:p>
      </dgm:t>
    </dgm:pt>
    <dgm:pt modelId="{C8218148-B48A-4CD5-B315-EB4E2CA794B6}" type="sibTrans" cxnId="{49A60ED3-5978-4CAC-A39A-F10C23E6AFF3}">
      <dgm:prSet/>
      <dgm:spPr/>
      <dgm:t>
        <a:bodyPr/>
        <a:lstStyle/>
        <a:p>
          <a:endParaRPr lang="fr-FR"/>
        </a:p>
      </dgm:t>
    </dgm:pt>
    <dgm:pt modelId="{435C8848-87CA-47E9-A5F7-99C1EC16E483}">
      <dgm:prSet phldrT="[Texte]" phldr="1" custT="1"/>
      <dgm:spPr>
        <a:solidFill>
          <a:srgbClr val="00B0F0"/>
        </a:solidFill>
      </dgm:spPr>
      <dgm:t>
        <a:bodyPr/>
        <a:lstStyle/>
        <a:p>
          <a:endParaRPr lang="fr-FR" sz="2000" dirty="0"/>
        </a:p>
      </dgm:t>
    </dgm:pt>
    <dgm:pt modelId="{A4708D6C-7804-40ED-AC27-D9D8D2A4430F}" type="parTrans" cxnId="{D75495CB-BD7C-4D1C-A798-9A39418CE5D5}">
      <dgm:prSet/>
      <dgm:spPr/>
      <dgm:t>
        <a:bodyPr/>
        <a:lstStyle/>
        <a:p>
          <a:endParaRPr lang="fr-FR"/>
        </a:p>
      </dgm:t>
    </dgm:pt>
    <dgm:pt modelId="{897A74CA-12E4-4886-9909-D0C39E0E9701}" type="sibTrans" cxnId="{D75495CB-BD7C-4D1C-A798-9A39418CE5D5}">
      <dgm:prSet/>
      <dgm:spPr>
        <a:solidFill>
          <a:srgbClr val="00B0F0"/>
        </a:solidFill>
      </dgm:spPr>
      <dgm:t>
        <a:bodyPr/>
        <a:lstStyle/>
        <a:p>
          <a:endParaRPr lang="fr-FR"/>
        </a:p>
      </dgm:t>
    </dgm:pt>
    <dgm:pt modelId="{2549E5CF-6BE3-4B25-97C4-0F3526604FDD}" type="pres">
      <dgm:prSet presAssocID="{87306FB5-A2B2-49C6-9AD1-55B6917CD9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2C7F52A-8E56-4217-BBC6-06CF6074755F}" type="pres">
      <dgm:prSet presAssocID="{9DF4BBD3-25B6-419A-AB91-DE3ACD9C42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2D05D1-EBAC-45C1-9BC3-97903D6597E1}" type="pres">
      <dgm:prSet presAssocID="{51E61400-E8A1-4078-B0D1-05769AFE3FC2}" presName="sibTrans" presStyleLbl="sibTrans2D1" presStyleIdx="0" presStyleCnt="5"/>
      <dgm:spPr/>
      <dgm:t>
        <a:bodyPr/>
        <a:lstStyle/>
        <a:p>
          <a:endParaRPr lang="fr-FR"/>
        </a:p>
      </dgm:t>
    </dgm:pt>
    <dgm:pt modelId="{845E2A29-6F89-486D-8E56-8819FCE66F58}" type="pres">
      <dgm:prSet presAssocID="{51E61400-E8A1-4078-B0D1-05769AFE3FC2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DDB76BB-D706-4697-96A1-8345580A3E0E}" type="pres">
      <dgm:prSet presAssocID="{A16B7A32-C1AD-495A-A377-0B9A0A7FEC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3D39A-31F1-4A83-8AD8-96C1812B5FDF}" type="pres">
      <dgm:prSet presAssocID="{D093C8A5-C38E-46B0-A43A-6E4799DBF5B8}" presName="sibTrans" presStyleLbl="sibTrans2D1" presStyleIdx="1" presStyleCnt="5"/>
      <dgm:spPr/>
      <dgm:t>
        <a:bodyPr/>
        <a:lstStyle/>
        <a:p>
          <a:endParaRPr lang="fr-FR"/>
        </a:p>
      </dgm:t>
    </dgm:pt>
    <dgm:pt modelId="{6A16FD32-ED4C-4555-95E6-E17D53BD0E60}" type="pres">
      <dgm:prSet presAssocID="{D093C8A5-C38E-46B0-A43A-6E4799DBF5B8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6F524604-84AD-4D96-A7EE-EFC46B76EE8D}" type="pres">
      <dgm:prSet presAssocID="{2580DAD5-E4B5-4293-AB07-A4C50604109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D0885B-17D0-430C-A851-26B86F60960F}" type="pres">
      <dgm:prSet presAssocID="{8828E4FD-4B51-4892-8A21-08016202413A}" presName="sibTrans" presStyleLbl="sibTrans2D1" presStyleIdx="2" presStyleCnt="5"/>
      <dgm:spPr/>
      <dgm:t>
        <a:bodyPr/>
        <a:lstStyle/>
        <a:p>
          <a:endParaRPr lang="fr-FR"/>
        </a:p>
      </dgm:t>
    </dgm:pt>
    <dgm:pt modelId="{92DCAC41-0ABC-4ED1-88F9-CEBAA95A0C0F}" type="pres">
      <dgm:prSet presAssocID="{8828E4FD-4B51-4892-8A21-08016202413A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7460B5D4-3A36-4CF5-86DB-C1955EA6D52B}" type="pres">
      <dgm:prSet presAssocID="{8DF2A84E-9439-4676-B13B-880F9249548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D4F65C-FD7E-454B-A435-01046A163639}" type="pres">
      <dgm:prSet presAssocID="{C8218148-B48A-4CD5-B315-EB4E2CA794B6}" presName="sibTrans" presStyleLbl="sibTrans2D1" presStyleIdx="3" presStyleCnt="5"/>
      <dgm:spPr/>
      <dgm:t>
        <a:bodyPr/>
        <a:lstStyle/>
        <a:p>
          <a:endParaRPr lang="fr-FR"/>
        </a:p>
      </dgm:t>
    </dgm:pt>
    <dgm:pt modelId="{E2292487-6927-48A3-9F9D-64DDE27F4EDD}" type="pres">
      <dgm:prSet presAssocID="{C8218148-B48A-4CD5-B315-EB4E2CA794B6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382240D4-C898-4910-84A6-839B8A331502}" type="pres">
      <dgm:prSet presAssocID="{435C8848-87CA-47E9-A5F7-99C1EC16E4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8A1386-0908-4400-80C2-60E7E204102D}" type="pres">
      <dgm:prSet presAssocID="{897A74CA-12E4-4886-9909-D0C39E0E9701}" presName="sibTrans" presStyleLbl="sibTrans2D1" presStyleIdx="4" presStyleCnt="5"/>
      <dgm:spPr/>
      <dgm:t>
        <a:bodyPr/>
        <a:lstStyle/>
        <a:p>
          <a:endParaRPr lang="fr-FR"/>
        </a:p>
      </dgm:t>
    </dgm:pt>
    <dgm:pt modelId="{3A775353-482E-4CE9-B20D-AA3100346260}" type="pres">
      <dgm:prSet presAssocID="{897A74CA-12E4-4886-9909-D0C39E0E9701}" presName="connectorText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75528107-9022-476D-AE40-85E56DB393F3}" srcId="{87306FB5-A2B2-49C6-9AD1-55B6917CD944}" destId="{2580DAD5-E4B5-4293-AB07-A4C506041096}" srcOrd="2" destOrd="0" parTransId="{3872E00E-B2E4-4A20-9A82-F208316DB251}" sibTransId="{8828E4FD-4B51-4892-8A21-08016202413A}"/>
    <dgm:cxn modelId="{C4D7B048-BB71-4921-B939-DCA1F97BFDE0}" type="presOf" srcId="{A16B7A32-C1AD-495A-A377-0B9A0A7FEC9F}" destId="{DDDB76BB-D706-4697-96A1-8345580A3E0E}" srcOrd="0" destOrd="0" presId="urn:microsoft.com/office/officeart/2005/8/layout/cycle2"/>
    <dgm:cxn modelId="{F51860A6-8982-48AF-96C9-409F1A2BBE1D}" type="presOf" srcId="{51E61400-E8A1-4078-B0D1-05769AFE3FC2}" destId="{845E2A29-6F89-486D-8E56-8819FCE66F58}" srcOrd="1" destOrd="0" presId="urn:microsoft.com/office/officeart/2005/8/layout/cycle2"/>
    <dgm:cxn modelId="{60F5F165-1165-4592-8A79-674BBE2B70E5}" type="presOf" srcId="{87306FB5-A2B2-49C6-9AD1-55B6917CD944}" destId="{2549E5CF-6BE3-4B25-97C4-0F3526604FDD}" srcOrd="0" destOrd="0" presId="urn:microsoft.com/office/officeart/2005/8/layout/cycle2"/>
    <dgm:cxn modelId="{1518605F-1242-42B5-9396-E69156EC186B}" type="presOf" srcId="{C8218148-B48A-4CD5-B315-EB4E2CA794B6}" destId="{E2292487-6927-48A3-9F9D-64DDE27F4EDD}" srcOrd="1" destOrd="0" presId="urn:microsoft.com/office/officeart/2005/8/layout/cycle2"/>
    <dgm:cxn modelId="{D39E6565-AB8E-4150-9AD1-F0C376D118EA}" srcId="{87306FB5-A2B2-49C6-9AD1-55B6917CD944}" destId="{A16B7A32-C1AD-495A-A377-0B9A0A7FEC9F}" srcOrd="1" destOrd="0" parTransId="{054EB8F3-687D-47C1-A8CA-AA8906B81A64}" sibTransId="{D093C8A5-C38E-46B0-A43A-6E4799DBF5B8}"/>
    <dgm:cxn modelId="{49A60ED3-5978-4CAC-A39A-F10C23E6AFF3}" srcId="{87306FB5-A2B2-49C6-9AD1-55B6917CD944}" destId="{8DF2A84E-9439-4676-B13B-880F92495483}" srcOrd="3" destOrd="0" parTransId="{7051D416-35AC-401B-833F-A4F8C8DD6EA9}" sibTransId="{C8218148-B48A-4CD5-B315-EB4E2CA794B6}"/>
    <dgm:cxn modelId="{F09F3D24-1948-4AC1-A18C-EFF985ECD62E}" type="presOf" srcId="{9DF4BBD3-25B6-419A-AB91-DE3ACD9C4242}" destId="{12C7F52A-8E56-4217-BBC6-06CF6074755F}" srcOrd="0" destOrd="0" presId="urn:microsoft.com/office/officeart/2005/8/layout/cycle2"/>
    <dgm:cxn modelId="{F603A5E7-6B12-4C2E-B642-7E0D841F5EE0}" type="presOf" srcId="{8828E4FD-4B51-4892-8A21-08016202413A}" destId="{EBD0885B-17D0-430C-A851-26B86F60960F}" srcOrd="0" destOrd="0" presId="urn:microsoft.com/office/officeart/2005/8/layout/cycle2"/>
    <dgm:cxn modelId="{A97F1F63-6270-4C4C-B3C6-81CAD8B0236C}" type="presOf" srcId="{897A74CA-12E4-4886-9909-D0C39E0E9701}" destId="{468A1386-0908-4400-80C2-60E7E204102D}" srcOrd="0" destOrd="0" presId="urn:microsoft.com/office/officeart/2005/8/layout/cycle2"/>
    <dgm:cxn modelId="{E0EE0D67-7606-4AC5-A047-F9AC9B3D8910}" type="presOf" srcId="{897A74CA-12E4-4886-9909-D0C39E0E9701}" destId="{3A775353-482E-4CE9-B20D-AA3100346260}" srcOrd="1" destOrd="0" presId="urn:microsoft.com/office/officeart/2005/8/layout/cycle2"/>
    <dgm:cxn modelId="{7D1C661D-5452-4A24-A461-D1FDD661C07C}" srcId="{87306FB5-A2B2-49C6-9AD1-55B6917CD944}" destId="{9DF4BBD3-25B6-419A-AB91-DE3ACD9C4242}" srcOrd="0" destOrd="0" parTransId="{98CC9FE9-8325-4543-9BDF-A0D40F4BE211}" sibTransId="{51E61400-E8A1-4078-B0D1-05769AFE3FC2}"/>
    <dgm:cxn modelId="{6109A5B7-98DF-4CC6-9DE4-7AED1121F5E3}" type="presOf" srcId="{8DF2A84E-9439-4676-B13B-880F92495483}" destId="{7460B5D4-3A36-4CF5-86DB-C1955EA6D52B}" srcOrd="0" destOrd="0" presId="urn:microsoft.com/office/officeart/2005/8/layout/cycle2"/>
    <dgm:cxn modelId="{890F7F6A-DD89-49A1-B4B7-C70F6D786396}" type="presOf" srcId="{C8218148-B48A-4CD5-B315-EB4E2CA794B6}" destId="{16D4F65C-FD7E-454B-A435-01046A163639}" srcOrd="0" destOrd="0" presId="urn:microsoft.com/office/officeart/2005/8/layout/cycle2"/>
    <dgm:cxn modelId="{F248C62D-08D6-4448-AAF4-6B4C1A9C5AC9}" type="presOf" srcId="{D093C8A5-C38E-46B0-A43A-6E4799DBF5B8}" destId="{6A16FD32-ED4C-4555-95E6-E17D53BD0E60}" srcOrd="1" destOrd="0" presId="urn:microsoft.com/office/officeart/2005/8/layout/cycle2"/>
    <dgm:cxn modelId="{BC18C66A-A949-4BFE-820B-0EB9A79E441D}" type="presOf" srcId="{2580DAD5-E4B5-4293-AB07-A4C506041096}" destId="{6F524604-84AD-4D96-A7EE-EFC46B76EE8D}" srcOrd="0" destOrd="0" presId="urn:microsoft.com/office/officeart/2005/8/layout/cycle2"/>
    <dgm:cxn modelId="{D75495CB-BD7C-4D1C-A798-9A39418CE5D5}" srcId="{87306FB5-A2B2-49C6-9AD1-55B6917CD944}" destId="{435C8848-87CA-47E9-A5F7-99C1EC16E483}" srcOrd="4" destOrd="0" parTransId="{A4708D6C-7804-40ED-AC27-D9D8D2A4430F}" sibTransId="{897A74CA-12E4-4886-9909-D0C39E0E9701}"/>
    <dgm:cxn modelId="{09BB5B8E-44F9-4371-B997-1035CB4889D0}" type="presOf" srcId="{51E61400-E8A1-4078-B0D1-05769AFE3FC2}" destId="{FB2D05D1-EBAC-45C1-9BC3-97903D6597E1}" srcOrd="0" destOrd="0" presId="urn:microsoft.com/office/officeart/2005/8/layout/cycle2"/>
    <dgm:cxn modelId="{16C77CDD-D800-4138-88E0-89EC026BCB48}" type="presOf" srcId="{435C8848-87CA-47E9-A5F7-99C1EC16E483}" destId="{382240D4-C898-4910-84A6-839B8A331502}" srcOrd="0" destOrd="0" presId="urn:microsoft.com/office/officeart/2005/8/layout/cycle2"/>
    <dgm:cxn modelId="{82AA26D8-D355-4DF9-B9D7-60DF4FCC3725}" type="presOf" srcId="{8828E4FD-4B51-4892-8A21-08016202413A}" destId="{92DCAC41-0ABC-4ED1-88F9-CEBAA95A0C0F}" srcOrd="1" destOrd="0" presId="urn:microsoft.com/office/officeart/2005/8/layout/cycle2"/>
    <dgm:cxn modelId="{254BB73C-EB7B-4BC1-BB35-CDF9F81E1876}" type="presOf" srcId="{D093C8A5-C38E-46B0-A43A-6E4799DBF5B8}" destId="{1023D39A-31F1-4A83-8AD8-96C1812B5FDF}" srcOrd="0" destOrd="0" presId="urn:microsoft.com/office/officeart/2005/8/layout/cycle2"/>
    <dgm:cxn modelId="{8BC63270-C73D-4A33-AFA5-BE8D3EB1EA0E}" type="presParOf" srcId="{2549E5CF-6BE3-4B25-97C4-0F3526604FDD}" destId="{12C7F52A-8E56-4217-BBC6-06CF6074755F}" srcOrd="0" destOrd="0" presId="urn:microsoft.com/office/officeart/2005/8/layout/cycle2"/>
    <dgm:cxn modelId="{BF2D279C-461A-451C-9A32-658A66DD2C50}" type="presParOf" srcId="{2549E5CF-6BE3-4B25-97C4-0F3526604FDD}" destId="{FB2D05D1-EBAC-45C1-9BC3-97903D6597E1}" srcOrd="1" destOrd="0" presId="urn:microsoft.com/office/officeart/2005/8/layout/cycle2"/>
    <dgm:cxn modelId="{3CE18539-5CC8-4257-8E78-19AD97263672}" type="presParOf" srcId="{FB2D05D1-EBAC-45C1-9BC3-97903D6597E1}" destId="{845E2A29-6F89-486D-8E56-8819FCE66F58}" srcOrd="0" destOrd="0" presId="urn:microsoft.com/office/officeart/2005/8/layout/cycle2"/>
    <dgm:cxn modelId="{D0B63C1B-39D1-4D7A-B891-1CA359F4C91E}" type="presParOf" srcId="{2549E5CF-6BE3-4B25-97C4-0F3526604FDD}" destId="{DDDB76BB-D706-4697-96A1-8345580A3E0E}" srcOrd="2" destOrd="0" presId="urn:microsoft.com/office/officeart/2005/8/layout/cycle2"/>
    <dgm:cxn modelId="{17BCC936-E22A-45D3-AC30-1EFFCCAEA7F8}" type="presParOf" srcId="{2549E5CF-6BE3-4B25-97C4-0F3526604FDD}" destId="{1023D39A-31F1-4A83-8AD8-96C1812B5FDF}" srcOrd="3" destOrd="0" presId="urn:microsoft.com/office/officeart/2005/8/layout/cycle2"/>
    <dgm:cxn modelId="{34221E88-4227-463A-98C2-586B2BC9CB3D}" type="presParOf" srcId="{1023D39A-31F1-4A83-8AD8-96C1812B5FDF}" destId="{6A16FD32-ED4C-4555-95E6-E17D53BD0E60}" srcOrd="0" destOrd="0" presId="urn:microsoft.com/office/officeart/2005/8/layout/cycle2"/>
    <dgm:cxn modelId="{C18D64E6-3E41-44D2-85B1-E52BBEC2D7C4}" type="presParOf" srcId="{2549E5CF-6BE3-4B25-97C4-0F3526604FDD}" destId="{6F524604-84AD-4D96-A7EE-EFC46B76EE8D}" srcOrd="4" destOrd="0" presId="urn:microsoft.com/office/officeart/2005/8/layout/cycle2"/>
    <dgm:cxn modelId="{6B88546D-6A28-4EEE-BB7E-7FD5BA48422E}" type="presParOf" srcId="{2549E5CF-6BE3-4B25-97C4-0F3526604FDD}" destId="{EBD0885B-17D0-430C-A851-26B86F60960F}" srcOrd="5" destOrd="0" presId="urn:microsoft.com/office/officeart/2005/8/layout/cycle2"/>
    <dgm:cxn modelId="{86F83175-5EE2-4752-9E67-384F69C63F86}" type="presParOf" srcId="{EBD0885B-17D0-430C-A851-26B86F60960F}" destId="{92DCAC41-0ABC-4ED1-88F9-CEBAA95A0C0F}" srcOrd="0" destOrd="0" presId="urn:microsoft.com/office/officeart/2005/8/layout/cycle2"/>
    <dgm:cxn modelId="{772ACCC5-13E4-4D65-9B65-83CC4E32401A}" type="presParOf" srcId="{2549E5CF-6BE3-4B25-97C4-0F3526604FDD}" destId="{7460B5D4-3A36-4CF5-86DB-C1955EA6D52B}" srcOrd="6" destOrd="0" presId="urn:microsoft.com/office/officeart/2005/8/layout/cycle2"/>
    <dgm:cxn modelId="{17DBCD57-9E67-4A4C-A82B-BF530013E358}" type="presParOf" srcId="{2549E5CF-6BE3-4B25-97C4-0F3526604FDD}" destId="{16D4F65C-FD7E-454B-A435-01046A163639}" srcOrd="7" destOrd="0" presId="urn:microsoft.com/office/officeart/2005/8/layout/cycle2"/>
    <dgm:cxn modelId="{90CC98A4-C981-49CF-A7E3-649E896D6F02}" type="presParOf" srcId="{16D4F65C-FD7E-454B-A435-01046A163639}" destId="{E2292487-6927-48A3-9F9D-64DDE27F4EDD}" srcOrd="0" destOrd="0" presId="urn:microsoft.com/office/officeart/2005/8/layout/cycle2"/>
    <dgm:cxn modelId="{1528C34C-882D-4600-B27D-7000CA8C2852}" type="presParOf" srcId="{2549E5CF-6BE3-4B25-97C4-0F3526604FDD}" destId="{382240D4-C898-4910-84A6-839B8A331502}" srcOrd="8" destOrd="0" presId="urn:microsoft.com/office/officeart/2005/8/layout/cycle2"/>
    <dgm:cxn modelId="{1E80D24A-4E06-43D1-B571-4C1E6F653484}" type="presParOf" srcId="{2549E5CF-6BE3-4B25-97C4-0F3526604FDD}" destId="{468A1386-0908-4400-80C2-60E7E204102D}" srcOrd="9" destOrd="0" presId="urn:microsoft.com/office/officeart/2005/8/layout/cycle2"/>
    <dgm:cxn modelId="{9DD7D189-7463-4A50-8A2C-A97413661D45}" type="presParOf" srcId="{468A1386-0908-4400-80C2-60E7E204102D}" destId="{3A775353-482E-4CE9-B20D-AA31003462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C7F52A-8E56-4217-BBC6-06CF6074755F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2614422" y="179995"/>
        <a:ext cx="867155" cy="867155"/>
      </dsp:txXfrm>
    </dsp:sp>
    <dsp:sp modelId="{FB2D05D1-EBAC-45C1-9BC3-97903D6597E1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3632045" y="996915"/>
        <a:ext cx="228964" cy="248335"/>
      </dsp:txXfrm>
    </dsp:sp>
    <dsp:sp modelId="{DDDB76BB-D706-4697-96A1-8345580A3E0E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3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4105844" y="1263576"/>
        <a:ext cx="867155" cy="867155"/>
      </dsp:txXfrm>
    </dsp:sp>
    <dsp:sp modelId="{1023D39A-31F1-4A83-8AD8-96C1812B5FDF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87359"/>
            <a:satOff val="0"/>
            <a:lumOff val="-147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4158126" y="2394156"/>
        <a:ext cx="228964" cy="248335"/>
      </dsp:txXfrm>
    </dsp:sp>
    <dsp:sp modelId="{6F524604-84AD-4D96-A7EE-EFC46B76EE8D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5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3536171" y="3016849"/>
        <a:ext cx="867155" cy="867155"/>
      </dsp:txXfrm>
    </dsp:sp>
    <dsp:sp modelId="{EBD0885B-17D0-430C-A851-26B86F60960F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574719"/>
            <a:satOff val="0"/>
            <a:lumOff val="-2941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2991839" y="3326259"/>
        <a:ext cx="228964" cy="248335"/>
      </dsp:txXfrm>
    </dsp:sp>
    <dsp:sp modelId="{7460B5D4-3A36-4CF5-86DB-C1955EA6D52B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4">
            <a:hueOff val="3862078"/>
            <a:satOff val="0"/>
            <a:lumOff val="-4412"/>
            <a:alphaOff val="0"/>
          </a:schemeClr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1692672" y="3016849"/>
        <a:ext cx="867155" cy="867155"/>
      </dsp:txXfrm>
    </dsp:sp>
    <dsp:sp modelId="{16D4F65C-FD7E-454B-A435-01046A163639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862078"/>
            <a:satOff val="0"/>
            <a:lumOff val="-4412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 rot="10800000">
        <a:off x="1744954" y="2505090"/>
        <a:ext cx="228964" cy="248335"/>
      </dsp:txXfrm>
    </dsp:sp>
    <dsp:sp modelId="{382240D4-C898-4910-84A6-839B8A331502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rgbClr val="00B0F0"/>
        </a:solidFill>
        <a:ln w="63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/>
        </a:p>
      </dsp:txBody>
      <dsp:txXfrm>
        <a:off x="1122999" y="1263576"/>
        <a:ext cx="867155" cy="867155"/>
      </dsp:txXfrm>
    </dsp:sp>
    <dsp:sp modelId="{468A1386-0908-4400-80C2-60E7E204102D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7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951" y="0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26DC60AF-0A4F-4C57-92D6-5F902025270D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1722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951" y="9431722"/>
            <a:ext cx="2945703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3869DB70-4F8B-4451-827B-4E230DEDB5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59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4F4031FF-8E9A-455C-8EE0-B77D493128F8}" type="datetimeFigureOut">
              <a:rPr lang="fr-FR" smtClean="0"/>
              <a:t>08/01/2020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2437" tIns="46218" rIns="92437" bIns="46218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6491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BC74DAE-AAB1-4623-A947-C513F3A67F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8685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>
          <a:xfrm>
            <a:off x="1691680" y="2036417"/>
            <a:ext cx="5905010" cy="1260000"/>
          </a:xfrm>
        </p:spPr>
        <p:txBody>
          <a:bodyPr>
            <a:noAutofit/>
          </a:bodyPr>
          <a:lstStyle>
            <a:lvl1pPr algn="ctr">
              <a:defRPr sz="3000" b="1" cap="all" baseline="0">
                <a:solidFill>
                  <a:srgbClr val="31429C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5661248"/>
            <a:ext cx="3599284" cy="792088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FontTx/>
              <a:buNone/>
              <a:defRPr sz="1200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NOM, service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7019156" y="6489248"/>
            <a:ext cx="1584176" cy="260350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900" b="1" cap="all" baseline="0"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86" y="252000"/>
            <a:ext cx="2113827" cy="10114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746" y="4005064"/>
            <a:ext cx="9227606" cy="653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9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692000" y="1584000"/>
            <a:ext cx="7020000" cy="4500000"/>
          </a:xfrm>
        </p:spPr>
        <p:txBody>
          <a:bodyPr/>
          <a:lstStyle>
            <a:lvl1pPr marL="396000" indent="-396000">
              <a:buFont typeface="+mj-lt"/>
              <a:buAutoNum type="arabicPeriod"/>
              <a:defRPr cap="none"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4746" y="4005064"/>
            <a:ext cx="9227606" cy="653165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086" y="252000"/>
            <a:ext cx="2113827" cy="10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14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>
                <a:solidFill>
                  <a:srgbClr val="205AA7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5" name="Espace réservé du texte 2"/>
          <p:cNvSpPr>
            <a:spLocks noGrp="1"/>
          </p:cNvSpPr>
          <p:nvPr>
            <p:ph idx="1"/>
          </p:nvPr>
        </p:nvSpPr>
        <p:spPr>
          <a:xfrm>
            <a:off x="468000" y="1440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205AA7"/>
                </a:solidFill>
              </a:defRPr>
            </a:lvl1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48986"/>
            <a:ext cx="1861028" cy="13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4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>
                <a:solidFill>
                  <a:srgbClr val="31429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48986"/>
            <a:ext cx="1861028" cy="13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5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 userDrawn="1">
            <p:extLst>
              <p:ext uri="{D42A27DB-BD31-4B8C-83A1-F6EECF244321}">
                <p14:modId xmlns:p14="http://schemas.microsoft.com/office/powerpoint/2010/main" val="1950391629"/>
              </p:ext>
            </p:extLst>
          </p:nvPr>
        </p:nvGraphicFramePr>
        <p:xfrm>
          <a:off x="1524000" y="1692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pic>
        <p:nvPicPr>
          <p:cNvPr id="14" name="Image 13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198000"/>
            <a:ext cx="406800" cy="756000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>
                <a:solidFill>
                  <a:srgbClr val="31429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48986"/>
            <a:ext cx="1861028" cy="13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40000"/>
            <a:ext cx="3008313" cy="4680000"/>
          </a:xfrm>
          <a:solidFill>
            <a:schemeClr val="accent2"/>
          </a:solidFill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8" y="6309320"/>
            <a:ext cx="900000" cy="421438"/>
          </a:xfrm>
          <a:prstGeom prst="rect">
            <a:avLst/>
          </a:prstGeom>
        </p:spPr>
      </p:pic>
      <p:sp>
        <p:nvSpPr>
          <p:cNvPr id="15" name="Espace réservé du contenu 2"/>
          <p:cNvSpPr>
            <a:spLocks noGrp="1"/>
          </p:cNvSpPr>
          <p:nvPr>
            <p:ph sz="half" idx="1"/>
          </p:nvPr>
        </p:nvSpPr>
        <p:spPr>
          <a:xfrm>
            <a:off x="3779912" y="1440000"/>
            <a:ext cx="4932000" cy="4680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</p:spPr>
        <p:txBody>
          <a:bodyPr/>
          <a:lstStyle>
            <a:lvl1pPr>
              <a:defRPr cap="all" baseline="0">
                <a:solidFill>
                  <a:srgbClr val="31429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48986"/>
            <a:ext cx="1861028" cy="131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56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BCAB-CEDD-42A4-A3D8-85B71FDF93F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08/01/2020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2BCD-24B8-4C40-A6B0-3F9AB102D69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Logi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560011" cy="476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24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80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0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0000"/>
            <a:ext cx="4976192" cy="360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72400" y="6480000"/>
            <a:ext cx="540000" cy="360000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rgbClr val="205AA7"/>
                </a:solidFill>
              </a:defRPr>
            </a:lvl1pPr>
          </a:lstStyle>
          <a:p>
            <a:fld id="{A5612AF6-3794-417C-8315-010C3BB3AD1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2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52" r:id="rId4"/>
    <p:sldLayoutId id="2147483655" r:id="rId5"/>
    <p:sldLayoutId id="2147483656" r:id="rId6"/>
    <p:sldLayoutId id="214748366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00" kern="1200">
          <a:solidFill>
            <a:srgbClr val="205AA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205AA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036416"/>
            <a:ext cx="5905010" cy="1752623"/>
          </a:xfrm>
        </p:spPr>
        <p:txBody>
          <a:bodyPr/>
          <a:lstStyle/>
          <a:p>
            <a:r>
              <a:rPr lang="fr-FR" dirty="0"/>
              <a:t>Le nouvel applicatif de collecte sur les statistiques des OPC </a:t>
            </a:r>
            <a:r>
              <a:rPr lang="fr-FR" dirty="0" smtClean="0"/>
              <a:t>– </a:t>
            </a:r>
            <a:br>
              <a:rPr lang="fr-FR" dirty="0" smtClean="0"/>
            </a:br>
            <a:r>
              <a:rPr lang="fr-FR" sz="4000" dirty="0" smtClean="0"/>
              <a:t>OPC2</a:t>
            </a:r>
            <a:endParaRPr lang="fr-FR" sz="40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DSMF-SEFT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08/01/2020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20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Page d’accueil ONEGATE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2BCD-24B8-4C40-A6B0-3F9AB102D69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6171773" cy="362004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à coins arrondis 6"/>
          <p:cNvSpPr/>
          <p:nvPr/>
        </p:nvSpPr>
        <p:spPr>
          <a:xfrm>
            <a:off x="467544" y="4653136"/>
            <a:ext cx="7776864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Cette page regroupe différentes rubriques afin de visualiser rapidement divers types d’informations: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Fil d’actualité: dans cette rubrique sont affichés les dernières ouvertures de périodes ou les dernières demandes d’accès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Suivi des remises: regroupe les 5 dernières remises effectuées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Notes informatives: Affichage d’informations sur l’état du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90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2BCD-24B8-4C40-A6B0-3F9AB102D69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29" y="3429000"/>
            <a:ext cx="8697539" cy="1676634"/>
          </a:xfrm>
          <a:prstGeom prst="rect">
            <a:avLst/>
          </a:prstGeom>
        </p:spPr>
      </p:pic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8" name="Picture 8" descr="cid:image001.gif@01C9ABD9.12D8A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160" y="188640"/>
            <a:ext cx="7905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18864" y="44624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Écran de choix de formulaire</a:t>
            </a:r>
            <a:endParaRPr lang="fr-FR" sz="40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Légende encadrée 1 9"/>
          <p:cNvSpPr/>
          <p:nvPr/>
        </p:nvSpPr>
        <p:spPr>
          <a:xfrm>
            <a:off x="1331640" y="1266098"/>
            <a:ext cx="1625412" cy="612648"/>
          </a:xfrm>
          <a:prstGeom prst="borderCallout1">
            <a:avLst>
              <a:gd name="adj1" fmla="val 117674"/>
              <a:gd name="adj2" fmla="val 49886"/>
              <a:gd name="adj3" fmla="val 464809"/>
              <a:gd name="adj4" fmla="val -293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Bouton permettant </a:t>
            </a:r>
            <a:r>
              <a:rPr lang="fr-FR" sz="1100" dirty="0" smtClean="0"/>
              <a:t>d’exporter sa </a:t>
            </a:r>
            <a:r>
              <a:rPr lang="fr-FR" sz="1100" dirty="0"/>
              <a:t>remise au format </a:t>
            </a:r>
            <a:r>
              <a:rPr lang="fr-FR" sz="1100" dirty="0" smtClean="0"/>
              <a:t>csv ou </a:t>
            </a:r>
            <a:r>
              <a:rPr lang="fr-FR" sz="1100" dirty="0" err="1" smtClean="0"/>
              <a:t>xml</a:t>
            </a:r>
            <a:endParaRPr lang="fr-FR" sz="1100" dirty="0"/>
          </a:p>
        </p:txBody>
      </p:sp>
      <p:sp>
        <p:nvSpPr>
          <p:cNvPr id="11" name="Légende encadrée 1 10"/>
          <p:cNvSpPr/>
          <p:nvPr/>
        </p:nvSpPr>
        <p:spPr>
          <a:xfrm>
            <a:off x="144016" y="1978035"/>
            <a:ext cx="1625412" cy="612648"/>
          </a:xfrm>
          <a:prstGeom prst="borderCallout1">
            <a:avLst>
              <a:gd name="adj1" fmla="val 117674"/>
              <a:gd name="adj2" fmla="val 49886"/>
              <a:gd name="adj3" fmla="val 332910"/>
              <a:gd name="adj4" fmla="val 22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Bouton permettant d’importer sa remise au format csv</a:t>
            </a:r>
            <a:endParaRPr lang="fr-FR" sz="1100" dirty="0"/>
          </a:p>
        </p:txBody>
      </p:sp>
      <p:sp>
        <p:nvSpPr>
          <p:cNvPr id="12" name="Légende encadrée 1 11"/>
          <p:cNvSpPr/>
          <p:nvPr/>
        </p:nvSpPr>
        <p:spPr>
          <a:xfrm>
            <a:off x="3976235" y="1266098"/>
            <a:ext cx="1625412" cy="612648"/>
          </a:xfrm>
          <a:prstGeom prst="borderCallout1">
            <a:avLst>
              <a:gd name="adj1" fmla="val 117674"/>
              <a:gd name="adj2" fmla="val 49886"/>
              <a:gd name="adj3" fmla="val 461338"/>
              <a:gd name="adj4" fmla="val -1575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Compte rendu de collecte</a:t>
            </a:r>
            <a:endParaRPr lang="fr-FR" sz="1100" dirty="0"/>
          </a:p>
        </p:txBody>
      </p:sp>
      <p:sp>
        <p:nvSpPr>
          <p:cNvPr id="13" name="Légende encadrée 1 12"/>
          <p:cNvSpPr/>
          <p:nvPr/>
        </p:nvSpPr>
        <p:spPr>
          <a:xfrm>
            <a:off x="2339752" y="2031146"/>
            <a:ext cx="1625412" cy="612648"/>
          </a:xfrm>
          <a:prstGeom prst="borderCallout1">
            <a:avLst>
              <a:gd name="adj1" fmla="val 117674"/>
              <a:gd name="adj2" fmla="val 49886"/>
              <a:gd name="adj3" fmla="val 341588"/>
              <a:gd name="adj4" fmla="val -73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Impression de la remise en format PDF</a:t>
            </a:r>
            <a:endParaRPr lang="fr-FR" sz="1100" dirty="0"/>
          </a:p>
        </p:txBody>
      </p:sp>
      <p:sp>
        <p:nvSpPr>
          <p:cNvPr id="14" name="Légende encadrée 1 13"/>
          <p:cNvSpPr/>
          <p:nvPr/>
        </p:nvSpPr>
        <p:spPr>
          <a:xfrm>
            <a:off x="5220072" y="2031146"/>
            <a:ext cx="1625412" cy="612648"/>
          </a:xfrm>
          <a:prstGeom prst="borderCallout1">
            <a:avLst>
              <a:gd name="adj1" fmla="val 117674"/>
              <a:gd name="adj2" fmla="val 49886"/>
              <a:gd name="adj3" fmla="val 404066"/>
              <a:gd name="adj4" fmla="val -51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État du formulaire (en erreur, ok ,,,)</a:t>
            </a:r>
            <a:endParaRPr lang="fr-FR" sz="1100" dirty="0"/>
          </a:p>
        </p:txBody>
      </p:sp>
      <p:sp>
        <p:nvSpPr>
          <p:cNvPr id="15" name="Légende encadrée 1 14"/>
          <p:cNvSpPr/>
          <p:nvPr/>
        </p:nvSpPr>
        <p:spPr>
          <a:xfrm>
            <a:off x="6879212" y="1259337"/>
            <a:ext cx="1869252" cy="612648"/>
          </a:xfrm>
          <a:prstGeom prst="borderCallout1">
            <a:avLst>
              <a:gd name="adj1" fmla="val 117674"/>
              <a:gd name="adj2" fmla="val 49886"/>
              <a:gd name="adj3" fmla="val 532494"/>
              <a:gd name="adj4" fmla="val -59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Cycle de vie (initial = sans saisie, ouvert = saisie en cours, fermé = formulaire envoyé à la BDF)</a:t>
            </a:r>
            <a:endParaRPr lang="fr-FR" sz="1100" dirty="0"/>
          </a:p>
        </p:txBody>
      </p:sp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846" y="4047846"/>
            <a:ext cx="279818" cy="27158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47664" y="4047846"/>
            <a:ext cx="1080120" cy="271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06" y="4077072"/>
            <a:ext cx="237177" cy="252000"/>
          </a:xfrm>
          <a:prstGeom prst="rect">
            <a:avLst/>
          </a:prstGeom>
        </p:spPr>
      </p:pic>
      <p:sp>
        <p:nvSpPr>
          <p:cNvPr id="19" name="Légende encadrée 1 18"/>
          <p:cNvSpPr/>
          <p:nvPr/>
        </p:nvSpPr>
        <p:spPr>
          <a:xfrm>
            <a:off x="3965164" y="2852936"/>
            <a:ext cx="1625412" cy="612648"/>
          </a:xfrm>
          <a:prstGeom prst="borderCallout1">
            <a:avLst>
              <a:gd name="adj1" fmla="val 117674"/>
              <a:gd name="adj2" fmla="val 49886"/>
              <a:gd name="adj3" fmla="val 207954"/>
              <a:gd name="adj4" fmla="val -1307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/>
              <a:t>Bouton de création d’un nouveau formulaire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54428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Suivi des remises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2BCD-24B8-4C40-A6B0-3F9AB102D69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3"/>
          <a:stretch/>
        </p:blipFill>
        <p:spPr bwMode="auto">
          <a:xfrm>
            <a:off x="1394777" y="2333002"/>
            <a:ext cx="6354445" cy="27521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755575" y="1340768"/>
            <a:ext cx="763284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Cette page présente la liste et le statut des remises de fichiers</a:t>
            </a:r>
          </a:p>
        </p:txBody>
      </p:sp>
    </p:spTree>
    <p:extLst>
      <p:ext uri="{BB962C8B-B14F-4D97-AF65-F5344CB8AC3E}">
        <p14:creationId xmlns:p14="http://schemas.microsoft.com/office/powerpoint/2010/main" val="15443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REGLES DE REMISE DE COLLECTE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958" y="1143000"/>
            <a:ext cx="8229600" cy="51663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Périodicité </a:t>
            </a:r>
            <a:r>
              <a:rPr lang="fr-FR" dirty="0"/>
              <a:t>de collecte (</a:t>
            </a:r>
            <a:r>
              <a:rPr lang="fr-FR" dirty="0">
                <a:solidFill>
                  <a:schemeClr val="tx1"/>
                </a:solidFill>
              </a:rPr>
              <a:t>inchangés</a:t>
            </a:r>
            <a:r>
              <a:rPr lang="fr-FR" dirty="0"/>
              <a:t> –</a:t>
            </a:r>
            <a:r>
              <a:rPr lang="fr-FR" dirty="0">
                <a:solidFill>
                  <a:srgbClr val="FF0000"/>
                </a:solidFill>
              </a:rPr>
              <a:t> nouveau</a:t>
            </a:r>
            <a:r>
              <a:rPr lang="fr-FR" dirty="0"/>
              <a:t>)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Mensuelle</a:t>
            </a:r>
            <a:r>
              <a:rPr lang="fr-FR" sz="1800" dirty="0">
                <a:solidFill>
                  <a:schemeClr val="tx1"/>
                </a:solidFill>
              </a:rPr>
              <a:t> par défaut tous les fonds à valorisation quotidienne ou mensuelle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Trimestrielle</a:t>
            </a:r>
            <a:r>
              <a:rPr lang="fr-FR" sz="1800" dirty="0">
                <a:solidFill>
                  <a:schemeClr val="tx1"/>
                </a:solidFill>
              </a:rPr>
              <a:t> pour les autres fonds : </a:t>
            </a:r>
            <a:r>
              <a:rPr lang="fr-FR" sz="1800" dirty="0">
                <a:solidFill>
                  <a:srgbClr val="FF0000"/>
                </a:solidFill>
              </a:rPr>
              <a:t>fonds à risques, </a:t>
            </a:r>
            <a:r>
              <a:rPr lang="fr-FR" sz="1800" dirty="0">
                <a:solidFill>
                  <a:schemeClr val="tx1"/>
                </a:solidFill>
              </a:rPr>
              <a:t>fonds immobiliers et certains cas particuliers de fonds à valeur liquidative trimestrielle, semestriel ou annuel (FPS, OFS notamment)</a:t>
            </a:r>
          </a:p>
          <a:p>
            <a:pPr lvl="1"/>
            <a:endParaRPr lang="fr-FR" sz="1800" dirty="0">
              <a:solidFill>
                <a:srgbClr val="FF0000"/>
              </a:solidFill>
            </a:endParaRPr>
          </a:p>
          <a:p>
            <a:r>
              <a:rPr lang="fr-FR" dirty="0"/>
              <a:t>Données collectées </a:t>
            </a:r>
            <a:r>
              <a:rPr lang="fr-FR" dirty="0" smtClean="0"/>
              <a:t>(</a:t>
            </a:r>
            <a:r>
              <a:rPr lang="fr-FR" dirty="0" smtClean="0">
                <a:solidFill>
                  <a:schemeClr val="tx1"/>
                </a:solidFill>
              </a:rPr>
              <a:t>inchangés </a:t>
            </a:r>
            <a:r>
              <a:rPr lang="fr-FR" dirty="0"/>
              <a:t>–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nouveau</a:t>
            </a:r>
            <a:r>
              <a:rPr lang="fr-FR" dirty="0" smtClean="0"/>
              <a:t>)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Données de bilans </a:t>
            </a:r>
            <a:r>
              <a:rPr lang="fr-FR" sz="1800" dirty="0">
                <a:solidFill>
                  <a:schemeClr val="tx1"/>
                </a:solidFill>
              </a:rPr>
              <a:t>titres à titres + données complémentaires  pour remise mensuelle et trimestrielle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Compte de résultat/TEAN </a:t>
            </a:r>
            <a:r>
              <a:rPr lang="fr-FR" sz="1800" dirty="0">
                <a:solidFill>
                  <a:schemeClr val="tx1"/>
                </a:solidFill>
              </a:rPr>
              <a:t>pour remise </a:t>
            </a:r>
            <a:r>
              <a:rPr lang="fr-FR" sz="1800" dirty="0" smtClean="0">
                <a:solidFill>
                  <a:schemeClr val="tx1"/>
                </a:solidFill>
              </a:rPr>
              <a:t>annuelle</a:t>
            </a: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r>
              <a:rPr lang="fr-FR" dirty="0"/>
              <a:t>Délais de déclaration des situations comptables 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J+10 ouvrés </a:t>
            </a:r>
            <a:r>
              <a:rPr lang="fr-FR" sz="1800" dirty="0">
                <a:solidFill>
                  <a:schemeClr val="tx1"/>
                </a:solidFill>
              </a:rPr>
              <a:t>suivant la date d’arrêté pour les OPC monétaires ; 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J+23 ouvrés </a:t>
            </a:r>
            <a:r>
              <a:rPr lang="fr-FR" sz="1800" dirty="0">
                <a:solidFill>
                  <a:schemeClr val="tx1"/>
                </a:solidFill>
              </a:rPr>
              <a:t>suivant la date d’arrêté pour les autres populations ;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J+60 ouvrés </a:t>
            </a:r>
            <a:r>
              <a:rPr lang="fr-FR" sz="1800" dirty="0">
                <a:solidFill>
                  <a:schemeClr val="tx1"/>
                </a:solidFill>
              </a:rPr>
              <a:t>suivant la date de clôture pour les données de comptes annuels.</a:t>
            </a: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7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ATELIERS </a:t>
            </a:r>
            <a:r>
              <a:rPr lang="fr-FR" dirty="0" err="1" smtClean="0"/>
              <a:t>AVEc</a:t>
            </a:r>
            <a:r>
              <a:rPr lang="fr-FR" dirty="0" smtClean="0"/>
              <a:t> LA PROFESSION ( jan. 2020 / FEV.2020)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958" y="1143000"/>
            <a:ext cx="8229600" cy="5166320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Objectif: présentation des modalités / granularité de la collecte dans OPC2</a:t>
            </a:r>
          </a:p>
          <a:p>
            <a:endParaRPr lang="fr-FR" dirty="0" smtClean="0"/>
          </a:p>
          <a:p>
            <a:pPr marL="0" indent="0" algn="just">
              <a:buNone/>
              <a:defRPr/>
            </a:pPr>
            <a:r>
              <a:rPr lang="fr-FR" sz="2000" b="1" i="1" dirty="0">
                <a:solidFill>
                  <a:schemeClr val="tx1"/>
                </a:solidFill>
              </a:rPr>
              <a:t>1 réunion par sous groupe pour consultation (2 réunions si besoin)</a:t>
            </a:r>
          </a:p>
          <a:p>
            <a:pPr lvl="1" algn="just">
              <a:buFont typeface="Wingdings" panose="05000000000000000000" pitchFamily="2" charset="2"/>
              <a:buChar char="v"/>
              <a:defRPr/>
            </a:pPr>
            <a:r>
              <a:rPr lang="fr-FR" sz="1600" b="1" i="1" dirty="0">
                <a:solidFill>
                  <a:schemeClr val="tx1"/>
                </a:solidFill>
              </a:rPr>
              <a:t>OPCVM (non monétaires et monétaires)</a:t>
            </a:r>
          </a:p>
          <a:p>
            <a:pPr lvl="1" algn="just">
              <a:buFont typeface="Wingdings" panose="05000000000000000000" pitchFamily="2" charset="2"/>
              <a:buChar char="v"/>
              <a:defRPr/>
            </a:pPr>
            <a:r>
              <a:rPr lang="fr-FR" sz="1600" b="1" i="1" dirty="0">
                <a:solidFill>
                  <a:schemeClr val="tx1"/>
                </a:solidFill>
              </a:rPr>
              <a:t>Fonds immobiliers (OPCI/SCPI)</a:t>
            </a:r>
          </a:p>
          <a:p>
            <a:pPr lvl="1" algn="just">
              <a:buFont typeface="Wingdings" panose="05000000000000000000" pitchFamily="2" charset="2"/>
              <a:buChar char="v"/>
              <a:defRPr/>
            </a:pPr>
            <a:r>
              <a:rPr lang="fr-FR" sz="1600" b="1" i="1" dirty="0">
                <a:solidFill>
                  <a:schemeClr val="tx1"/>
                </a:solidFill>
              </a:rPr>
              <a:t>Fonds à risques</a:t>
            </a:r>
          </a:p>
          <a:p>
            <a:pPr lvl="1" algn="just">
              <a:buFont typeface="Wingdings" panose="05000000000000000000" pitchFamily="2" charset="2"/>
              <a:buChar char="v"/>
              <a:defRPr/>
            </a:pPr>
            <a:r>
              <a:rPr lang="fr-FR" sz="1600" b="1" i="1" dirty="0">
                <a:solidFill>
                  <a:schemeClr val="tx1"/>
                </a:solidFill>
              </a:rPr>
              <a:t>FPS et nouvelle catégorie OFS</a:t>
            </a:r>
          </a:p>
          <a:p>
            <a:pPr lvl="1" algn="just">
              <a:buFont typeface="Wingdings" panose="05000000000000000000" pitchFamily="2" charset="2"/>
              <a:buChar char="v"/>
              <a:defRPr/>
            </a:pPr>
            <a:r>
              <a:rPr lang="fr-FR" sz="1600" b="1" i="1" dirty="0">
                <a:solidFill>
                  <a:schemeClr val="tx1"/>
                </a:solidFill>
              </a:rPr>
              <a:t>autre sous groupe si besoin</a:t>
            </a:r>
            <a:r>
              <a:rPr lang="fr-FR" sz="1600" b="1" i="1" dirty="0" smtClean="0">
                <a:solidFill>
                  <a:schemeClr val="tx1"/>
                </a:solidFill>
              </a:rPr>
              <a:t>?</a:t>
            </a:r>
          </a:p>
          <a:p>
            <a:pPr lvl="1" algn="just">
              <a:buFont typeface="Wingdings" panose="05000000000000000000" pitchFamily="2" charset="2"/>
              <a:buChar char="v"/>
              <a:defRPr/>
            </a:pPr>
            <a:endParaRPr lang="fr-FR" sz="1400" b="1" i="1" dirty="0">
              <a:solidFill>
                <a:srgbClr val="262699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fr-FR" sz="2400" b="1" dirty="0">
                <a:solidFill>
                  <a:srgbClr val="FF0000"/>
                </a:solidFill>
              </a:rPr>
              <a:t>Pilotes pour chaque sous groupe (10 personnes maximum) à définir parmi les </a:t>
            </a:r>
            <a:r>
              <a:rPr lang="fr-FR" sz="2400" b="1" i="1" dirty="0">
                <a:solidFill>
                  <a:srgbClr val="FF0000"/>
                </a:solidFill>
              </a:rPr>
              <a:t>remettants et/ou dépositaire et/ou </a:t>
            </a:r>
            <a:r>
              <a:rPr lang="fr-FR" sz="2400" b="1" i="1" dirty="0" err="1">
                <a:solidFill>
                  <a:srgbClr val="FF0000"/>
                </a:solidFill>
              </a:rPr>
              <a:t>SdG</a:t>
            </a:r>
            <a:r>
              <a:rPr lang="fr-FR" sz="2400" b="1" i="1" dirty="0">
                <a:solidFill>
                  <a:srgbClr val="FF0000"/>
                </a:solidFill>
              </a:rPr>
              <a:t> et/ou Associations de professionnels </a:t>
            </a: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60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ATELIERS </a:t>
            </a:r>
            <a:r>
              <a:rPr lang="fr-FR" dirty="0" err="1" smtClean="0"/>
              <a:t>AVEc</a:t>
            </a:r>
            <a:r>
              <a:rPr lang="fr-FR" dirty="0" smtClean="0"/>
              <a:t> LA PROFESSION ( jan. 2020 / FEV. 2020)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958" y="1143000"/>
            <a:ext cx="8229600" cy="516632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258799"/>
              </p:ext>
            </p:extLst>
          </p:nvPr>
        </p:nvGraphicFramePr>
        <p:xfrm>
          <a:off x="827585" y="1484780"/>
          <a:ext cx="7776862" cy="4824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287">
                  <a:extLst>
                    <a:ext uri="{9D8B030D-6E8A-4147-A177-3AD203B41FA5}">
                      <a16:colId xmlns:a16="http://schemas.microsoft.com/office/drawing/2014/main" val="3407627532"/>
                    </a:ext>
                  </a:extLst>
                </a:gridCol>
                <a:gridCol w="44028">
                  <a:extLst>
                    <a:ext uri="{9D8B030D-6E8A-4147-A177-3AD203B41FA5}">
                      <a16:colId xmlns:a16="http://schemas.microsoft.com/office/drawing/2014/main" val="3845387881"/>
                    </a:ext>
                  </a:extLst>
                </a:gridCol>
                <a:gridCol w="2036908">
                  <a:extLst>
                    <a:ext uri="{9D8B030D-6E8A-4147-A177-3AD203B41FA5}">
                      <a16:colId xmlns:a16="http://schemas.microsoft.com/office/drawing/2014/main" val="85115604"/>
                    </a:ext>
                  </a:extLst>
                </a:gridCol>
                <a:gridCol w="44028">
                  <a:extLst>
                    <a:ext uri="{9D8B030D-6E8A-4147-A177-3AD203B41FA5}">
                      <a16:colId xmlns:a16="http://schemas.microsoft.com/office/drawing/2014/main" val="3516471690"/>
                    </a:ext>
                  </a:extLst>
                </a:gridCol>
                <a:gridCol w="5211611">
                  <a:extLst>
                    <a:ext uri="{9D8B030D-6E8A-4147-A177-3AD203B41FA5}">
                      <a16:colId xmlns:a16="http://schemas.microsoft.com/office/drawing/2014/main" val="1937909977"/>
                    </a:ext>
                  </a:extLst>
                </a:gridCol>
              </a:tblGrid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</a:rPr>
                        <a:t>Code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</a:rPr>
                        <a:t>Désignation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fr-FR" sz="800">
                          <a:effectLst/>
                        </a:rPr>
                        <a:t>Composition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97108093"/>
                  </a:ext>
                </a:extLst>
              </a:tr>
              <a:tr h="115230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01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Obligations</a:t>
                      </a:r>
                      <a:br>
                        <a:rPr lang="fr-FR" sz="800">
                          <a:effectLst/>
                        </a:rPr>
                      </a:br>
                      <a:r>
                        <a:rPr lang="fr-FR" sz="800">
                          <a:effectLst/>
                        </a:rPr>
                        <a:t>et valeurs assimilées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Obligation sans clause de conversion ni bon attaché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Obligation échangeable contre un autre titre de créance (</a:t>
                      </a:r>
                      <a:r>
                        <a:rPr lang="fr-FR" sz="800" dirty="0" err="1">
                          <a:effectLst/>
                        </a:rPr>
                        <a:t>e.g</a:t>
                      </a:r>
                      <a:r>
                        <a:rPr lang="fr-FR" sz="800" dirty="0">
                          <a:effectLst/>
                        </a:rPr>
                        <a:t>. une autre obligation)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Obligation échangeable contre un titre de capital (</a:t>
                      </a:r>
                      <a:r>
                        <a:rPr lang="fr-FR" sz="800" dirty="0" err="1">
                          <a:effectLst/>
                        </a:rPr>
                        <a:t>e.g</a:t>
                      </a:r>
                      <a:r>
                        <a:rPr lang="fr-FR" sz="800" dirty="0">
                          <a:effectLst/>
                        </a:rPr>
                        <a:t>. obligation convertible en action …)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Obligation remboursable en titre de capital (</a:t>
                      </a:r>
                      <a:r>
                        <a:rPr lang="fr-FR" sz="800" dirty="0" err="1">
                          <a:effectLst/>
                        </a:rPr>
                        <a:t>e.g</a:t>
                      </a:r>
                      <a:r>
                        <a:rPr lang="fr-FR" sz="800" dirty="0">
                          <a:effectLst/>
                        </a:rPr>
                        <a:t>. obligation remboursable en action …)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Obligation avec bon de souscription attaché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Même déclinaison que ci- dessus pour les titres subordonnés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Titres participatifs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4470576"/>
                  </a:ext>
                </a:extLst>
              </a:tr>
              <a:tr h="1152301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02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Actions</a:t>
                      </a:r>
                      <a:br>
                        <a:rPr lang="fr-FR" sz="800">
                          <a:effectLst/>
                        </a:rPr>
                      </a:br>
                      <a:r>
                        <a:rPr lang="fr-FR" sz="800">
                          <a:effectLst/>
                        </a:rPr>
                        <a:t>et valeurs assimilées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Actions ordinaires</a:t>
                      </a:r>
                    </a:p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Actions à dividende prioritaire</a:t>
                      </a:r>
                    </a:p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Actions avec bon de souscription</a:t>
                      </a:r>
                    </a:p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Certificats d’investissement</a:t>
                      </a:r>
                    </a:p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>
                          <a:effectLst/>
                        </a:rPr>
                        <a:t>Certificats de droit de vote</a:t>
                      </a:r>
                    </a:p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Certificat coopératif d’investissement</a:t>
                      </a:r>
                    </a:p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en-GB" sz="800" dirty="0">
                          <a:effectLst/>
                        </a:rPr>
                        <a:t>American Depositary Receipt, Global Depositary Receipt.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68938871"/>
                  </a:ext>
                </a:extLst>
              </a:tr>
              <a:tr h="32299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03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Bons du Trésor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>
                          <a:effectLst/>
                        </a:rPr>
                        <a:t>Français ou étrangers.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71915172"/>
                  </a:ext>
                </a:extLst>
              </a:tr>
              <a:tr h="32299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04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Titres négociables à court terme (NEU CP) émis par des émetteurs non financiers  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anciennement ‘Billets de trésorerie’</a:t>
                      </a: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Y compris leur équivalent étranger : ‘Commercial Paper’»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8228716"/>
                  </a:ext>
                </a:extLst>
              </a:tr>
              <a:tr h="30844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05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Titres négociables à court terme (NEU CP) émis par des émetteurs bancaires  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anciennement  ‘Certificats de dépôts’’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Y compris leur équivalent étranger : Certificate of Deposit ’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2060808"/>
                  </a:ext>
                </a:extLst>
              </a:tr>
              <a:tr h="30844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06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Titres négociables à moyen terme (NEU MTN)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Anciennement  ‘BMTN’ </a:t>
                      </a:r>
                    </a:p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Y compris leur équivalent étranger (inclus Euro Medium Term Notes)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38493386"/>
                  </a:ext>
                </a:extLst>
              </a:tr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07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Autres TCN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50545159"/>
                  </a:ext>
                </a:extLst>
              </a:tr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08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Titres OPC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80024865"/>
                  </a:ext>
                </a:extLst>
              </a:tr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09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Organismes de Titrisation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56172937"/>
                  </a:ext>
                </a:extLst>
              </a:tr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10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Options et warrants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86985957"/>
                  </a:ext>
                </a:extLst>
              </a:tr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11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Credit Linked Notes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18433042"/>
                  </a:ext>
                </a:extLst>
              </a:tr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12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Autres dérivés de crédit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Credit Defaut Swaps (CDS) …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1292839"/>
                  </a:ext>
                </a:extLst>
              </a:tr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13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Autres produits dérivés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Swaps de taux, …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887080809"/>
                  </a:ext>
                </a:extLst>
              </a:tr>
              <a:tr h="139673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19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Autres valeurs mobilières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800">
                          <a:effectLst/>
                        </a:rPr>
                        <a:t> </a:t>
                      </a:r>
                      <a:endParaRPr lang="fr-FR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7950" indent="-10795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107950" algn="l"/>
                        </a:tabLst>
                      </a:pPr>
                      <a:r>
                        <a:rPr lang="fr-FR" sz="800" dirty="0">
                          <a:effectLst/>
                        </a:rPr>
                        <a:t>Bons de Souscription, droit de souscription, droit d’attribution, etc.</a:t>
                      </a:r>
                      <a:endParaRPr lang="fr-FR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4593868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1135299"/>
            <a:ext cx="11123048" cy="615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76176" rIns="9144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79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07950" algn="l"/>
              </a:tabLst>
            </a:pPr>
            <a:r>
              <a:rPr kumimoji="0" lang="fr-FR" altLang="fr-F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Exemple: Nomenclature n° 4 - natures de titres</a:t>
            </a:r>
            <a:endParaRPr kumimoji="0" lang="fr-FR" altLang="fr-FR" sz="1200" b="1" i="0" u="none" strike="noStrike" cap="none" normalizeH="0" baseline="0" dirty="0" smtClean="0">
              <a:ln>
                <a:noFill/>
              </a:ln>
              <a:solidFill>
                <a:srgbClr val="0065FF"/>
              </a:solidFill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7950" algn="l"/>
              </a:tabLst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8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ATELIERS </a:t>
            </a:r>
            <a:r>
              <a:rPr lang="fr-FR" dirty="0" err="1" smtClean="0"/>
              <a:t>AVEc</a:t>
            </a:r>
            <a:r>
              <a:rPr lang="fr-FR" dirty="0" smtClean="0"/>
              <a:t> LA PROFESSION ( jan. 2020 / FEV. 2020)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958" y="1143000"/>
            <a:ext cx="8229600" cy="516632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Pistes sur nouveaux attendus de collecte</a:t>
            </a:r>
          </a:p>
          <a:p>
            <a:pPr lvl="1"/>
            <a:r>
              <a:rPr lang="fr-FR" dirty="0" smtClean="0"/>
              <a:t>Données </a:t>
            </a:r>
            <a:r>
              <a:rPr lang="fr-FR" dirty="0"/>
              <a:t>complémentaires à l’actif</a:t>
            </a:r>
          </a:p>
          <a:p>
            <a:pPr lvl="2"/>
            <a:r>
              <a:rPr lang="fr-FR" dirty="0"/>
              <a:t>Détails sur </a:t>
            </a:r>
            <a:r>
              <a:rPr lang="fr-FR" dirty="0" smtClean="0"/>
              <a:t>autres natures de titres </a:t>
            </a:r>
          </a:p>
          <a:p>
            <a:pPr lvl="2"/>
            <a:r>
              <a:rPr lang="fr-FR" dirty="0" smtClean="0"/>
              <a:t>Informations </a:t>
            </a:r>
            <a:r>
              <a:rPr lang="fr-FR" dirty="0"/>
              <a:t>sur prêts directs accordés aux </a:t>
            </a:r>
            <a:r>
              <a:rPr lang="fr-FR" dirty="0" smtClean="0"/>
              <a:t>entreprises</a:t>
            </a:r>
          </a:p>
          <a:p>
            <a:pPr lvl="2"/>
            <a:endParaRPr lang="fr-FR" dirty="0" smtClean="0"/>
          </a:p>
          <a:p>
            <a:pPr lvl="1"/>
            <a:r>
              <a:rPr lang="fr-FR" dirty="0"/>
              <a:t>Données complémentaires au passif</a:t>
            </a:r>
          </a:p>
          <a:p>
            <a:pPr lvl="2"/>
            <a:r>
              <a:rPr lang="fr-FR" dirty="0"/>
              <a:t>Détails sur Nb parts et VL fin de mois pour fonds multi-part</a:t>
            </a:r>
          </a:p>
          <a:p>
            <a:pPr lvl="2"/>
            <a:r>
              <a:rPr lang="fr-FR" dirty="0"/>
              <a:t>Données spécifiques selon certains type de fonds</a:t>
            </a:r>
          </a:p>
          <a:p>
            <a:pPr lvl="2"/>
            <a:endParaRPr lang="fr-FR" dirty="0"/>
          </a:p>
          <a:p>
            <a:pPr lvl="1"/>
            <a:r>
              <a:rPr lang="fr-FR" dirty="0" smtClean="0"/>
              <a:t>Nouveautés </a:t>
            </a:r>
            <a:r>
              <a:rPr lang="fr-FR" dirty="0"/>
              <a:t>du plan comptable </a:t>
            </a:r>
          </a:p>
          <a:p>
            <a:pPr lvl="2"/>
            <a:r>
              <a:rPr lang="fr-FR" dirty="0"/>
              <a:t>émission de titre de dette et de capital (OFS)</a:t>
            </a:r>
          </a:p>
          <a:p>
            <a:pPr lvl="2"/>
            <a:r>
              <a:rPr lang="fr-FR" dirty="0"/>
              <a:t>autres?</a:t>
            </a: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49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ATELIERS </a:t>
            </a:r>
            <a:r>
              <a:rPr lang="fr-FR" dirty="0" err="1" smtClean="0"/>
              <a:t>AVEc</a:t>
            </a:r>
            <a:r>
              <a:rPr lang="fr-FR" dirty="0" smtClean="0"/>
              <a:t> LA PROFESSION ( jan. 2020 / FEV. 2020)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958" y="1143000"/>
            <a:ext cx="8229600" cy="516632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Pistes sur allègements de collecte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Mode de remise simplifié lorsque pas de modification de VL entre 2 échéances 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Déclaration annuelle simplifiée</a:t>
            </a:r>
            <a:endParaRPr lang="fr-FR" dirty="0"/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1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ATELIERS </a:t>
            </a:r>
            <a:r>
              <a:rPr lang="fr-FR" dirty="0" err="1" smtClean="0"/>
              <a:t>AVEc</a:t>
            </a:r>
            <a:r>
              <a:rPr lang="fr-FR" dirty="0" smtClean="0"/>
              <a:t> LA PROFESSION ( jan. 2020 / FEV. 2020)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958" y="1143000"/>
            <a:ext cx="8229600" cy="5166320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lvl="1"/>
            <a:r>
              <a:rPr lang="fr-FR" dirty="0"/>
              <a:t>Les pistes étudiées (avant atelier) et conclusions (après ateliers) seront envoyés à tous les remettants sous forme de comptes rendus des ateliers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Les questions des remettants non pilotes seront remontées lors des ateliers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Un Q&amp;A répondant aux principales questions liées à cette nouvelle collecte sera mis à disposition</a:t>
            </a: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8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Reunion</a:t>
            </a:r>
            <a:r>
              <a:rPr lang="fr-FR" dirty="0" smtClean="0"/>
              <a:t> d’informations (t2 2020)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958" y="1143000"/>
            <a:ext cx="8229600" cy="5166320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>
              <a:defRPr/>
            </a:pPr>
            <a:r>
              <a:rPr lang="fr-FR" sz="2800" b="1" dirty="0"/>
              <a:t>P</a:t>
            </a:r>
            <a:r>
              <a:rPr lang="fr-FR" sz="2800" b="1" dirty="0" smtClean="0"/>
              <a:t>résentation </a:t>
            </a:r>
            <a:r>
              <a:rPr lang="fr-FR" sz="2800" b="1" dirty="0"/>
              <a:t>de la collecte OPC2 (T2 2020 )</a:t>
            </a:r>
          </a:p>
          <a:p>
            <a:pPr marL="0" indent="0" algn="just">
              <a:buNone/>
              <a:defRPr/>
            </a:pPr>
            <a:endParaRPr lang="fr-FR" sz="2000" b="1" i="1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fr-FR" dirty="0"/>
              <a:t>Démonstration de l’applicatif </a:t>
            </a:r>
            <a:r>
              <a:rPr lang="fr-FR" dirty="0" err="1"/>
              <a:t>Onegate</a:t>
            </a:r>
            <a:r>
              <a:rPr lang="fr-FR" dirty="0"/>
              <a:t> </a:t>
            </a:r>
          </a:p>
          <a:p>
            <a:pPr lvl="1">
              <a:defRPr/>
            </a:pPr>
            <a:r>
              <a:rPr lang="fr-FR" dirty="0"/>
              <a:t>Présentation de la nouvelle collecte (focus sur nouveaux attributs et allègement de collecte) avec conclusions des ateliers</a:t>
            </a:r>
          </a:p>
          <a:p>
            <a:pPr lvl="1">
              <a:defRPr/>
            </a:pPr>
            <a:r>
              <a:rPr lang="fr-FR" dirty="0"/>
              <a:t>Détail du planning à venir( test/assistance/contrôle/mise en production)</a:t>
            </a:r>
          </a:p>
          <a:p>
            <a:pPr lvl="1">
              <a:defRPr/>
            </a:pPr>
            <a:r>
              <a:rPr lang="fr-FR" dirty="0"/>
              <a:t>Questions/réponses</a:t>
            </a: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1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  <a:p>
            <a:r>
              <a:rPr lang="fr-FR" dirty="0" smtClean="0"/>
              <a:t>Présentation </a:t>
            </a:r>
            <a:r>
              <a:rPr lang="fr-FR" dirty="0"/>
              <a:t>du projet </a:t>
            </a:r>
            <a:r>
              <a:rPr lang="fr-FR" dirty="0" smtClean="0"/>
              <a:t>OPC2</a:t>
            </a:r>
            <a:endParaRPr lang="fr-FR" dirty="0"/>
          </a:p>
          <a:p>
            <a:r>
              <a:rPr lang="fr-FR" dirty="0" smtClean="0"/>
              <a:t>Planning </a:t>
            </a:r>
            <a:r>
              <a:rPr lang="fr-FR" dirty="0"/>
              <a:t>prévisionnel des travaux sur la collecte</a:t>
            </a:r>
          </a:p>
          <a:p>
            <a:r>
              <a:rPr lang="fr-FR" dirty="0" smtClean="0"/>
              <a:t>Portail </a:t>
            </a:r>
            <a:r>
              <a:rPr lang="fr-FR" dirty="0" err="1"/>
              <a:t>Onegate</a:t>
            </a:r>
            <a:endParaRPr lang="fr-FR" dirty="0"/>
          </a:p>
          <a:p>
            <a:r>
              <a:rPr lang="fr-FR" dirty="0" smtClean="0"/>
              <a:t>Règles </a:t>
            </a:r>
            <a:r>
              <a:rPr lang="fr-FR" dirty="0"/>
              <a:t>de remise</a:t>
            </a:r>
          </a:p>
          <a:p>
            <a:r>
              <a:rPr lang="fr-FR" dirty="0" smtClean="0"/>
              <a:t>Ateliers </a:t>
            </a:r>
            <a:r>
              <a:rPr lang="fr-FR" dirty="0"/>
              <a:t>avec la profession</a:t>
            </a:r>
          </a:p>
          <a:p>
            <a:r>
              <a:rPr lang="fr-FR" dirty="0" smtClean="0"/>
              <a:t>Réunion </a:t>
            </a:r>
            <a:r>
              <a:rPr lang="fr-FR" dirty="0"/>
              <a:t>de présentation du portail de collecte</a:t>
            </a:r>
          </a:p>
          <a:p>
            <a:r>
              <a:rPr lang="fr-FR" dirty="0" smtClean="0"/>
              <a:t>Questions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7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Questions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1958" y="1143000"/>
            <a:ext cx="8229600" cy="5166320"/>
          </a:xfrm>
        </p:spPr>
        <p:txBody>
          <a:bodyPr>
            <a:normAutofit/>
          </a:bodyPr>
          <a:lstStyle/>
          <a:p>
            <a:pPr lvl="1"/>
            <a:endParaRPr lang="fr-FR" dirty="0" smtClean="0"/>
          </a:p>
          <a:p>
            <a:pPr marL="0" indent="0">
              <a:buNone/>
              <a:defRPr/>
            </a:pPr>
            <a:r>
              <a:rPr lang="fr-FR" sz="2800" b="1" i="1" dirty="0" smtClean="0"/>
              <a:t>Merci pour votre attention</a:t>
            </a:r>
            <a:endParaRPr lang="fr-FR" sz="2800" b="1" i="1" dirty="0"/>
          </a:p>
          <a:p>
            <a:pPr marL="0" indent="0" algn="just">
              <a:buNone/>
              <a:defRPr/>
            </a:pPr>
            <a:endParaRPr lang="fr-FR" sz="2000" b="1" i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endParaRPr lang="fr-FR" dirty="0" smtClean="0"/>
          </a:p>
          <a:p>
            <a:pPr marL="457200" lvl="1" indent="0">
              <a:buNone/>
              <a:defRPr/>
            </a:pPr>
            <a:endParaRPr lang="fr-FR" dirty="0"/>
          </a:p>
          <a:p>
            <a:pPr marL="457200" lvl="1" indent="0">
              <a:buNone/>
              <a:defRPr/>
            </a:pPr>
            <a:r>
              <a:rPr lang="fr-FR" dirty="0" smtClean="0"/>
              <a:t>		</a:t>
            </a:r>
            <a:r>
              <a:rPr lang="fr-FR" i="1" dirty="0" smtClean="0"/>
              <a:t>	Questions?</a:t>
            </a:r>
            <a:endParaRPr lang="fr-FR" i="1" dirty="0"/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8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Refonte de l’applicatif </a:t>
            </a:r>
            <a:r>
              <a:rPr lang="fr-FR" dirty="0" smtClean="0"/>
              <a:t>OPC</a:t>
            </a:r>
          </a:p>
          <a:p>
            <a:endParaRPr lang="fr-FR" dirty="0"/>
          </a:p>
          <a:p>
            <a:pPr lvl="2"/>
            <a:r>
              <a:rPr lang="fr-FR" dirty="0" smtClean="0"/>
              <a:t>Nécessité </a:t>
            </a:r>
            <a:r>
              <a:rPr lang="fr-FR" dirty="0"/>
              <a:t>de mise à l’état de l’art informatique </a:t>
            </a:r>
            <a:endParaRPr lang="fr-FR" dirty="0" smtClean="0"/>
          </a:p>
          <a:p>
            <a:pPr lvl="2"/>
            <a:r>
              <a:rPr lang="fr-FR" dirty="0" smtClean="0"/>
              <a:t>Adaptation imposée par les nouveautés du plan comptable</a:t>
            </a:r>
            <a:endParaRPr lang="fr-FR" dirty="0"/>
          </a:p>
          <a:p>
            <a:pPr lvl="2"/>
            <a:r>
              <a:rPr lang="fr-FR" dirty="0" smtClean="0"/>
              <a:t>Mise </a:t>
            </a:r>
            <a:r>
              <a:rPr lang="fr-FR" dirty="0"/>
              <a:t>en conformité avec les évolutions </a:t>
            </a:r>
            <a:r>
              <a:rPr lang="fr-FR" dirty="0" smtClean="0"/>
              <a:t>réglementaires</a:t>
            </a:r>
          </a:p>
          <a:p>
            <a:pPr lvl="2"/>
            <a:r>
              <a:rPr lang="fr-FR" dirty="0" smtClean="0"/>
              <a:t>Changement </a:t>
            </a:r>
            <a:r>
              <a:rPr lang="fr-FR" dirty="0"/>
              <a:t>de l’environnement AMF</a:t>
            </a: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7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8000" y="1143000"/>
            <a:ext cx="8229600" cy="482296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Règlement de collecte (</a:t>
            </a:r>
            <a:r>
              <a:rPr lang="fr-FR" dirty="0">
                <a:solidFill>
                  <a:schemeClr val="tx1"/>
                </a:solidFill>
              </a:rPr>
              <a:t>inchangés</a:t>
            </a:r>
            <a:r>
              <a:rPr lang="fr-FR" dirty="0"/>
              <a:t> –</a:t>
            </a:r>
            <a:r>
              <a:rPr lang="fr-FR" dirty="0">
                <a:solidFill>
                  <a:srgbClr val="FF0000"/>
                </a:solidFill>
              </a:rPr>
              <a:t> nouveau</a:t>
            </a:r>
            <a:r>
              <a:rPr lang="fr-FR" dirty="0"/>
              <a:t>)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BCE 2013/33 </a:t>
            </a:r>
            <a:r>
              <a:rPr lang="fr-FR" sz="1800" dirty="0" smtClean="0">
                <a:solidFill>
                  <a:schemeClr val="tx1"/>
                </a:solidFill>
              </a:rPr>
              <a:t>concernant </a:t>
            </a:r>
            <a:r>
              <a:rPr lang="fr-FR" sz="1800" dirty="0">
                <a:solidFill>
                  <a:schemeClr val="tx1"/>
                </a:solidFill>
              </a:rPr>
              <a:t>le bilan du secteur des institutions financières monétaires (refonte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fr-FR" sz="1800" b="1" dirty="0">
                <a:solidFill>
                  <a:schemeClr val="tx1"/>
                </a:solidFill>
              </a:rPr>
              <a:t>BCE 2013/38 </a:t>
            </a:r>
            <a:r>
              <a:rPr lang="fr-FR" sz="1800" dirty="0" smtClean="0">
                <a:solidFill>
                  <a:schemeClr val="tx1"/>
                </a:solidFill>
              </a:rPr>
              <a:t>relatif </a:t>
            </a:r>
            <a:r>
              <a:rPr lang="fr-FR" sz="1800" dirty="0">
                <a:solidFill>
                  <a:schemeClr val="tx1"/>
                </a:solidFill>
              </a:rPr>
              <a:t>aux statistiques sur les actifs et les passifs des fonds de placement (refonte</a:t>
            </a:r>
            <a:r>
              <a:rPr lang="fr-FR" sz="1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fr-FR" sz="1800" dirty="0" smtClean="0">
                <a:solidFill>
                  <a:srgbClr val="FF0000"/>
                </a:solidFill>
              </a:rPr>
              <a:t>Codification </a:t>
            </a:r>
            <a:r>
              <a:rPr lang="fr-FR" sz="1800" dirty="0">
                <a:solidFill>
                  <a:srgbClr val="FF0000"/>
                </a:solidFill>
              </a:rPr>
              <a:t>sur un support unifié Banque de France </a:t>
            </a:r>
            <a:r>
              <a:rPr lang="fr-FR" sz="1800" dirty="0" smtClean="0">
                <a:solidFill>
                  <a:srgbClr val="FF0000"/>
                </a:solidFill>
              </a:rPr>
              <a:t>(« </a:t>
            </a:r>
            <a:r>
              <a:rPr lang="fr-FR" sz="1800" dirty="0">
                <a:solidFill>
                  <a:srgbClr val="FF0000"/>
                </a:solidFill>
              </a:rPr>
              <a:t>décision du Gouverneur » des textes français et européens sur les statistiques monétaires et financières – projet en cours </a:t>
            </a:r>
            <a:r>
              <a:rPr lang="fr-FR" sz="1800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fr-FR" sz="1800" dirty="0" smtClean="0">
                <a:solidFill>
                  <a:srgbClr val="FF0000"/>
                </a:solidFill>
              </a:rPr>
              <a:t>Refonte de la granularité de collecte à l’étude par la BCE sur 2020/2021 </a:t>
            </a:r>
          </a:p>
          <a:p>
            <a:pPr lvl="1"/>
            <a:endParaRPr lang="fr-FR" sz="1800" dirty="0">
              <a:solidFill>
                <a:srgbClr val="FF0000"/>
              </a:solidFill>
            </a:endParaRPr>
          </a:p>
          <a:p>
            <a:r>
              <a:rPr lang="fr-FR" dirty="0" smtClean="0"/>
              <a:t>Décision sur infractions (</a:t>
            </a:r>
            <a:r>
              <a:rPr lang="fr-FR" dirty="0" smtClean="0">
                <a:solidFill>
                  <a:schemeClr val="tx1"/>
                </a:solidFill>
              </a:rPr>
              <a:t>inchangés </a:t>
            </a:r>
            <a:r>
              <a:rPr lang="fr-FR" dirty="0"/>
              <a:t>–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nouveau</a:t>
            </a:r>
            <a:r>
              <a:rPr lang="fr-FR" dirty="0" smtClean="0"/>
              <a:t>)</a:t>
            </a:r>
          </a:p>
          <a:p>
            <a:pPr lvl="1"/>
            <a:r>
              <a:rPr lang="fr-FR" sz="1800" dirty="0">
                <a:solidFill>
                  <a:schemeClr val="tx1"/>
                </a:solidFill>
              </a:rPr>
              <a:t>BCE/2010/10 sur le non-respect des obligations de déclaration statistique (refonte) </a:t>
            </a:r>
            <a:endParaRPr lang="fr-FR" sz="1800" dirty="0" smtClean="0">
              <a:solidFill>
                <a:schemeClr val="tx1"/>
              </a:solidFill>
            </a:endParaRPr>
          </a:p>
          <a:p>
            <a:pPr lvl="1"/>
            <a:r>
              <a:rPr lang="fr-FR" sz="1800" dirty="0">
                <a:solidFill>
                  <a:srgbClr val="FF0000"/>
                </a:solidFill>
              </a:rPr>
              <a:t>Refonte du processus </a:t>
            </a:r>
            <a:r>
              <a:rPr lang="fr-FR" sz="1800" dirty="0" smtClean="0">
                <a:solidFill>
                  <a:srgbClr val="FF0000"/>
                </a:solidFill>
              </a:rPr>
              <a:t>de prévention des infractions et d’instruction des cas </a:t>
            </a:r>
            <a:r>
              <a:rPr lang="fr-FR" sz="1800" dirty="0" err="1" smtClean="0">
                <a:solidFill>
                  <a:srgbClr val="FF0000"/>
                </a:solidFill>
              </a:rPr>
              <a:t>sanctionnables</a:t>
            </a:r>
            <a:r>
              <a:rPr lang="fr-FR" sz="1800" dirty="0" smtClean="0">
                <a:solidFill>
                  <a:srgbClr val="FF0000"/>
                </a:solidFill>
              </a:rPr>
              <a:t> de la BCE</a:t>
            </a:r>
            <a:endParaRPr lang="fr-FR" sz="1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800" dirty="0" smtClean="0">
              <a:solidFill>
                <a:srgbClr val="FF0000"/>
              </a:solidFill>
            </a:endParaRPr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45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projet </a:t>
            </a:r>
            <a:r>
              <a:rPr lang="fr-FR" dirty="0" smtClean="0"/>
              <a:t>OPC2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114682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/>
              <a:t>Solution à fin 2021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Portail </a:t>
            </a:r>
            <a:r>
              <a:rPr lang="fr-FR" sz="1400" dirty="0" err="1">
                <a:solidFill>
                  <a:schemeClr val="tx1"/>
                </a:solidFill>
              </a:rPr>
              <a:t>OneGate</a:t>
            </a:r>
            <a:r>
              <a:rPr lang="fr-FR" sz="1400" dirty="0">
                <a:solidFill>
                  <a:schemeClr val="tx1"/>
                </a:solidFill>
              </a:rPr>
              <a:t>: Remplacement de GFIN pour collecte des bilans et données complémentaires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Moteur Data </a:t>
            </a:r>
            <a:r>
              <a:rPr lang="fr-FR" sz="1400" dirty="0" err="1">
                <a:solidFill>
                  <a:schemeClr val="tx1"/>
                </a:solidFill>
              </a:rPr>
              <a:t>Quality</a:t>
            </a:r>
            <a:r>
              <a:rPr lang="fr-FR" sz="1400" dirty="0">
                <a:solidFill>
                  <a:schemeClr val="tx1"/>
                </a:solidFill>
              </a:rPr>
              <a:t> Management (DQM): Réalisation des contrôles de qualité collecte et croisement avec des données des référentiels AMF et Titres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Outils analytiques : Bascule dans le laboratoire R </a:t>
            </a:r>
          </a:p>
          <a:p>
            <a:pPr lvl="1"/>
            <a:r>
              <a:rPr lang="fr-FR" sz="1400" dirty="0">
                <a:solidFill>
                  <a:schemeClr val="tx1"/>
                </a:solidFill>
              </a:rPr>
              <a:t>Stockage – Diffusions séries </a:t>
            </a:r>
            <a:endParaRPr lang="fr-FR" sz="1400" dirty="0" smtClean="0">
              <a:solidFill>
                <a:schemeClr val="tx1"/>
              </a:solidFill>
            </a:endParaRPr>
          </a:p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lvl="2"/>
            <a:endParaRPr lang="fr-FR" dirty="0"/>
          </a:p>
        </p:txBody>
      </p:sp>
      <p:pic>
        <p:nvPicPr>
          <p:cNvPr id="9" name="Image 8"/>
          <p:cNvPicPr/>
          <p:nvPr/>
        </p:nvPicPr>
        <p:blipFill rotWithShape="1">
          <a:blip r:embed="rId2"/>
          <a:srcRect l="58093" t="47306" r="4724" b="7698"/>
          <a:stretch/>
        </p:blipFill>
        <p:spPr bwMode="auto">
          <a:xfrm>
            <a:off x="611560" y="2852936"/>
            <a:ext cx="7848872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8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prévisionnel des travaux sur la collecte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114682"/>
            <a:ext cx="8229600" cy="4525963"/>
          </a:xfrm>
        </p:spPr>
        <p:txBody>
          <a:bodyPr>
            <a:normAutofit/>
          </a:bodyPr>
          <a:lstStyle/>
          <a:p>
            <a:pPr lvl="1"/>
            <a:endParaRPr lang="fr-FR" sz="1400" dirty="0">
              <a:solidFill>
                <a:schemeClr val="tx1"/>
              </a:solidFill>
            </a:endParaRPr>
          </a:p>
          <a:p>
            <a:pPr lvl="1"/>
            <a:endParaRPr lang="fr-FR" sz="1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r-FR" sz="1400" dirty="0">
              <a:solidFill>
                <a:schemeClr val="tx1"/>
              </a:solidFill>
            </a:endParaRPr>
          </a:p>
          <a:p>
            <a:pPr lvl="2"/>
            <a:endParaRPr lang="fr-FR" dirty="0"/>
          </a:p>
        </p:txBody>
      </p:sp>
      <p:pic>
        <p:nvPicPr>
          <p:cNvPr id="7" name="Image 6"/>
          <p:cNvPicPr/>
          <p:nvPr/>
        </p:nvPicPr>
        <p:blipFill rotWithShape="1">
          <a:blip r:embed="rId2"/>
          <a:srcRect l="59028" t="38177" r="6580" b="7543"/>
          <a:stretch/>
        </p:blipFill>
        <p:spPr bwMode="auto">
          <a:xfrm>
            <a:off x="468000" y="980728"/>
            <a:ext cx="8229600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52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Planning prévisionnel des travaux sur la collecte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2800" y="1111987"/>
            <a:ext cx="8229600" cy="5125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800" b="1" dirty="0" smtClean="0">
                <a:solidFill>
                  <a:srgbClr val="0070C0"/>
                </a:solidFill>
              </a:rPr>
              <a:t>Phase </a:t>
            </a:r>
            <a:r>
              <a:rPr lang="fr-FR" sz="1800" b="1" dirty="0">
                <a:solidFill>
                  <a:srgbClr val="0070C0"/>
                </a:solidFill>
              </a:rPr>
              <a:t>1 :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Janvier 2020– T2 2020 </a:t>
            </a:r>
          </a:p>
          <a:p>
            <a:pPr marL="0" lvl="1" indent="0" algn="just"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- Jan./fév. 2020 Ateliers </a:t>
            </a:r>
            <a:r>
              <a:rPr lang="fr-FR" sz="1600" dirty="0">
                <a:solidFill>
                  <a:schemeClr val="tx1"/>
                </a:solidFill>
              </a:rPr>
              <a:t>avec remettants </a:t>
            </a:r>
            <a:r>
              <a:rPr lang="fr-FR" sz="1600" dirty="0" smtClean="0">
                <a:solidFill>
                  <a:schemeClr val="tx1"/>
                </a:solidFill>
              </a:rPr>
              <a:t>sur </a:t>
            </a:r>
            <a:r>
              <a:rPr lang="fr-FR" sz="1600" dirty="0">
                <a:solidFill>
                  <a:schemeClr val="tx1"/>
                </a:solidFill>
              </a:rPr>
              <a:t>les attributs de </a:t>
            </a:r>
            <a:r>
              <a:rPr lang="fr-FR" sz="1600" dirty="0" smtClean="0">
                <a:solidFill>
                  <a:schemeClr val="tx1"/>
                </a:solidFill>
              </a:rPr>
              <a:t>collecte</a:t>
            </a:r>
          </a:p>
          <a:p>
            <a:pPr marL="0" lvl="1" indent="0" algn="just"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- Spécifications </a:t>
            </a:r>
            <a:r>
              <a:rPr lang="fr-FR" sz="1600" dirty="0">
                <a:solidFill>
                  <a:schemeClr val="tx1"/>
                </a:solidFill>
              </a:rPr>
              <a:t>fonctionnelles, paramétrages, rédaction du manuel utilisateur pour collecte </a:t>
            </a:r>
            <a:r>
              <a:rPr lang="fr-FR" sz="1600" dirty="0" err="1">
                <a:solidFill>
                  <a:schemeClr val="tx1"/>
                </a:solidFill>
              </a:rPr>
              <a:t>Onegate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</a:p>
          <a:p>
            <a:pPr marL="285750" lvl="1" algn="just">
              <a:buFontTx/>
              <a:buChar char="-"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800" b="1" dirty="0">
                <a:solidFill>
                  <a:srgbClr val="0070C0"/>
                </a:solidFill>
              </a:rPr>
              <a:t>Phase 2 : </a:t>
            </a:r>
            <a:r>
              <a:rPr lang="fr-FR" sz="2000" b="1" dirty="0" smtClean="0">
                <a:solidFill>
                  <a:schemeClr val="bg1">
                    <a:lumMod val="50000"/>
                  </a:schemeClr>
                </a:solidFill>
              </a:rPr>
              <a:t>T2 2020 – courant 2021</a:t>
            </a:r>
          </a:p>
          <a:p>
            <a:pPr marL="0" lvl="1" indent="0" algn="just"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- T2 2020: livraison manuel utilisateur </a:t>
            </a:r>
            <a:r>
              <a:rPr lang="fr-FR" sz="1600" dirty="0" err="1" smtClean="0">
                <a:solidFill>
                  <a:schemeClr val="tx1"/>
                </a:solidFill>
              </a:rPr>
              <a:t>Onegate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0" lvl="1" indent="0" algn="just">
              <a:buNone/>
            </a:pPr>
            <a:r>
              <a:rPr lang="fr-FR" sz="1600" dirty="0" smtClean="0">
                <a:solidFill>
                  <a:schemeClr val="tx1"/>
                </a:solidFill>
              </a:rPr>
              <a:t>- </a:t>
            </a:r>
            <a:r>
              <a:rPr lang="fr-FR" sz="1600" dirty="0">
                <a:solidFill>
                  <a:schemeClr val="tx1"/>
                </a:solidFill>
              </a:rPr>
              <a:t>T3 2020: ouverture environnement test </a:t>
            </a:r>
          </a:p>
          <a:p>
            <a:pPr marL="0" lvl="1" indent="0" algn="just">
              <a:buNone/>
            </a:pPr>
            <a:r>
              <a:rPr lang="fr-FR" sz="1600" dirty="0">
                <a:solidFill>
                  <a:schemeClr val="tx1"/>
                </a:solidFill>
              </a:rPr>
              <a:t>- T4 2020: contrôles 1er niveau</a:t>
            </a:r>
            <a:r>
              <a:rPr lang="fr-FR" sz="1600" b="1" baseline="30000" dirty="0">
                <a:solidFill>
                  <a:schemeClr val="accent1"/>
                </a:solidFill>
              </a:rPr>
              <a:t>1</a:t>
            </a:r>
            <a:r>
              <a:rPr lang="fr-FR" sz="1600" dirty="0">
                <a:solidFill>
                  <a:schemeClr val="tx1"/>
                </a:solidFill>
              </a:rPr>
              <a:t> sur fichier  de remise + assistance aux remettants </a:t>
            </a:r>
          </a:p>
          <a:p>
            <a:pPr marL="0" lvl="1" indent="0" algn="just">
              <a:buNone/>
            </a:pPr>
            <a:r>
              <a:rPr lang="fr-FR" sz="1600" dirty="0">
                <a:solidFill>
                  <a:schemeClr val="tx1"/>
                </a:solidFill>
              </a:rPr>
              <a:t>- T1 2021: contrôles complets</a:t>
            </a:r>
            <a:r>
              <a:rPr lang="fr-FR" sz="1600" b="1" baseline="30000" dirty="0">
                <a:solidFill>
                  <a:schemeClr val="accent1"/>
                </a:solidFill>
              </a:rPr>
              <a:t>2</a:t>
            </a:r>
            <a:r>
              <a:rPr lang="fr-FR" sz="1600" dirty="0">
                <a:solidFill>
                  <a:schemeClr val="tx1"/>
                </a:solidFill>
              </a:rPr>
              <a:t> sur fichier  de remise + assistance aux remettants</a:t>
            </a:r>
          </a:p>
          <a:p>
            <a:pPr marL="285750" lvl="1" algn="just">
              <a:buFontTx/>
              <a:buChar char="-"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800" b="1" dirty="0">
                <a:solidFill>
                  <a:srgbClr val="0070C0"/>
                </a:solidFill>
              </a:rPr>
              <a:t>Phase 3</a:t>
            </a:r>
            <a:r>
              <a:rPr lang="fr-FR" sz="1800" b="1" dirty="0"/>
              <a:t> </a:t>
            </a:r>
            <a:r>
              <a:rPr lang="fr-FR" sz="1600" b="1" dirty="0"/>
              <a:t>: </a:t>
            </a:r>
            <a:r>
              <a:rPr lang="fr-FR" sz="2000" b="1" dirty="0">
                <a:solidFill>
                  <a:schemeClr val="bg1">
                    <a:lumMod val="50000"/>
                  </a:schemeClr>
                </a:solidFill>
              </a:rPr>
              <a:t>Fin 2021</a:t>
            </a:r>
          </a:p>
          <a:p>
            <a:pPr marL="0" indent="0" algn="just">
              <a:buNone/>
            </a:pPr>
            <a:r>
              <a:rPr lang="fr-FR" sz="1600" dirty="0">
                <a:solidFill>
                  <a:schemeClr val="tx1"/>
                </a:solidFill>
              </a:rPr>
              <a:t>Fin du dispositif de collecte actuel GFIN, remise en production via </a:t>
            </a:r>
            <a:r>
              <a:rPr lang="fr-FR" sz="1600" dirty="0" err="1" smtClean="0">
                <a:solidFill>
                  <a:schemeClr val="tx1"/>
                </a:solidFill>
              </a:rPr>
              <a:t>Onegate</a:t>
            </a:r>
            <a:endParaRPr lang="fr-FR" sz="1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fr-FR" sz="1600" baseline="30000" dirty="0"/>
              <a:t>1</a:t>
            </a:r>
            <a:r>
              <a:rPr lang="fr-FR" sz="2000" baseline="30000" dirty="0"/>
              <a:t> </a:t>
            </a:r>
            <a:r>
              <a:rPr lang="fr-FR" sz="1400" i="1" dirty="0"/>
              <a:t>Ex: contrôles simples de format, de présence, de type de données </a:t>
            </a:r>
            <a:r>
              <a:rPr lang="fr-FR" sz="1400" i="1" dirty="0" smtClean="0"/>
              <a:t>liés </a:t>
            </a:r>
            <a:r>
              <a:rPr lang="fr-FR" sz="1400" i="1" dirty="0"/>
              <a:t>à chaque rubrique…</a:t>
            </a:r>
          </a:p>
          <a:p>
            <a:pPr marL="0" indent="0" algn="just">
              <a:buNone/>
            </a:pPr>
            <a:r>
              <a:rPr lang="fr-FR" sz="1600" baseline="30000" dirty="0"/>
              <a:t>2 </a:t>
            </a:r>
            <a:r>
              <a:rPr lang="fr-FR" sz="1400" i="1" dirty="0"/>
              <a:t>Ex: contrôles de cohérence inter ligne d’un même document (calcul de somme), cohérence inter déclaration (actif vs passif), cohérence vis-à-vis référentiel état civil des titres et état civil OPC…</a:t>
            </a:r>
          </a:p>
          <a:p>
            <a:pPr algn="just"/>
            <a:endParaRPr lang="fr-FR" sz="1600" dirty="0"/>
          </a:p>
          <a:p>
            <a:pPr marL="457200" lvl="1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000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ONEGATE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5612AF6-3794-417C-8315-010C3BB3AD1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82800" y="1111987"/>
            <a:ext cx="8229600" cy="5125325"/>
          </a:xfrm>
        </p:spPr>
        <p:txBody>
          <a:bodyPr>
            <a:normAutofit/>
          </a:bodyPr>
          <a:lstStyle/>
          <a:p>
            <a:pPr marL="457200" lvl="1" indent="0">
              <a:buClr>
                <a:schemeClr val="bg2">
                  <a:lumMod val="50000"/>
                </a:schemeClr>
              </a:buClr>
              <a:buSzPct val="59000"/>
              <a:buNone/>
            </a:pPr>
            <a:endParaRPr lang="fr-FR" dirty="0" smtClean="0"/>
          </a:p>
          <a:p>
            <a:pPr marL="457200" lvl="1" indent="0">
              <a:buClr>
                <a:schemeClr val="bg2">
                  <a:lumMod val="50000"/>
                </a:schemeClr>
              </a:buClr>
              <a:buSzPct val="59000"/>
              <a:buNone/>
            </a:pPr>
            <a:r>
              <a:rPr lang="fr-FR" dirty="0" smtClean="0"/>
              <a:t>Outil </a:t>
            </a:r>
            <a:r>
              <a:rPr lang="fr-FR" dirty="0"/>
              <a:t>déjà utilisé dans un certain nombre de collectes statistiques (établissements de crédit, Organismes de titrisation …)</a:t>
            </a:r>
          </a:p>
          <a:p>
            <a:pPr lvl="1">
              <a:buClr>
                <a:schemeClr val="bg2">
                  <a:lumMod val="50000"/>
                </a:schemeClr>
              </a:buClr>
              <a:buSzPct val="59000"/>
              <a:buFont typeface="Wingdings" panose="05000000000000000000" pitchFamily="2" charset="2"/>
              <a:buChar char="q"/>
            </a:pPr>
            <a:endParaRPr lang="fr-FR" sz="1600" dirty="0"/>
          </a:p>
          <a:p>
            <a:pPr marL="457200" lvl="1" indent="0">
              <a:buClr>
                <a:schemeClr val="bg2">
                  <a:lumMod val="50000"/>
                </a:schemeClr>
              </a:buClr>
              <a:buSzPct val="59000"/>
              <a:buNone/>
            </a:pPr>
            <a:r>
              <a:rPr lang="fr-FR" dirty="0"/>
              <a:t>Format de remise</a:t>
            </a:r>
          </a:p>
          <a:p>
            <a:pPr marL="1200150" lvl="2" indent="-285750">
              <a:buClr>
                <a:schemeClr val="bg2">
                  <a:lumMod val="50000"/>
                </a:schemeClr>
              </a:buClr>
              <a:buSzPct val="59000"/>
            </a:pPr>
            <a:r>
              <a:rPr lang="fr-FR" sz="1600" dirty="0"/>
              <a:t>XML ( à privilégier); </a:t>
            </a:r>
          </a:p>
          <a:p>
            <a:pPr marL="1200150" lvl="2" indent="-285750">
              <a:buClr>
                <a:schemeClr val="bg2">
                  <a:lumMod val="50000"/>
                </a:schemeClr>
              </a:buClr>
              <a:buSzPct val="59000"/>
            </a:pPr>
            <a:r>
              <a:rPr lang="fr-FR" sz="1600" dirty="0"/>
              <a:t>possibilité de remettre en format CSV en dépôt de fichier dans l’applicatif </a:t>
            </a:r>
          </a:p>
          <a:p>
            <a:pPr algn="just"/>
            <a:endParaRPr lang="fr-FR" sz="1600" dirty="0"/>
          </a:p>
          <a:p>
            <a:pPr marL="457200" lvl="1" indent="0">
              <a:buNone/>
            </a:pPr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1"/>
            <a:endParaRPr lang="fr-FR" sz="1800" dirty="0" smtClean="0">
              <a:solidFill>
                <a:schemeClr val="tx1"/>
              </a:solidFill>
            </a:endParaRPr>
          </a:p>
          <a:p>
            <a:pPr lvl="1"/>
            <a:endParaRPr lang="fr-FR" sz="1800" dirty="0">
              <a:solidFill>
                <a:schemeClr val="tx1"/>
              </a:solidFill>
            </a:endParaRPr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91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2BCD-24B8-4C40-A6B0-3F9AB102D693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65597"/>
            <a:ext cx="5400600" cy="3707619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Demande d’accès remettant</a:t>
            </a:r>
            <a:endParaRPr lang="fr-FR" dirty="0"/>
          </a:p>
        </p:txBody>
      </p:sp>
      <p:sp>
        <p:nvSpPr>
          <p:cNvPr id="7" name="Légende encadrée 1 6"/>
          <p:cNvSpPr/>
          <p:nvPr/>
        </p:nvSpPr>
        <p:spPr>
          <a:xfrm>
            <a:off x="5868144" y="3068960"/>
            <a:ext cx="3096344" cy="2448272"/>
          </a:xfrm>
          <a:prstGeom prst="borderCallout1">
            <a:avLst>
              <a:gd name="adj1" fmla="val 20563"/>
              <a:gd name="adj2" fmla="val -592"/>
              <a:gd name="adj3" fmla="val 5117"/>
              <a:gd name="adj4" fmla="val -304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Sont attendu:</a:t>
            </a:r>
          </a:p>
          <a:p>
            <a:r>
              <a:rPr lang="fr-FR" sz="1600" dirty="0"/>
              <a:t>Adresse email</a:t>
            </a:r>
          </a:p>
          <a:p>
            <a:r>
              <a:rPr lang="fr-FR" sz="1600" dirty="0"/>
              <a:t>Nom</a:t>
            </a:r>
          </a:p>
          <a:p>
            <a:r>
              <a:rPr lang="fr-FR" sz="1600" dirty="0"/>
              <a:t>Prénom</a:t>
            </a:r>
          </a:p>
          <a:p>
            <a:r>
              <a:rPr lang="fr-FR" sz="1600" dirty="0"/>
              <a:t>Collecte </a:t>
            </a:r>
            <a:endParaRPr lang="fr-FR" sz="1600" dirty="0" smtClean="0"/>
          </a:p>
          <a:p>
            <a:r>
              <a:rPr lang="fr-FR" dirty="0" smtClean="0"/>
              <a:t>Type </a:t>
            </a:r>
            <a:r>
              <a:rPr lang="fr-FR" dirty="0"/>
              <a:t>et code </a:t>
            </a:r>
            <a:r>
              <a:rPr lang="fr-FR" dirty="0" smtClean="0"/>
              <a:t>déclarant</a:t>
            </a:r>
          </a:p>
          <a:p>
            <a:endParaRPr lang="fr-FR" sz="1600" dirty="0" smtClean="0"/>
          </a:p>
          <a:p>
            <a:r>
              <a:rPr lang="fr-FR" sz="1600" dirty="0" smtClean="0"/>
              <a:t>A l’issue de la demande, un accusé de réception est envoyé au remettant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224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BARIT-BDF-PPT-1">
  <a:themeElements>
    <a:clrScheme name="Personnalisé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205AA7"/>
      </a:accent1>
      <a:accent2>
        <a:srgbClr val="005BD3"/>
      </a:accent2>
      <a:accent3>
        <a:srgbClr val="00449E"/>
      </a:accent3>
      <a:accent4>
        <a:srgbClr val="00449E"/>
      </a:accent4>
      <a:accent5>
        <a:srgbClr val="800080"/>
      </a:accent5>
      <a:accent6>
        <a:srgbClr val="D60093"/>
      </a:accent6>
      <a:hlink>
        <a:srgbClr val="A0006E"/>
      </a:hlink>
      <a:folHlink>
        <a:srgbClr val="FE19FF"/>
      </a:folHlink>
    </a:clrScheme>
    <a:fontScheme name="Personnalisé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7A41D63B67B8439C09AB678A8DA1B0" ma:contentTypeVersion="0" ma:contentTypeDescription="Crée un document." ma:contentTypeScope="" ma:versionID="fcf5211c4df197de652a9b0f1a16a4a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929d331a105c8938e0f56b370c64f3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DDFE8-55E5-4F72-9917-6DF7276A2EF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DFE97A-3E07-4BB1-88D3-DA558751F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323C1A-603D-4890-99D6-2670B78F61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GABARIT-BDF-PPT-1</Template>
  <TotalTime>534</TotalTime>
  <Words>1313</Words>
  <Application>Microsoft Office PowerPoint</Application>
  <PresentationFormat>Affichage à l'écran (4:3)</PresentationFormat>
  <Paragraphs>340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GABARIT-BDF-PPT-1</vt:lpstr>
      <vt:lpstr>Le nouvel applicatif de collecte sur les statistiques des OPC –  OPC2</vt:lpstr>
      <vt:lpstr>Présentation PowerPoint</vt:lpstr>
      <vt:lpstr>Introduction</vt:lpstr>
      <vt:lpstr>INTRODUCTION</vt:lpstr>
      <vt:lpstr>Présentation du projet OPC2</vt:lpstr>
      <vt:lpstr>Planning prévisionnel des travaux sur la collecte</vt:lpstr>
      <vt:lpstr>Planning prévisionnel des travaux sur la collecte</vt:lpstr>
      <vt:lpstr>ONEGATE</vt:lpstr>
      <vt:lpstr>Demande d’accès remettant</vt:lpstr>
      <vt:lpstr>Page d’accueil ONEGATE</vt:lpstr>
      <vt:lpstr>Présentation PowerPoint</vt:lpstr>
      <vt:lpstr>Suivi des remises</vt:lpstr>
      <vt:lpstr>REGLES DE REMISE DE COLLECTE</vt:lpstr>
      <vt:lpstr>ATELIERS AVEc LA PROFESSION ( jan. 2020 / FEV.2020)</vt:lpstr>
      <vt:lpstr>ATELIERS AVEc LA PROFESSION ( jan. 2020 / FEV. 2020)</vt:lpstr>
      <vt:lpstr>ATELIERS AVEc LA PROFESSION ( jan. 2020 / FEV. 2020)</vt:lpstr>
      <vt:lpstr>ATELIERS AVEc LA PROFESSION ( jan. 2020 / FEV. 2020)</vt:lpstr>
      <vt:lpstr>ATELIERS AVEc LA PROFESSION ( jan. 2020 / FEV. 2020)</vt:lpstr>
      <vt:lpstr>Reunion d’informations (t2 2020)</vt:lpstr>
      <vt:lpstr>Questions</vt:lpstr>
    </vt:vector>
  </TitlesOfParts>
  <Company>Banque de France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Maud LEFEVRE</dc:creator>
  <cp:lastModifiedBy>PONSART Maxime (UA 2521)</cp:lastModifiedBy>
  <cp:revision>35</cp:revision>
  <cp:lastPrinted>2020-01-08T08:42:56Z</cp:lastPrinted>
  <dcterms:created xsi:type="dcterms:W3CDTF">2019-07-19T09:45:56Z</dcterms:created>
  <dcterms:modified xsi:type="dcterms:W3CDTF">2020-01-08T09:13:16Z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0x010100747A41D63B67B8439C09AB678A8DA1B0</vt:lpwstr>
  </property>
</Properties>
</file>