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56" r:id="rId5"/>
    <p:sldId id="305" r:id="rId6"/>
    <p:sldId id="295" r:id="rId7"/>
    <p:sldId id="307" r:id="rId8"/>
    <p:sldId id="294" r:id="rId9"/>
    <p:sldId id="304" r:id="rId10"/>
    <p:sldId id="309" r:id="rId11"/>
    <p:sldId id="303" r:id="rId12"/>
    <p:sldId id="310" r:id="rId13"/>
    <p:sldId id="296" r:id="rId14"/>
    <p:sldId id="297" r:id="rId15"/>
    <p:sldId id="298" r:id="rId16"/>
    <p:sldId id="299" r:id="rId17"/>
    <p:sldId id="300" r:id="rId18"/>
    <p:sldId id="301" r:id="rId19"/>
    <p:sldId id="302" r:id="rId20"/>
    <p:sldId id="306" r:id="rId21"/>
    <p:sldId id="308" r:id="rId22"/>
    <p:sldId id="317" r:id="rId23"/>
    <p:sldId id="311" r:id="rId24"/>
    <p:sldId id="312" r:id="rId25"/>
    <p:sldId id="314" r:id="rId26"/>
    <p:sldId id="313" r:id="rId27"/>
    <p:sldId id="315" r:id="rId28"/>
  </p:sldIdLst>
  <p:sldSz cx="9144000" cy="6858000" type="screen4x3"/>
  <p:notesSz cx="6705600" cy="98425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PM" initials="BOPM" lastIdx="6" clrIdx="0">
    <p:extLst>
      <p:ext uri="{19B8F6BF-5375-455C-9EA6-DF929625EA0E}">
        <p15:presenceInfo xmlns:p15="http://schemas.microsoft.com/office/powerpoint/2012/main" userId="BOP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1429C"/>
    <a:srgbClr val="07A1E2"/>
    <a:srgbClr val="205AA7"/>
    <a:srgbClr val="8B0534"/>
    <a:srgbClr val="FDEADA"/>
    <a:srgbClr val="F3953F"/>
    <a:srgbClr val="F79646"/>
    <a:srgbClr val="FDDFC7"/>
    <a:srgbClr val="3E81DA"/>
    <a:srgbClr val="FCD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94343" autoAdjust="0"/>
  </p:normalViewPr>
  <p:slideViewPr>
    <p:cSldViewPr>
      <p:cViewPr varScale="1">
        <p:scale>
          <a:sx n="69" d="100"/>
          <a:sy n="69" d="100"/>
        </p:scale>
        <p:origin x="1542"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06FB5-A2B2-49C6-9AD1-55B6917CD944}" type="doc">
      <dgm:prSet loTypeId="urn:microsoft.com/office/officeart/2005/8/layout/cycle2" loCatId="cycle" qsTypeId="urn:microsoft.com/office/officeart/2005/8/quickstyle/simple2" qsCatId="simple" csTypeId="urn:microsoft.com/office/officeart/2005/8/colors/colorful4" csCatId="colorful" phldr="1"/>
      <dgm:spPr/>
      <dgm:t>
        <a:bodyPr/>
        <a:lstStyle/>
        <a:p>
          <a:endParaRPr lang="fr-FR"/>
        </a:p>
      </dgm:t>
    </dgm:pt>
    <dgm:pt modelId="{9DF4BBD3-25B6-419A-AB91-DE3ACD9C4242}">
      <dgm:prSet phldrT="[Texte]" phldr="1" custT="1"/>
      <dgm:spPr>
        <a:solidFill>
          <a:schemeClr val="accent2"/>
        </a:solidFill>
      </dgm:spPr>
      <dgm:t>
        <a:bodyPr/>
        <a:lstStyle/>
        <a:p>
          <a:endParaRPr lang="fr-FR" sz="2000" dirty="0"/>
        </a:p>
      </dgm:t>
    </dgm:pt>
    <dgm:pt modelId="{98CC9FE9-8325-4543-9BDF-A0D40F4BE211}" type="parTrans" cxnId="{7D1C661D-5452-4A24-A461-D1FDD661C07C}">
      <dgm:prSet/>
      <dgm:spPr/>
      <dgm:t>
        <a:bodyPr/>
        <a:lstStyle/>
        <a:p>
          <a:endParaRPr lang="fr-FR"/>
        </a:p>
      </dgm:t>
    </dgm:pt>
    <dgm:pt modelId="{51E61400-E8A1-4078-B0D1-05769AFE3FC2}" type="sibTrans" cxnId="{7D1C661D-5452-4A24-A461-D1FDD661C07C}">
      <dgm:prSet/>
      <dgm:spPr/>
      <dgm:t>
        <a:bodyPr/>
        <a:lstStyle/>
        <a:p>
          <a:endParaRPr lang="fr-FR"/>
        </a:p>
      </dgm:t>
    </dgm:pt>
    <dgm:pt modelId="{A16B7A32-C1AD-495A-A377-0B9A0A7FEC9F}">
      <dgm:prSet phldrT="[Texte]" phldr="1" custT="1"/>
      <dgm:spPr>
        <a:solidFill>
          <a:schemeClr val="accent3"/>
        </a:solidFill>
      </dgm:spPr>
      <dgm:t>
        <a:bodyPr/>
        <a:lstStyle/>
        <a:p>
          <a:endParaRPr lang="fr-FR" sz="2000" dirty="0"/>
        </a:p>
      </dgm:t>
    </dgm:pt>
    <dgm:pt modelId="{054EB8F3-687D-47C1-A8CA-AA8906B81A64}" type="parTrans" cxnId="{D39E6565-AB8E-4150-9AD1-F0C376D118EA}">
      <dgm:prSet/>
      <dgm:spPr/>
      <dgm:t>
        <a:bodyPr/>
        <a:lstStyle/>
        <a:p>
          <a:endParaRPr lang="fr-FR"/>
        </a:p>
      </dgm:t>
    </dgm:pt>
    <dgm:pt modelId="{D093C8A5-C38E-46B0-A43A-6E4799DBF5B8}" type="sibTrans" cxnId="{D39E6565-AB8E-4150-9AD1-F0C376D118EA}">
      <dgm:prSet/>
      <dgm:spPr/>
      <dgm:t>
        <a:bodyPr/>
        <a:lstStyle/>
        <a:p>
          <a:endParaRPr lang="fr-FR"/>
        </a:p>
      </dgm:t>
    </dgm:pt>
    <dgm:pt modelId="{2580DAD5-E4B5-4293-AB07-A4C506041096}">
      <dgm:prSet phldrT="[Texte]" phldr="1" custT="1"/>
      <dgm:spPr>
        <a:solidFill>
          <a:schemeClr val="accent5"/>
        </a:solidFill>
      </dgm:spPr>
      <dgm:t>
        <a:bodyPr/>
        <a:lstStyle/>
        <a:p>
          <a:endParaRPr lang="fr-FR" sz="2000" dirty="0"/>
        </a:p>
      </dgm:t>
    </dgm:pt>
    <dgm:pt modelId="{3872E00E-B2E4-4A20-9A82-F208316DB251}" type="parTrans" cxnId="{75528107-9022-476D-AE40-85E56DB393F3}">
      <dgm:prSet/>
      <dgm:spPr/>
      <dgm:t>
        <a:bodyPr/>
        <a:lstStyle/>
        <a:p>
          <a:endParaRPr lang="fr-FR"/>
        </a:p>
      </dgm:t>
    </dgm:pt>
    <dgm:pt modelId="{8828E4FD-4B51-4892-8A21-08016202413A}" type="sibTrans" cxnId="{75528107-9022-476D-AE40-85E56DB393F3}">
      <dgm:prSet/>
      <dgm:spPr/>
      <dgm:t>
        <a:bodyPr/>
        <a:lstStyle/>
        <a:p>
          <a:endParaRPr lang="fr-FR"/>
        </a:p>
      </dgm:t>
    </dgm:pt>
    <dgm:pt modelId="{8DF2A84E-9439-4676-B13B-880F92495483}">
      <dgm:prSet phldrT="[Texte]" phldr="1" custT="1"/>
      <dgm:spPr/>
      <dgm:t>
        <a:bodyPr/>
        <a:lstStyle/>
        <a:p>
          <a:endParaRPr lang="fr-FR" sz="2000" dirty="0"/>
        </a:p>
      </dgm:t>
    </dgm:pt>
    <dgm:pt modelId="{7051D416-35AC-401B-833F-A4F8C8DD6EA9}" type="parTrans" cxnId="{49A60ED3-5978-4CAC-A39A-F10C23E6AFF3}">
      <dgm:prSet/>
      <dgm:spPr/>
      <dgm:t>
        <a:bodyPr/>
        <a:lstStyle/>
        <a:p>
          <a:endParaRPr lang="fr-FR"/>
        </a:p>
      </dgm:t>
    </dgm:pt>
    <dgm:pt modelId="{C8218148-B48A-4CD5-B315-EB4E2CA794B6}" type="sibTrans" cxnId="{49A60ED3-5978-4CAC-A39A-F10C23E6AFF3}">
      <dgm:prSet/>
      <dgm:spPr/>
      <dgm:t>
        <a:bodyPr/>
        <a:lstStyle/>
        <a:p>
          <a:endParaRPr lang="fr-FR"/>
        </a:p>
      </dgm:t>
    </dgm:pt>
    <dgm:pt modelId="{435C8848-87CA-47E9-A5F7-99C1EC16E483}">
      <dgm:prSet phldrT="[Texte]" phldr="1" custT="1"/>
      <dgm:spPr>
        <a:solidFill>
          <a:srgbClr val="00B0F0"/>
        </a:solidFill>
      </dgm:spPr>
      <dgm:t>
        <a:bodyPr/>
        <a:lstStyle/>
        <a:p>
          <a:endParaRPr lang="fr-FR" sz="2000" dirty="0"/>
        </a:p>
      </dgm:t>
    </dgm:pt>
    <dgm:pt modelId="{A4708D6C-7804-40ED-AC27-D9D8D2A4430F}" type="parTrans" cxnId="{D75495CB-BD7C-4D1C-A798-9A39418CE5D5}">
      <dgm:prSet/>
      <dgm:spPr/>
      <dgm:t>
        <a:bodyPr/>
        <a:lstStyle/>
        <a:p>
          <a:endParaRPr lang="fr-FR"/>
        </a:p>
      </dgm:t>
    </dgm:pt>
    <dgm:pt modelId="{897A74CA-12E4-4886-9909-D0C39E0E9701}" type="sibTrans" cxnId="{D75495CB-BD7C-4D1C-A798-9A39418CE5D5}">
      <dgm:prSet/>
      <dgm:spPr>
        <a:solidFill>
          <a:srgbClr val="00B0F0"/>
        </a:solidFill>
      </dgm:spPr>
      <dgm:t>
        <a:bodyPr/>
        <a:lstStyle/>
        <a:p>
          <a:endParaRPr lang="fr-FR"/>
        </a:p>
      </dgm:t>
    </dgm:pt>
    <dgm:pt modelId="{2549E5CF-6BE3-4B25-97C4-0F3526604FDD}" type="pres">
      <dgm:prSet presAssocID="{87306FB5-A2B2-49C6-9AD1-55B6917CD944}" presName="cycle" presStyleCnt="0">
        <dgm:presLayoutVars>
          <dgm:dir/>
          <dgm:resizeHandles val="exact"/>
        </dgm:presLayoutVars>
      </dgm:prSet>
      <dgm:spPr/>
      <dgm:t>
        <a:bodyPr/>
        <a:lstStyle/>
        <a:p>
          <a:endParaRPr lang="fr-FR"/>
        </a:p>
      </dgm:t>
    </dgm:pt>
    <dgm:pt modelId="{12C7F52A-8E56-4217-BBC6-06CF6074755F}" type="pres">
      <dgm:prSet presAssocID="{9DF4BBD3-25B6-419A-AB91-DE3ACD9C4242}" presName="node" presStyleLbl="node1" presStyleIdx="0" presStyleCnt="5">
        <dgm:presLayoutVars>
          <dgm:bulletEnabled val="1"/>
        </dgm:presLayoutVars>
      </dgm:prSet>
      <dgm:spPr/>
      <dgm:t>
        <a:bodyPr/>
        <a:lstStyle/>
        <a:p>
          <a:endParaRPr lang="fr-FR"/>
        </a:p>
      </dgm:t>
    </dgm:pt>
    <dgm:pt modelId="{FB2D05D1-EBAC-45C1-9BC3-97903D6597E1}" type="pres">
      <dgm:prSet presAssocID="{51E61400-E8A1-4078-B0D1-05769AFE3FC2}" presName="sibTrans" presStyleLbl="sibTrans2D1" presStyleIdx="0" presStyleCnt="5"/>
      <dgm:spPr/>
      <dgm:t>
        <a:bodyPr/>
        <a:lstStyle/>
        <a:p>
          <a:endParaRPr lang="fr-FR"/>
        </a:p>
      </dgm:t>
    </dgm:pt>
    <dgm:pt modelId="{845E2A29-6F89-486D-8E56-8819FCE66F58}" type="pres">
      <dgm:prSet presAssocID="{51E61400-E8A1-4078-B0D1-05769AFE3FC2}" presName="connectorText" presStyleLbl="sibTrans2D1" presStyleIdx="0" presStyleCnt="5"/>
      <dgm:spPr/>
      <dgm:t>
        <a:bodyPr/>
        <a:lstStyle/>
        <a:p>
          <a:endParaRPr lang="fr-FR"/>
        </a:p>
      </dgm:t>
    </dgm:pt>
    <dgm:pt modelId="{DDDB76BB-D706-4697-96A1-8345580A3E0E}" type="pres">
      <dgm:prSet presAssocID="{A16B7A32-C1AD-495A-A377-0B9A0A7FEC9F}" presName="node" presStyleLbl="node1" presStyleIdx="1" presStyleCnt="5">
        <dgm:presLayoutVars>
          <dgm:bulletEnabled val="1"/>
        </dgm:presLayoutVars>
      </dgm:prSet>
      <dgm:spPr/>
      <dgm:t>
        <a:bodyPr/>
        <a:lstStyle/>
        <a:p>
          <a:endParaRPr lang="fr-FR"/>
        </a:p>
      </dgm:t>
    </dgm:pt>
    <dgm:pt modelId="{1023D39A-31F1-4A83-8AD8-96C1812B5FDF}" type="pres">
      <dgm:prSet presAssocID="{D093C8A5-C38E-46B0-A43A-6E4799DBF5B8}" presName="sibTrans" presStyleLbl="sibTrans2D1" presStyleIdx="1" presStyleCnt="5"/>
      <dgm:spPr/>
      <dgm:t>
        <a:bodyPr/>
        <a:lstStyle/>
        <a:p>
          <a:endParaRPr lang="fr-FR"/>
        </a:p>
      </dgm:t>
    </dgm:pt>
    <dgm:pt modelId="{6A16FD32-ED4C-4555-95E6-E17D53BD0E60}" type="pres">
      <dgm:prSet presAssocID="{D093C8A5-C38E-46B0-A43A-6E4799DBF5B8}" presName="connectorText" presStyleLbl="sibTrans2D1" presStyleIdx="1" presStyleCnt="5"/>
      <dgm:spPr/>
      <dgm:t>
        <a:bodyPr/>
        <a:lstStyle/>
        <a:p>
          <a:endParaRPr lang="fr-FR"/>
        </a:p>
      </dgm:t>
    </dgm:pt>
    <dgm:pt modelId="{6F524604-84AD-4D96-A7EE-EFC46B76EE8D}" type="pres">
      <dgm:prSet presAssocID="{2580DAD5-E4B5-4293-AB07-A4C506041096}" presName="node" presStyleLbl="node1" presStyleIdx="2" presStyleCnt="5">
        <dgm:presLayoutVars>
          <dgm:bulletEnabled val="1"/>
        </dgm:presLayoutVars>
      </dgm:prSet>
      <dgm:spPr/>
      <dgm:t>
        <a:bodyPr/>
        <a:lstStyle/>
        <a:p>
          <a:endParaRPr lang="fr-FR"/>
        </a:p>
      </dgm:t>
    </dgm:pt>
    <dgm:pt modelId="{EBD0885B-17D0-430C-A851-26B86F60960F}" type="pres">
      <dgm:prSet presAssocID="{8828E4FD-4B51-4892-8A21-08016202413A}" presName="sibTrans" presStyleLbl="sibTrans2D1" presStyleIdx="2" presStyleCnt="5"/>
      <dgm:spPr/>
      <dgm:t>
        <a:bodyPr/>
        <a:lstStyle/>
        <a:p>
          <a:endParaRPr lang="fr-FR"/>
        </a:p>
      </dgm:t>
    </dgm:pt>
    <dgm:pt modelId="{92DCAC41-0ABC-4ED1-88F9-CEBAA95A0C0F}" type="pres">
      <dgm:prSet presAssocID="{8828E4FD-4B51-4892-8A21-08016202413A}" presName="connectorText" presStyleLbl="sibTrans2D1" presStyleIdx="2" presStyleCnt="5"/>
      <dgm:spPr/>
      <dgm:t>
        <a:bodyPr/>
        <a:lstStyle/>
        <a:p>
          <a:endParaRPr lang="fr-FR"/>
        </a:p>
      </dgm:t>
    </dgm:pt>
    <dgm:pt modelId="{7460B5D4-3A36-4CF5-86DB-C1955EA6D52B}" type="pres">
      <dgm:prSet presAssocID="{8DF2A84E-9439-4676-B13B-880F92495483}" presName="node" presStyleLbl="node1" presStyleIdx="3" presStyleCnt="5">
        <dgm:presLayoutVars>
          <dgm:bulletEnabled val="1"/>
        </dgm:presLayoutVars>
      </dgm:prSet>
      <dgm:spPr/>
      <dgm:t>
        <a:bodyPr/>
        <a:lstStyle/>
        <a:p>
          <a:endParaRPr lang="fr-FR"/>
        </a:p>
      </dgm:t>
    </dgm:pt>
    <dgm:pt modelId="{16D4F65C-FD7E-454B-A435-01046A163639}" type="pres">
      <dgm:prSet presAssocID="{C8218148-B48A-4CD5-B315-EB4E2CA794B6}" presName="sibTrans" presStyleLbl="sibTrans2D1" presStyleIdx="3" presStyleCnt="5"/>
      <dgm:spPr/>
      <dgm:t>
        <a:bodyPr/>
        <a:lstStyle/>
        <a:p>
          <a:endParaRPr lang="fr-FR"/>
        </a:p>
      </dgm:t>
    </dgm:pt>
    <dgm:pt modelId="{E2292487-6927-48A3-9F9D-64DDE27F4EDD}" type="pres">
      <dgm:prSet presAssocID="{C8218148-B48A-4CD5-B315-EB4E2CA794B6}" presName="connectorText" presStyleLbl="sibTrans2D1" presStyleIdx="3" presStyleCnt="5"/>
      <dgm:spPr/>
      <dgm:t>
        <a:bodyPr/>
        <a:lstStyle/>
        <a:p>
          <a:endParaRPr lang="fr-FR"/>
        </a:p>
      </dgm:t>
    </dgm:pt>
    <dgm:pt modelId="{382240D4-C898-4910-84A6-839B8A331502}" type="pres">
      <dgm:prSet presAssocID="{435C8848-87CA-47E9-A5F7-99C1EC16E483}" presName="node" presStyleLbl="node1" presStyleIdx="4" presStyleCnt="5">
        <dgm:presLayoutVars>
          <dgm:bulletEnabled val="1"/>
        </dgm:presLayoutVars>
      </dgm:prSet>
      <dgm:spPr/>
      <dgm:t>
        <a:bodyPr/>
        <a:lstStyle/>
        <a:p>
          <a:endParaRPr lang="fr-FR"/>
        </a:p>
      </dgm:t>
    </dgm:pt>
    <dgm:pt modelId="{468A1386-0908-4400-80C2-60E7E204102D}" type="pres">
      <dgm:prSet presAssocID="{897A74CA-12E4-4886-9909-D0C39E0E9701}" presName="sibTrans" presStyleLbl="sibTrans2D1" presStyleIdx="4" presStyleCnt="5"/>
      <dgm:spPr/>
      <dgm:t>
        <a:bodyPr/>
        <a:lstStyle/>
        <a:p>
          <a:endParaRPr lang="fr-FR"/>
        </a:p>
      </dgm:t>
    </dgm:pt>
    <dgm:pt modelId="{3A775353-482E-4CE9-B20D-AA3100346260}" type="pres">
      <dgm:prSet presAssocID="{897A74CA-12E4-4886-9909-D0C39E0E9701}" presName="connectorText" presStyleLbl="sibTrans2D1" presStyleIdx="4" presStyleCnt="5"/>
      <dgm:spPr/>
      <dgm:t>
        <a:bodyPr/>
        <a:lstStyle/>
        <a:p>
          <a:endParaRPr lang="fr-FR"/>
        </a:p>
      </dgm:t>
    </dgm:pt>
  </dgm:ptLst>
  <dgm:cxnLst>
    <dgm:cxn modelId="{75528107-9022-476D-AE40-85E56DB393F3}" srcId="{87306FB5-A2B2-49C6-9AD1-55B6917CD944}" destId="{2580DAD5-E4B5-4293-AB07-A4C506041096}" srcOrd="2" destOrd="0" parTransId="{3872E00E-B2E4-4A20-9A82-F208316DB251}" sibTransId="{8828E4FD-4B51-4892-8A21-08016202413A}"/>
    <dgm:cxn modelId="{C4D7B048-BB71-4921-B939-DCA1F97BFDE0}" type="presOf" srcId="{A16B7A32-C1AD-495A-A377-0B9A0A7FEC9F}" destId="{DDDB76BB-D706-4697-96A1-8345580A3E0E}" srcOrd="0" destOrd="0" presId="urn:microsoft.com/office/officeart/2005/8/layout/cycle2"/>
    <dgm:cxn modelId="{F51860A6-8982-48AF-96C9-409F1A2BBE1D}" type="presOf" srcId="{51E61400-E8A1-4078-B0D1-05769AFE3FC2}" destId="{845E2A29-6F89-486D-8E56-8819FCE66F58}" srcOrd="1" destOrd="0" presId="urn:microsoft.com/office/officeart/2005/8/layout/cycle2"/>
    <dgm:cxn modelId="{60F5F165-1165-4592-8A79-674BBE2B70E5}" type="presOf" srcId="{87306FB5-A2B2-49C6-9AD1-55B6917CD944}" destId="{2549E5CF-6BE3-4B25-97C4-0F3526604FDD}" srcOrd="0" destOrd="0" presId="urn:microsoft.com/office/officeart/2005/8/layout/cycle2"/>
    <dgm:cxn modelId="{1518605F-1242-42B5-9396-E69156EC186B}" type="presOf" srcId="{C8218148-B48A-4CD5-B315-EB4E2CA794B6}" destId="{E2292487-6927-48A3-9F9D-64DDE27F4EDD}" srcOrd="1" destOrd="0" presId="urn:microsoft.com/office/officeart/2005/8/layout/cycle2"/>
    <dgm:cxn modelId="{D39E6565-AB8E-4150-9AD1-F0C376D118EA}" srcId="{87306FB5-A2B2-49C6-9AD1-55B6917CD944}" destId="{A16B7A32-C1AD-495A-A377-0B9A0A7FEC9F}" srcOrd="1" destOrd="0" parTransId="{054EB8F3-687D-47C1-A8CA-AA8906B81A64}" sibTransId="{D093C8A5-C38E-46B0-A43A-6E4799DBF5B8}"/>
    <dgm:cxn modelId="{49A60ED3-5978-4CAC-A39A-F10C23E6AFF3}" srcId="{87306FB5-A2B2-49C6-9AD1-55B6917CD944}" destId="{8DF2A84E-9439-4676-B13B-880F92495483}" srcOrd="3" destOrd="0" parTransId="{7051D416-35AC-401B-833F-A4F8C8DD6EA9}" sibTransId="{C8218148-B48A-4CD5-B315-EB4E2CA794B6}"/>
    <dgm:cxn modelId="{F09F3D24-1948-4AC1-A18C-EFF985ECD62E}" type="presOf" srcId="{9DF4BBD3-25B6-419A-AB91-DE3ACD9C4242}" destId="{12C7F52A-8E56-4217-BBC6-06CF6074755F}" srcOrd="0" destOrd="0" presId="urn:microsoft.com/office/officeart/2005/8/layout/cycle2"/>
    <dgm:cxn modelId="{F603A5E7-6B12-4C2E-B642-7E0D841F5EE0}" type="presOf" srcId="{8828E4FD-4B51-4892-8A21-08016202413A}" destId="{EBD0885B-17D0-430C-A851-26B86F60960F}" srcOrd="0" destOrd="0" presId="urn:microsoft.com/office/officeart/2005/8/layout/cycle2"/>
    <dgm:cxn modelId="{A97F1F63-6270-4C4C-B3C6-81CAD8B0236C}" type="presOf" srcId="{897A74CA-12E4-4886-9909-D0C39E0E9701}" destId="{468A1386-0908-4400-80C2-60E7E204102D}" srcOrd="0" destOrd="0" presId="urn:microsoft.com/office/officeart/2005/8/layout/cycle2"/>
    <dgm:cxn modelId="{E0EE0D67-7606-4AC5-A047-F9AC9B3D8910}" type="presOf" srcId="{897A74CA-12E4-4886-9909-D0C39E0E9701}" destId="{3A775353-482E-4CE9-B20D-AA3100346260}" srcOrd="1" destOrd="0" presId="urn:microsoft.com/office/officeart/2005/8/layout/cycle2"/>
    <dgm:cxn modelId="{7D1C661D-5452-4A24-A461-D1FDD661C07C}" srcId="{87306FB5-A2B2-49C6-9AD1-55B6917CD944}" destId="{9DF4BBD3-25B6-419A-AB91-DE3ACD9C4242}" srcOrd="0" destOrd="0" parTransId="{98CC9FE9-8325-4543-9BDF-A0D40F4BE211}" sibTransId="{51E61400-E8A1-4078-B0D1-05769AFE3FC2}"/>
    <dgm:cxn modelId="{6109A5B7-98DF-4CC6-9DE4-7AED1121F5E3}" type="presOf" srcId="{8DF2A84E-9439-4676-B13B-880F92495483}" destId="{7460B5D4-3A36-4CF5-86DB-C1955EA6D52B}" srcOrd="0" destOrd="0" presId="urn:microsoft.com/office/officeart/2005/8/layout/cycle2"/>
    <dgm:cxn modelId="{890F7F6A-DD89-49A1-B4B7-C70F6D786396}" type="presOf" srcId="{C8218148-B48A-4CD5-B315-EB4E2CA794B6}" destId="{16D4F65C-FD7E-454B-A435-01046A163639}" srcOrd="0" destOrd="0" presId="urn:microsoft.com/office/officeart/2005/8/layout/cycle2"/>
    <dgm:cxn modelId="{F248C62D-08D6-4448-AAF4-6B4C1A9C5AC9}" type="presOf" srcId="{D093C8A5-C38E-46B0-A43A-6E4799DBF5B8}" destId="{6A16FD32-ED4C-4555-95E6-E17D53BD0E60}" srcOrd="1" destOrd="0" presId="urn:microsoft.com/office/officeart/2005/8/layout/cycle2"/>
    <dgm:cxn modelId="{BC18C66A-A949-4BFE-820B-0EB9A79E441D}" type="presOf" srcId="{2580DAD5-E4B5-4293-AB07-A4C506041096}" destId="{6F524604-84AD-4D96-A7EE-EFC46B76EE8D}" srcOrd="0" destOrd="0" presId="urn:microsoft.com/office/officeart/2005/8/layout/cycle2"/>
    <dgm:cxn modelId="{D75495CB-BD7C-4D1C-A798-9A39418CE5D5}" srcId="{87306FB5-A2B2-49C6-9AD1-55B6917CD944}" destId="{435C8848-87CA-47E9-A5F7-99C1EC16E483}" srcOrd="4" destOrd="0" parTransId="{A4708D6C-7804-40ED-AC27-D9D8D2A4430F}" sibTransId="{897A74CA-12E4-4886-9909-D0C39E0E9701}"/>
    <dgm:cxn modelId="{09BB5B8E-44F9-4371-B997-1035CB4889D0}" type="presOf" srcId="{51E61400-E8A1-4078-B0D1-05769AFE3FC2}" destId="{FB2D05D1-EBAC-45C1-9BC3-97903D6597E1}" srcOrd="0" destOrd="0" presId="urn:microsoft.com/office/officeart/2005/8/layout/cycle2"/>
    <dgm:cxn modelId="{16C77CDD-D800-4138-88E0-89EC026BCB48}" type="presOf" srcId="{435C8848-87CA-47E9-A5F7-99C1EC16E483}" destId="{382240D4-C898-4910-84A6-839B8A331502}" srcOrd="0" destOrd="0" presId="urn:microsoft.com/office/officeart/2005/8/layout/cycle2"/>
    <dgm:cxn modelId="{82AA26D8-D355-4DF9-B9D7-60DF4FCC3725}" type="presOf" srcId="{8828E4FD-4B51-4892-8A21-08016202413A}" destId="{92DCAC41-0ABC-4ED1-88F9-CEBAA95A0C0F}" srcOrd="1" destOrd="0" presId="urn:microsoft.com/office/officeart/2005/8/layout/cycle2"/>
    <dgm:cxn modelId="{254BB73C-EB7B-4BC1-BB35-CDF9F81E1876}" type="presOf" srcId="{D093C8A5-C38E-46B0-A43A-6E4799DBF5B8}" destId="{1023D39A-31F1-4A83-8AD8-96C1812B5FDF}" srcOrd="0" destOrd="0" presId="urn:microsoft.com/office/officeart/2005/8/layout/cycle2"/>
    <dgm:cxn modelId="{8BC63270-C73D-4A33-AFA5-BE8D3EB1EA0E}" type="presParOf" srcId="{2549E5CF-6BE3-4B25-97C4-0F3526604FDD}" destId="{12C7F52A-8E56-4217-BBC6-06CF6074755F}" srcOrd="0" destOrd="0" presId="urn:microsoft.com/office/officeart/2005/8/layout/cycle2"/>
    <dgm:cxn modelId="{BF2D279C-461A-451C-9A32-658A66DD2C50}" type="presParOf" srcId="{2549E5CF-6BE3-4B25-97C4-0F3526604FDD}" destId="{FB2D05D1-EBAC-45C1-9BC3-97903D6597E1}" srcOrd="1" destOrd="0" presId="urn:microsoft.com/office/officeart/2005/8/layout/cycle2"/>
    <dgm:cxn modelId="{3CE18539-5CC8-4257-8E78-19AD97263672}" type="presParOf" srcId="{FB2D05D1-EBAC-45C1-9BC3-97903D6597E1}" destId="{845E2A29-6F89-486D-8E56-8819FCE66F58}" srcOrd="0" destOrd="0" presId="urn:microsoft.com/office/officeart/2005/8/layout/cycle2"/>
    <dgm:cxn modelId="{D0B63C1B-39D1-4D7A-B891-1CA359F4C91E}" type="presParOf" srcId="{2549E5CF-6BE3-4B25-97C4-0F3526604FDD}" destId="{DDDB76BB-D706-4697-96A1-8345580A3E0E}" srcOrd="2" destOrd="0" presId="urn:microsoft.com/office/officeart/2005/8/layout/cycle2"/>
    <dgm:cxn modelId="{17BCC936-E22A-45D3-AC30-1EFFCCAEA7F8}" type="presParOf" srcId="{2549E5CF-6BE3-4B25-97C4-0F3526604FDD}" destId="{1023D39A-31F1-4A83-8AD8-96C1812B5FDF}" srcOrd="3" destOrd="0" presId="urn:microsoft.com/office/officeart/2005/8/layout/cycle2"/>
    <dgm:cxn modelId="{34221E88-4227-463A-98C2-586B2BC9CB3D}" type="presParOf" srcId="{1023D39A-31F1-4A83-8AD8-96C1812B5FDF}" destId="{6A16FD32-ED4C-4555-95E6-E17D53BD0E60}" srcOrd="0" destOrd="0" presId="urn:microsoft.com/office/officeart/2005/8/layout/cycle2"/>
    <dgm:cxn modelId="{C18D64E6-3E41-44D2-85B1-E52BBEC2D7C4}" type="presParOf" srcId="{2549E5CF-6BE3-4B25-97C4-0F3526604FDD}" destId="{6F524604-84AD-4D96-A7EE-EFC46B76EE8D}" srcOrd="4" destOrd="0" presId="urn:microsoft.com/office/officeart/2005/8/layout/cycle2"/>
    <dgm:cxn modelId="{6B88546D-6A28-4EEE-BB7E-7FD5BA48422E}" type="presParOf" srcId="{2549E5CF-6BE3-4B25-97C4-0F3526604FDD}" destId="{EBD0885B-17D0-430C-A851-26B86F60960F}" srcOrd="5" destOrd="0" presId="urn:microsoft.com/office/officeart/2005/8/layout/cycle2"/>
    <dgm:cxn modelId="{86F83175-5EE2-4752-9E67-384F69C63F86}" type="presParOf" srcId="{EBD0885B-17D0-430C-A851-26B86F60960F}" destId="{92DCAC41-0ABC-4ED1-88F9-CEBAA95A0C0F}" srcOrd="0" destOrd="0" presId="urn:microsoft.com/office/officeart/2005/8/layout/cycle2"/>
    <dgm:cxn modelId="{772ACCC5-13E4-4D65-9B65-83CC4E32401A}" type="presParOf" srcId="{2549E5CF-6BE3-4B25-97C4-0F3526604FDD}" destId="{7460B5D4-3A36-4CF5-86DB-C1955EA6D52B}" srcOrd="6" destOrd="0" presId="urn:microsoft.com/office/officeart/2005/8/layout/cycle2"/>
    <dgm:cxn modelId="{17DBCD57-9E67-4A4C-A82B-BF530013E358}" type="presParOf" srcId="{2549E5CF-6BE3-4B25-97C4-0F3526604FDD}" destId="{16D4F65C-FD7E-454B-A435-01046A163639}" srcOrd="7" destOrd="0" presId="urn:microsoft.com/office/officeart/2005/8/layout/cycle2"/>
    <dgm:cxn modelId="{90CC98A4-C981-49CF-A7E3-649E896D6F02}" type="presParOf" srcId="{16D4F65C-FD7E-454B-A435-01046A163639}" destId="{E2292487-6927-48A3-9F9D-64DDE27F4EDD}" srcOrd="0" destOrd="0" presId="urn:microsoft.com/office/officeart/2005/8/layout/cycle2"/>
    <dgm:cxn modelId="{1528C34C-882D-4600-B27D-7000CA8C2852}" type="presParOf" srcId="{2549E5CF-6BE3-4B25-97C4-0F3526604FDD}" destId="{382240D4-C898-4910-84A6-839B8A331502}" srcOrd="8" destOrd="0" presId="urn:microsoft.com/office/officeart/2005/8/layout/cycle2"/>
    <dgm:cxn modelId="{1E80D24A-4E06-43D1-B571-4C1E6F653484}" type="presParOf" srcId="{2549E5CF-6BE3-4B25-97C4-0F3526604FDD}" destId="{468A1386-0908-4400-80C2-60E7E204102D}" srcOrd="9" destOrd="0" presId="urn:microsoft.com/office/officeart/2005/8/layout/cycle2"/>
    <dgm:cxn modelId="{9DD7D189-7463-4A50-8A2C-A97413661D45}" type="presParOf" srcId="{468A1386-0908-4400-80C2-60E7E204102D}" destId="{3A775353-482E-4CE9-B20D-AA310034626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7F52A-8E56-4217-BBC6-06CF6074755F}">
      <dsp:nvSpPr>
        <dsp:cNvPr id="0" name=""/>
        <dsp:cNvSpPr/>
      </dsp:nvSpPr>
      <dsp:spPr>
        <a:xfrm>
          <a:off x="2434828" y="401"/>
          <a:ext cx="1226343" cy="1226343"/>
        </a:xfrm>
        <a:prstGeom prst="ellipse">
          <a:avLst/>
        </a:prstGeom>
        <a:solidFill>
          <a:schemeClr val="accent2"/>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2614422" y="179995"/>
        <a:ext cx="867155" cy="867155"/>
      </dsp:txXfrm>
    </dsp:sp>
    <dsp:sp modelId="{FB2D05D1-EBAC-45C1-9BC3-97903D6597E1}">
      <dsp:nvSpPr>
        <dsp:cNvPr id="0" name=""/>
        <dsp:cNvSpPr/>
      </dsp:nvSpPr>
      <dsp:spPr>
        <a:xfrm rot="2160000">
          <a:off x="3622675" y="942976"/>
          <a:ext cx="327092" cy="413891"/>
        </a:xfrm>
        <a:prstGeom prst="rightArrow">
          <a:avLst>
            <a:gd name="adj1" fmla="val 60000"/>
            <a:gd name="adj2" fmla="val 50000"/>
          </a:avLst>
        </a:prstGeom>
        <a:solidFill>
          <a:schemeClr val="accent4">
            <a:hueOff val="0"/>
            <a:satOff val="0"/>
            <a:lumOff val="0"/>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3632045" y="996915"/>
        <a:ext cx="228964" cy="248335"/>
      </dsp:txXfrm>
    </dsp:sp>
    <dsp:sp modelId="{DDDB76BB-D706-4697-96A1-8345580A3E0E}">
      <dsp:nvSpPr>
        <dsp:cNvPr id="0" name=""/>
        <dsp:cNvSpPr/>
      </dsp:nvSpPr>
      <dsp:spPr>
        <a:xfrm>
          <a:off x="3926250" y="1083982"/>
          <a:ext cx="1226343" cy="1226343"/>
        </a:xfrm>
        <a:prstGeom prst="ellipse">
          <a:avLst/>
        </a:prstGeom>
        <a:solidFill>
          <a:schemeClr val="accent3"/>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4105844" y="1263576"/>
        <a:ext cx="867155" cy="867155"/>
      </dsp:txXfrm>
    </dsp:sp>
    <dsp:sp modelId="{1023D39A-31F1-4A83-8AD8-96C1812B5FDF}">
      <dsp:nvSpPr>
        <dsp:cNvPr id="0" name=""/>
        <dsp:cNvSpPr/>
      </dsp:nvSpPr>
      <dsp:spPr>
        <a:xfrm rot="6480000">
          <a:off x="4093900" y="2358041"/>
          <a:ext cx="327092" cy="413891"/>
        </a:xfrm>
        <a:prstGeom prst="rightArrow">
          <a:avLst>
            <a:gd name="adj1" fmla="val 60000"/>
            <a:gd name="adj2" fmla="val 50000"/>
          </a:avLst>
        </a:prstGeom>
        <a:solidFill>
          <a:schemeClr val="accent4">
            <a:hueOff val="1287359"/>
            <a:satOff val="0"/>
            <a:lumOff val="-1471"/>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4158126" y="2394156"/>
        <a:ext cx="228964" cy="248335"/>
      </dsp:txXfrm>
    </dsp:sp>
    <dsp:sp modelId="{6F524604-84AD-4D96-A7EE-EFC46B76EE8D}">
      <dsp:nvSpPr>
        <dsp:cNvPr id="0" name=""/>
        <dsp:cNvSpPr/>
      </dsp:nvSpPr>
      <dsp:spPr>
        <a:xfrm>
          <a:off x="3356577" y="2837255"/>
          <a:ext cx="1226343" cy="1226343"/>
        </a:xfrm>
        <a:prstGeom prst="ellipse">
          <a:avLst/>
        </a:prstGeom>
        <a:solidFill>
          <a:schemeClr val="accent5"/>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3536171" y="3016849"/>
        <a:ext cx="867155" cy="867155"/>
      </dsp:txXfrm>
    </dsp:sp>
    <dsp:sp modelId="{EBD0885B-17D0-430C-A851-26B86F60960F}">
      <dsp:nvSpPr>
        <dsp:cNvPr id="0" name=""/>
        <dsp:cNvSpPr/>
      </dsp:nvSpPr>
      <dsp:spPr>
        <a:xfrm rot="10800000">
          <a:off x="2893711" y="3243481"/>
          <a:ext cx="327092" cy="413891"/>
        </a:xfrm>
        <a:prstGeom prst="rightArrow">
          <a:avLst>
            <a:gd name="adj1" fmla="val 60000"/>
            <a:gd name="adj2" fmla="val 50000"/>
          </a:avLst>
        </a:prstGeom>
        <a:solidFill>
          <a:schemeClr val="accent4">
            <a:hueOff val="2574719"/>
            <a:satOff val="0"/>
            <a:lumOff val="-2941"/>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2991839" y="3326259"/>
        <a:ext cx="228964" cy="248335"/>
      </dsp:txXfrm>
    </dsp:sp>
    <dsp:sp modelId="{7460B5D4-3A36-4CF5-86DB-C1955EA6D52B}">
      <dsp:nvSpPr>
        <dsp:cNvPr id="0" name=""/>
        <dsp:cNvSpPr/>
      </dsp:nvSpPr>
      <dsp:spPr>
        <a:xfrm>
          <a:off x="1513078" y="2837255"/>
          <a:ext cx="1226343" cy="1226343"/>
        </a:xfrm>
        <a:prstGeom prst="ellipse">
          <a:avLst/>
        </a:prstGeom>
        <a:solidFill>
          <a:schemeClr val="accent4">
            <a:hueOff val="3862078"/>
            <a:satOff val="0"/>
            <a:lumOff val="-4412"/>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1692672" y="3016849"/>
        <a:ext cx="867155" cy="867155"/>
      </dsp:txXfrm>
    </dsp:sp>
    <dsp:sp modelId="{16D4F65C-FD7E-454B-A435-01046A163639}">
      <dsp:nvSpPr>
        <dsp:cNvPr id="0" name=""/>
        <dsp:cNvSpPr/>
      </dsp:nvSpPr>
      <dsp:spPr>
        <a:xfrm rot="15120000">
          <a:off x="1680728" y="2375649"/>
          <a:ext cx="327092" cy="413891"/>
        </a:xfrm>
        <a:prstGeom prst="rightArrow">
          <a:avLst>
            <a:gd name="adj1" fmla="val 60000"/>
            <a:gd name="adj2" fmla="val 50000"/>
          </a:avLst>
        </a:prstGeom>
        <a:solidFill>
          <a:schemeClr val="accent4">
            <a:hueOff val="3862078"/>
            <a:satOff val="0"/>
            <a:lumOff val="-4412"/>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1744954" y="2505090"/>
        <a:ext cx="228964" cy="248335"/>
      </dsp:txXfrm>
    </dsp:sp>
    <dsp:sp modelId="{382240D4-C898-4910-84A6-839B8A331502}">
      <dsp:nvSpPr>
        <dsp:cNvPr id="0" name=""/>
        <dsp:cNvSpPr/>
      </dsp:nvSpPr>
      <dsp:spPr>
        <a:xfrm>
          <a:off x="943405" y="1083982"/>
          <a:ext cx="1226343" cy="1226343"/>
        </a:xfrm>
        <a:prstGeom prst="ellipse">
          <a:avLst/>
        </a:prstGeom>
        <a:solidFill>
          <a:srgbClr val="00B0F0"/>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1122999" y="1263576"/>
        <a:ext cx="867155" cy="867155"/>
      </dsp:txXfrm>
    </dsp:sp>
    <dsp:sp modelId="{468A1386-0908-4400-80C2-60E7E204102D}">
      <dsp:nvSpPr>
        <dsp:cNvPr id="0" name=""/>
        <dsp:cNvSpPr/>
      </dsp:nvSpPr>
      <dsp:spPr>
        <a:xfrm rot="19440000">
          <a:off x="2131253" y="953859"/>
          <a:ext cx="327092" cy="413891"/>
        </a:xfrm>
        <a:prstGeom prst="rightArrow">
          <a:avLst>
            <a:gd name="adj1" fmla="val 60000"/>
            <a:gd name="adj2" fmla="val 50000"/>
          </a:avLst>
        </a:prstGeom>
        <a:solidFill>
          <a:srgbClr val="00B0F0"/>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2140623" y="1065476"/>
        <a:ext cx="228964" cy="24833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05125" cy="49212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98888" y="0"/>
            <a:ext cx="2905125" cy="492125"/>
          </a:xfrm>
          <a:prstGeom prst="rect">
            <a:avLst/>
          </a:prstGeom>
        </p:spPr>
        <p:txBody>
          <a:bodyPr vert="horz" lIns="91440" tIns="45720" rIns="91440" bIns="45720" rtlCol="0"/>
          <a:lstStyle>
            <a:lvl1pPr algn="r">
              <a:defRPr sz="1200"/>
            </a:lvl1pPr>
          </a:lstStyle>
          <a:p>
            <a:fld id="{26DC60AF-0A4F-4C57-92D6-5F902025270D}" type="datetimeFigureOut">
              <a:rPr lang="fr-FR" smtClean="0"/>
              <a:t>16/04/2020</a:t>
            </a:fld>
            <a:endParaRPr lang="fr-FR"/>
          </a:p>
        </p:txBody>
      </p:sp>
      <p:sp>
        <p:nvSpPr>
          <p:cNvPr id="4" name="Espace réservé du pied de page 3"/>
          <p:cNvSpPr>
            <a:spLocks noGrp="1"/>
          </p:cNvSpPr>
          <p:nvPr>
            <p:ph type="ftr" sz="quarter" idx="2"/>
          </p:nvPr>
        </p:nvSpPr>
        <p:spPr>
          <a:xfrm>
            <a:off x="0" y="9348788"/>
            <a:ext cx="2905125" cy="49212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98888" y="9348788"/>
            <a:ext cx="2905125" cy="492125"/>
          </a:xfrm>
          <a:prstGeom prst="rect">
            <a:avLst/>
          </a:prstGeom>
        </p:spPr>
        <p:txBody>
          <a:bodyPr vert="horz" lIns="91440" tIns="45720" rIns="91440" bIns="45720" rtlCol="0" anchor="b"/>
          <a:lstStyle>
            <a:lvl1pPr algn="r">
              <a:defRPr sz="1200"/>
            </a:lvl1pPr>
          </a:lstStyle>
          <a:p>
            <a:fld id="{3869DB70-4F8B-4451-827B-4E230DEDB586}" type="slidenum">
              <a:rPr lang="fr-FR" smtClean="0"/>
              <a:t>‹N°›</a:t>
            </a:fld>
            <a:endParaRPr lang="fr-FR"/>
          </a:p>
        </p:txBody>
      </p:sp>
    </p:spTree>
    <p:extLst>
      <p:ext uri="{BB962C8B-B14F-4D97-AF65-F5344CB8AC3E}">
        <p14:creationId xmlns:p14="http://schemas.microsoft.com/office/powerpoint/2010/main" val="40045592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05760" cy="49212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98288" y="0"/>
            <a:ext cx="2905760" cy="492125"/>
          </a:xfrm>
          <a:prstGeom prst="rect">
            <a:avLst/>
          </a:prstGeom>
        </p:spPr>
        <p:txBody>
          <a:bodyPr vert="horz" lIns="91440" tIns="45720" rIns="91440" bIns="45720" rtlCol="0"/>
          <a:lstStyle>
            <a:lvl1pPr algn="r">
              <a:defRPr sz="1200"/>
            </a:lvl1pPr>
          </a:lstStyle>
          <a:p>
            <a:fld id="{4F4031FF-8E9A-455C-8EE0-B77D493128F8}" type="datetimeFigureOut">
              <a:rPr lang="fr-FR" smtClean="0"/>
              <a:t>16/04/2020</a:t>
            </a:fld>
            <a:endParaRPr lang="fr-FR"/>
          </a:p>
        </p:txBody>
      </p:sp>
      <p:sp>
        <p:nvSpPr>
          <p:cNvPr id="4" name="Espace réservé de l'image des diapositives 3"/>
          <p:cNvSpPr>
            <a:spLocks noGrp="1" noRot="1" noChangeAspect="1"/>
          </p:cNvSpPr>
          <p:nvPr>
            <p:ph type="sldImg" idx="2"/>
          </p:nvPr>
        </p:nvSpPr>
        <p:spPr>
          <a:xfrm>
            <a:off x="892175" y="738188"/>
            <a:ext cx="4921250" cy="369093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0560" y="4675188"/>
            <a:ext cx="5364480" cy="44291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48667"/>
            <a:ext cx="2905760" cy="49212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98288" y="9348667"/>
            <a:ext cx="2905760" cy="492125"/>
          </a:xfrm>
          <a:prstGeom prst="rect">
            <a:avLst/>
          </a:prstGeom>
        </p:spPr>
        <p:txBody>
          <a:bodyPr vert="horz" lIns="91440" tIns="45720" rIns="91440" bIns="45720" rtlCol="0" anchor="b"/>
          <a:lstStyle>
            <a:lvl1pPr algn="r">
              <a:defRPr sz="1200"/>
            </a:lvl1pPr>
          </a:lstStyle>
          <a:p>
            <a:fld id="{BBC74DAE-AAB1-4623-A947-C513F3A67F3C}" type="slidenum">
              <a:rPr lang="fr-FR" smtClean="0"/>
              <a:t>‹N°›</a:t>
            </a:fld>
            <a:endParaRPr lang="fr-FR"/>
          </a:p>
        </p:txBody>
      </p:sp>
    </p:spTree>
    <p:extLst>
      <p:ext uri="{BB962C8B-B14F-4D97-AF65-F5344CB8AC3E}">
        <p14:creationId xmlns:p14="http://schemas.microsoft.com/office/powerpoint/2010/main" val="13548685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3</a:t>
            </a:fld>
            <a:endParaRPr lang="fr-FR"/>
          </a:p>
        </p:txBody>
      </p:sp>
    </p:spTree>
    <p:extLst>
      <p:ext uri="{BB962C8B-B14F-4D97-AF65-F5344CB8AC3E}">
        <p14:creationId xmlns:p14="http://schemas.microsoft.com/office/powerpoint/2010/main" val="3537738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14</a:t>
            </a:fld>
            <a:endParaRPr lang="fr-FR"/>
          </a:p>
        </p:txBody>
      </p:sp>
    </p:spTree>
    <p:extLst>
      <p:ext uri="{BB962C8B-B14F-4D97-AF65-F5344CB8AC3E}">
        <p14:creationId xmlns:p14="http://schemas.microsoft.com/office/powerpoint/2010/main" val="1124626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16</a:t>
            </a:fld>
            <a:endParaRPr lang="fr-FR"/>
          </a:p>
        </p:txBody>
      </p:sp>
    </p:spTree>
    <p:extLst>
      <p:ext uri="{BB962C8B-B14F-4D97-AF65-F5344CB8AC3E}">
        <p14:creationId xmlns:p14="http://schemas.microsoft.com/office/powerpoint/2010/main" val="181185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19</a:t>
            </a:fld>
            <a:endParaRPr lang="fr-FR"/>
          </a:p>
        </p:txBody>
      </p:sp>
    </p:spTree>
    <p:extLst>
      <p:ext uri="{BB962C8B-B14F-4D97-AF65-F5344CB8AC3E}">
        <p14:creationId xmlns:p14="http://schemas.microsoft.com/office/powerpoint/2010/main" val="81658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6</a:t>
            </a:fld>
            <a:endParaRPr lang="fr-FR"/>
          </a:p>
        </p:txBody>
      </p:sp>
    </p:spTree>
    <p:extLst>
      <p:ext uri="{BB962C8B-B14F-4D97-AF65-F5344CB8AC3E}">
        <p14:creationId xmlns:p14="http://schemas.microsoft.com/office/powerpoint/2010/main" val="916850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7</a:t>
            </a:fld>
            <a:endParaRPr lang="fr-FR"/>
          </a:p>
        </p:txBody>
      </p:sp>
    </p:spTree>
    <p:extLst>
      <p:ext uri="{BB962C8B-B14F-4D97-AF65-F5344CB8AC3E}">
        <p14:creationId xmlns:p14="http://schemas.microsoft.com/office/powerpoint/2010/main" val="959422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8</a:t>
            </a:fld>
            <a:endParaRPr lang="fr-FR"/>
          </a:p>
        </p:txBody>
      </p:sp>
    </p:spTree>
    <p:extLst>
      <p:ext uri="{BB962C8B-B14F-4D97-AF65-F5344CB8AC3E}">
        <p14:creationId xmlns:p14="http://schemas.microsoft.com/office/powerpoint/2010/main" val="3677773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9</a:t>
            </a:fld>
            <a:endParaRPr lang="fr-FR"/>
          </a:p>
        </p:txBody>
      </p:sp>
    </p:spTree>
    <p:extLst>
      <p:ext uri="{BB962C8B-B14F-4D97-AF65-F5344CB8AC3E}">
        <p14:creationId xmlns:p14="http://schemas.microsoft.com/office/powerpoint/2010/main" val="3943402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10</a:t>
            </a:fld>
            <a:endParaRPr lang="fr-FR"/>
          </a:p>
        </p:txBody>
      </p:sp>
    </p:spTree>
    <p:extLst>
      <p:ext uri="{BB962C8B-B14F-4D97-AF65-F5344CB8AC3E}">
        <p14:creationId xmlns:p14="http://schemas.microsoft.com/office/powerpoint/2010/main" val="1174968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11</a:t>
            </a:fld>
            <a:endParaRPr lang="fr-FR"/>
          </a:p>
        </p:txBody>
      </p:sp>
    </p:spTree>
    <p:extLst>
      <p:ext uri="{BB962C8B-B14F-4D97-AF65-F5344CB8AC3E}">
        <p14:creationId xmlns:p14="http://schemas.microsoft.com/office/powerpoint/2010/main" val="2123935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12</a:t>
            </a:fld>
            <a:endParaRPr lang="fr-FR"/>
          </a:p>
        </p:txBody>
      </p:sp>
    </p:spTree>
    <p:extLst>
      <p:ext uri="{BB962C8B-B14F-4D97-AF65-F5344CB8AC3E}">
        <p14:creationId xmlns:p14="http://schemas.microsoft.com/office/powerpoint/2010/main" val="2691333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13</a:t>
            </a:fld>
            <a:endParaRPr lang="fr-FR"/>
          </a:p>
        </p:txBody>
      </p:sp>
    </p:spTree>
    <p:extLst>
      <p:ext uri="{BB962C8B-B14F-4D97-AF65-F5344CB8AC3E}">
        <p14:creationId xmlns:p14="http://schemas.microsoft.com/office/powerpoint/2010/main" val="35243901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Titre 3"/>
          <p:cNvSpPr>
            <a:spLocks noGrp="1"/>
          </p:cNvSpPr>
          <p:nvPr>
            <p:ph type="title" hasCustomPrompt="1"/>
          </p:nvPr>
        </p:nvSpPr>
        <p:spPr>
          <a:xfrm>
            <a:off x="1691680" y="2036417"/>
            <a:ext cx="5905010" cy="1260000"/>
          </a:xfrm>
        </p:spPr>
        <p:txBody>
          <a:bodyPr>
            <a:noAutofit/>
          </a:bodyPr>
          <a:lstStyle>
            <a:lvl1pPr algn="ctr">
              <a:defRPr sz="3000" b="1" cap="all" baseline="0">
                <a:solidFill>
                  <a:srgbClr val="31429C"/>
                </a:solidFill>
                <a:latin typeface="+mn-lt"/>
              </a:defRPr>
            </a:lvl1pPr>
          </a:lstStyle>
          <a:p>
            <a:r>
              <a:rPr lang="fr-FR" dirty="0" smtClean="0"/>
              <a:t>MODIFIEZ LE STYLE DU TITRE</a:t>
            </a:r>
            <a:endParaRPr lang="fr-FR" dirty="0"/>
          </a:p>
        </p:txBody>
      </p:sp>
      <p:sp>
        <p:nvSpPr>
          <p:cNvPr id="6" name="Espace réservé du texte 5"/>
          <p:cNvSpPr>
            <a:spLocks noGrp="1"/>
          </p:cNvSpPr>
          <p:nvPr>
            <p:ph type="body" sz="quarter" idx="10" hasCustomPrompt="1"/>
          </p:nvPr>
        </p:nvSpPr>
        <p:spPr>
          <a:xfrm>
            <a:off x="5004048" y="5661248"/>
            <a:ext cx="3599284" cy="792088"/>
          </a:xfrm>
        </p:spPr>
        <p:txBody>
          <a:bodyPr>
            <a:noAutofit/>
          </a:bodyPr>
          <a:lstStyle>
            <a:lvl1pPr marL="0" indent="0" algn="r">
              <a:spcBef>
                <a:spcPts val="0"/>
              </a:spcBef>
              <a:buFontTx/>
              <a:buNone/>
              <a:defRPr sz="1200" cap="all" baseline="0">
                <a:solidFill>
                  <a:srgbClr val="205AA7"/>
                </a:solidFill>
              </a:defRPr>
            </a:lvl1pPr>
          </a:lstStyle>
          <a:p>
            <a:pPr lvl="0"/>
            <a:r>
              <a:rPr lang="fr-FR" dirty="0" smtClean="0"/>
              <a:t>NOM, service</a:t>
            </a:r>
            <a:endParaRPr lang="fr-FR" dirty="0"/>
          </a:p>
        </p:txBody>
      </p:sp>
      <p:sp>
        <p:nvSpPr>
          <p:cNvPr id="7" name="Espace réservé du texte 6"/>
          <p:cNvSpPr>
            <a:spLocks noGrp="1"/>
          </p:cNvSpPr>
          <p:nvPr>
            <p:ph type="body" sz="quarter" idx="11" hasCustomPrompt="1"/>
          </p:nvPr>
        </p:nvSpPr>
        <p:spPr>
          <a:xfrm>
            <a:off x="7019156" y="6489248"/>
            <a:ext cx="1584176" cy="260350"/>
          </a:xfrm>
        </p:spPr>
        <p:txBody>
          <a:bodyPr>
            <a:normAutofit/>
          </a:bodyPr>
          <a:lstStyle>
            <a:lvl1pPr marL="0" indent="0" algn="r">
              <a:buFontTx/>
              <a:buNone/>
              <a:defRPr sz="900" b="1" cap="all" baseline="0">
                <a:solidFill>
                  <a:srgbClr val="205AA7"/>
                </a:solidFill>
              </a:defRPr>
            </a:lvl1pPr>
          </a:lstStyle>
          <a:p>
            <a:pPr lvl="0"/>
            <a:r>
              <a:rPr lang="fr-FR" dirty="0" smtClean="0"/>
              <a:t>DATE</a:t>
            </a:r>
            <a:endParaRPr lang="fr-FR" dirty="0"/>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15086" y="252000"/>
            <a:ext cx="2113827" cy="1011455"/>
          </a:xfrm>
          <a:prstGeom prst="rect">
            <a:avLst/>
          </a:prstGeom>
        </p:spPr>
      </p:pic>
      <p:pic>
        <p:nvPicPr>
          <p:cNvPr id="9"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64746" y="4005064"/>
            <a:ext cx="9227606" cy="6531654"/>
          </a:xfrm>
          <a:prstGeom prst="rect">
            <a:avLst/>
          </a:prstGeom>
        </p:spPr>
      </p:pic>
    </p:spTree>
    <p:extLst>
      <p:ext uri="{BB962C8B-B14F-4D97-AF65-F5344CB8AC3E}">
        <p14:creationId xmlns:p14="http://schemas.microsoft.com/office/powerpoint/2010/main" val="14609496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1"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3" name="Espace réservé du texte 2"/>
          <p:cNvSpPr>
            <a:spLocks noGrp="1"/>
          </p:cNvSpPr>
          <p:nvPr>
            <p:ph type="body" sz="quarter" idx="10"/>
          </p:nvPr>
        </p:nvSpPr>
        <p:spPr>
          <a:xfrm>
            <a:off x="1692000" y="1584000"/>
            <a:ext cx="7020000" cy="4500000"/>
          </a:xfrm>
        </p:spPr>
        <p:txBody>
          <a:bodyPr/>
          <a:lstStyle>
            <a:lvl1pPr marL="396000" indent="-396000">
              <a:buFont typeface="+mj-lt"/>
              <a:buAutoNum type="arabicPeriod"/>
              <a:defRPr cap="none" baseline="0"/>
            </a:lvl1pPr>
            <a:lvl2pPr marL="914400" indent="-457200">
              <a:buFont typeface="+mj-lt"/>
              <a:buAutoNum type="arabicPeriod"/>
              <a:defRPr/>
            </a:lvl2pPr>
            <a:lvl3pPr marL="1371600" indent="-457200">
              <a:buFont typeface="+mj-lt"/>
              <a:buAutoNum type="arabicPeriod"/>
              <a:defRPr/>
            </a:lvl3pPr>
            <a:lvl4pPr marL="1828800" indent="-457200">
              <a:buFont typeface="+mj-lt"/>
              <a:buAutoNum type="arabicPeriod"/>
              <a:defRPr/>
            </a:lvl4pPr>
            <a:lvl5pPr marL="2171700" indent="-342900">
              <a:buFont typeface="+mj-lt"/>
              <a:buAutoNum type="arabicPeriod"/>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64746" y="4005064"/>
            <a:ext cx="9227606" cy="6531654"/>
          </a:xfrm>
          <a:prstGeom prst="rect">
            <a:avLst/>
          </a:prstGeom>
        </p:spPr>
      </p:pic>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5086" y="252000"/>
            <a:ext cx="2113827" cy="1011455"/>
          </a:xfrm>
          <a:prstGeom prst="rect">
            <a:avLst/>
          </a:prstGeom>
        </p:spPr>
      </p:pic>
    </p:spTree>
    <p:extLst>
      <p:ext uri="{BB962C8B-B14F-4D97-AF65-F5344CB8AC3E}">
        <p14:creationId xmlns:p14="http://schemas.microsoft.com/office/powerpoint/2010/main" val="15363149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cap="all" baseline="0">
                <a:solidFill>
                  <a:srgbClr val="205AA7"/>
                </a:solidFill>
              </a:defRPr>
            </a:lvl1pPr>
          </a:lstStyle>
          <a:p>
            <a:r>
              <a:rPr lang="fr-FR" dirty="0" smtClean="0"/>
              <a:t>MODIFIEZ LE STYLE DU TITRE</a:t>
            </a:r>
            <a:endParaRPr lang="fr-FR" dirty="0"/>
          </a:p>
        </p:txBody>
      </p:sp>
      <p:sp>
        <p:nvSpPr>
          <p:cNvPr id="11"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sp>
        <p:nvSpPr>
          <p:cNvPr id="15" name="Espace réservé du texte 2"/>
          <p:cNvSpPr>
            <a:spLocks noGrp="1"/>
          </p:cNvSpPr>
          <p:nvPr>
            <p:ph idx="1"/>
          </p:nvPr>
        </p:nvSpPr>
        <p:spPr>
          <a:xfrm>
            <a:off x="468000" y="1440000"/>
            <a:ext cx="8229600" cy="4525963"/>
          </a:xfrm>
          <a:prstGeom prst="rect">
            <a:avLst/>
          </a:prstGeom>
        </p:spPr>
        <p:txBody>
          <a:bodyPr vert="horz" lIns="91440" tIns="45720" rIns="91440" bIns="45720" rtlCol="0">
            <a:normAutofit/>
          </a:bodyPr>
          <a:lstStyle>
            <a:lvl1pPr>
              <a:defRPr>
                <a:solidFill>
                  <a:srgbClr val="205AA7"/>
                </a:solidFill>
              </a:defRPr>
            </a:lvl1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376354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600200"/>
            <a:ext cx="4038600" cy="4525963"/>
          </a:xfrm>
        </p:spPr>
        <p:txBody>
          <a:bodyPr/>
          <a:lstStyle>
            <a:lvl1pPr>
              <a:defRPr sz="20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9"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sp>
        <p:nvSpPr>
          <p:cNvPr id="12"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smtClean="0"/>
              <a:t>Modifiez le style du titre</a:t>
            </a:r>
            <a:endParaRPr lang="fr-FR" dirty="0"/>
          </a:p>
        </p:txBody>
      </p:sp>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288145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graphicFrame>
        <p:nvGraphicFramePr>
          <p:cNvPr id="9" name="Diagramme 8"/>
          <p:cNvGraphicFramePr/>
          <p:nvPr userDrawn="1">
            <p:extLst>
              <p:ext uri="{D42A27DB-BD31-4B8C-83A1-F6EECF244321}">
                <p14:modId xmlns:p14="http://schemas.microsoft.com/office/powerpoint/2010/main" val="1950391629"/>
              </p:ext>
            </p:extLst>
          </p:nvPr>
        </p:nvGraphicFramePr>
        <p:xfrm>
          <a:off x="1524000" y="1692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0"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7" name="Imag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pic>
        <p:nvPicPr>
          <p:cNvPr id="14" name="Image 13"/>
          <p:cNvPicPr>
            <a:picLocks/>
          </p:cNvPicPr>
          <p:nvPr userDrawn="1"/>
        </p:nvPicPr>
        <p:blipFill>
          <a:blip r:embed="rId8" cstate="print">
            <a:extLst>
              <a:ext uri="{28A0092B-C50C-407E-A947-70E740481C1C}">
                <a14:useLocalDpi xmlns:a14="http://schemas.microsoft.com/office/drawing/2010/main" val="0"/>
              </a:ext>
            </a:extLst>
          </a:blip>
          <a:stretch>
            <a:fillRect/>
          </a:stretch>
        </p:blipFill>
        <p:spPr>
          <a:xfrm>
            <a:off x="72000" y="198000"/>
            <a:ext cx="406800" cy="756000"/>
          </a:xfrm>
          <a:prstGeom prst="rect">
            <a:avLst/>
          </a:prstGeom>
        </p:spPr>
      </p:pic>
      <p:sp>
        <p:nvSpPr>
          <p:cNvPr id="11"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smtClean="0"/>
              <a:t>Modifiez le style du titre</a:t>
            </a:r>
            <a:endParaRPr lang="fr-FR" dirty="0"/>
          </a:p>
        </p:txBody>
      </p:sp>
      <p:pic>
        <p:nvPicPr>
          <p:cNvPr id="15" name="Image 1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11505420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457200" y="1440000"/>
            <a:ext cx="3008313" cy="4680000"/>
          </a:xfrm>
          <a:solidFill>
            <a:schemeClr val="accent2"/>
          </a:solidFill>
        </p:spPr>
        <p:txBody>
          <a:bodyPr/>
          <a:lstStyle>
            <a:lvl1pPr marL="0" indent="0" algn="l">
              <a:lnSpc>
                <a:spcPct val="150000"/>
              </a:lnSpc>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7"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9"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sp>
        <p:nvSpPr>
          <p:cNvPr id="15" name="Espace réservé du contenu 2"/>
          <p:cNvSpPr>
            <a:spLocks noGrp="1"/>
          </p:cNvSpPr>
          <p:nvPr>
            <p:ph sz="half" idx="1"/>
          </p:nvPr>
        </p:nvSpPr>
        <p:spPr>
          <a:xfrm>
            <a:off x="3779912" y="1440000"/>
            <a:ext cx="4932000" cy="4680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0"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smtClean="0"/>
              <a:t>Modifiez le style du titre</a:t>
            </a:r>
            <a:endParaRPr lang="fr-FR" dirty="0"/>
          </a:p>
        </p:txBody>
      </p:sp>
      <p:pic>
        <p:nvPicPr>
          <p:cNvPr id="11" name="Imag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41383562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8000" y="0"/>
            <a:ext cx="8229600"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68000" y="1600200"/>
            <a:ext cx="8229600" cy="4525963"/>
          </a:xfrm>
          <a:prstGeom prst="rect">
            <a:avLst/>
          </a:prstGeom>
        </p:spPr>
        <p:txBody>
          <a:bodyPr vert="horz" lIns="91440" tIns="45720" rIns="91440" bIns="4572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0"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Tree>
    <p:extLst>
      <p:ext uri="{BB962C8B-B14F-4D97-AF65-F5344CB8AC3E}">
        <p14:creationId xmlns:p14="http://schemas.microsoft.com/office/powerpoint/2010/main" val="10242932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4" r:id="rId3"/>
    <p:sldLayoutId id="2147483652" r:id="rId4"/>
    <p:sldLayoutId id="2147483655" r:id="rId5"/>
    <p:sldLayoutId id="2147483656" r:id="rId6"/>
  </p:sldLayoutIdLst>
  <p:timing>
    <p:tnLst>
      <p:par>
        <p:cTn id="1" dur="indefinite" restart="never" nodeType="tmRoot"/>
      </p:par>
    </p:tnLst>
  </p:timing>
  <p:hf hdr="0" dt="0"/>
  <p:txStyles>
    <p:titleStyle>
      <a:lvl1pPr algn="l" defTabSz="914400" rtl="0" eaLnBrk="1" latinLnBrk="0" hangingPunct="1">
        <a:spcBef>
          <a:spcPct val="0"/>
        </a:spcBef>
        <a:buNone/>
        <a:defRPr sz="2400" b="1" kern="1200">
          <a:solidFill>
            <a:schemeClr val="bg1"/>
          </a:solidFill>
          <a:latin typeface="+mn-lt"/>
          <a:ea typeface="+mj-ea"/>
          <a:cs typeface="+mj-cs"/>
        </a:defRPr>
      </a:lvl1pPr>
    </p:titleStyle>
    <p:bodyStyle>
      <a:lvl1pPr marL="252000" indent="-252000" algn="l" defTabSz="914400" rtl="0" eaLnBrk="1" latinLnBrk="0" hangingPunct="1">
        <a:spcBef>
          <a:spcPct val="20000"/>
        </a:spcBef>
        <a:buFont typeface="Wingdings" panose="05000000000000000000" pitchFamily="2" charset="2"/>
        <a:buChar char="§"/>
        <a:defRPr sz="2600" kern="1200">
          <a:solidFill>
            <a:srgbClr val="205AA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205AA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1680" y="3068960"/>
            <a:ext cx="5905010" cy="1260000"/>
          </a:xfrm>
        </p:spPr>
        <p:txBody>
          <a:bodyPr/>
          <a:lstStyle/>
          <a:p>
            <a:r>
              <a:rPr lang="fr-FR" dirty="0" smtClean="0"/>
              <a:t>VISUALISATION des pools de contreparties dans </a:t>
            </a:r>
            <a:r>
              <a:rPr lang="fr-FR" dirty="0" err="1" smtClean="0"/>
              <a:t>ecms</a:t>
            </a:r>
            <a:r>
              <a:rPr lang="fr-FR" dirty="0" smtClean="0"/>
              <a:t/>
            </a:r>
            <a:br>
              <a:rPr lang="fr-FR" dirty="0" smtClean="0"/>
            </a:br>
            <a:r>
              <a:rPr lang="fr-FR" dirty="0"/>
              <a:t/>
            </a:r>
            <a:br>
              <a:rPr lang="fr-FR" dirty="0"/>
            </a:br>
            <a:r>
              <a:rPr lang="fr-FR" dirty="0"/>
              <a:t/>
            </a:r>
            <a:br>
              <a:rPr lang="fr-FR" dirty="0"/>
            </a:br>
            <a:r>
              <a:rPr lang="fr-FR" dirty="0" smtClean="0"/>
              <a:t/>
            </a:r>
            <a:br>
              <a:rPr lang="fr-FR" dirty="0" smtClean="0"/>
            </a:br>
            <a:endParaRPr lang="fr-FR" sz="2000" dirty="0">
              <a:solidFill>
                <a:schemeClr val="accent5">
                  <a:lumMod val="60000"/>
                  <a:lumOff val="40000"/>
                </a:schemeClr>
              </a:solidFill>
            </a:endParaRPr>
          </a:p>
        </p:txBody>
      </p:sp>
      <p:sp>
        <p:nvSpPr>
          <p:cNvPr id="3" name="Espace réservé du texte 2"/>
          <p:cNvSpPr>
            <a:spLocks noGrp="1"/>
          </p:cNvSpPr>
          <p:nvPr>
            <p:ph type="body" sz="quarter" idx="10"/>
          </p:nvPr>
        </p:nvSpPr>
        <p:spPr/>
        <p:txBody>
          <a:bodyPr/>
          <a:lstStyle/>
          <a:p>
            <a:r>
              <a:rPr lang="fr-FR" dirty="0" smtClean="0"/>
              <a:t>DMPM</a:t>
            </a:r>
          </a:p>
          <a:p>
            <a:r>
              <a:rPr lang="fr-FR" dirty="0" smtClean="0"/>
              <a:t>BOPM</a:t>
            </a:r>
            <a:endParaRPr lang="fr-FR" dirty="0"/>
          </a:p>
          <a:p>
            <a:endParaRPr lang="fr-FR" dirty="0"/>
          </a:p>
        </p:txBody>
      </p:sp>
      <p:sp>
        <p:nvSpPr>
          <p:cNvPr id="4" name="Espace réservé du texte 3"/>
          <p:cNvSpPr>
            <a:spLocks noGrp="1"/>
          </p:cNvSpPr>
          <p:nvPr>
            <p:ph type="body" sz="quarter" idx="11"/>
          </p:nvPr>
        </p:nvSpPr>
        <p:spPr/>
        <p:txBody>
          <a:bodyPr/>
          <a:lstStyle/>
          <a:p>
            <a:r>
              <a:rPr lang="fr-FR" smtClean="0"/>
              <a:t>16/04/2020</a:t>
            </a:r>
            <a:endParaRPr lang="fr-FR" dirty="0"/>
          </a:p>
        </p:txBody>
      </p:sp>
    </p:spTree>
    <p:extLst>
      <p:ext uri="{BB962C8B-B14F-4D97-AF65-F5344CB8AC3E}">
        <p14:creationId xmlns:p14="http://schemas.microsoft.com/office/powerpoint/2010/main" val="3622028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Informations sur la </a:t>
            </a:r>
            <a:r>
              <a:rPr lang="fr-FR" dirty="0"/>
              <a:t>situation du </a:t>
            </a:r>
            <a:r>
              <a:rPr lang="fr-FR" dirty="0" smtClean="0"/>
              <a:t>pool</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10</a:t>
            </a:fld>
            <a:endParaRPr lang="fr-FR" dirty="0"/>
          </a:p>
        </p:txBody>
      </p:sp>
      <p:sp>
        <p:nvSpPr>
          <p:cNvPr id="5" name="Espace réservé du contenu 4"/>
          <p:cNvSpPr>
            <a:spLocks noGrp="1"/>
          </p:cNvSpPr>
          <p:nvPr>
            <p:ph idx="1"/>
          </p:nvPr>
        </p:nvSpPr>
        <p:spPr>
          <a:xfrm>
            <a:off x="468000" y="1143000"/>
            <a:ext cx="8229600" cy="5326449"/>
          </a:xfrm>
        </p:spPr>
        <p:txBody>
          <a:bodyPr/>
          <a:lstStyle/>
          <a:p>
            <a:pPr marL="0" indent="0" algn="just">
              <a:buNone/>
            </a:pPr>
            <a:endParaRPr lang="fr-FR" u="sng" dirty="0" smtClean="0"/>
          </a:p>
          <a:p>
            <a:pPr algn="just"/>
            <a:endParaRPr lang="fr-FR" dirty="0" smtClean="0"/>
          </a:p>
          <a:p>
            <a:pPr marL="0" indent="0" algn="just">
              <a:buNone/>
            </a:pPr>
            <a:endParaRPr lang="fr-FR" dirty="0" smtClean="0"/>
          </a:p>
          <a:p>
            <a:pPr algn="just"/>
            <a:endParaRPr lang="fr-FR" u="sng" dirty="0" smtClean="0"/>
          </a:p>
        </p:txBody>
      </p:sp>
      <p:graphicFrame>
        <p:nvGraphicFramePr>
          <p:cNvPr id="9" name="Tableau 8"/>
          <p:cNvGraphicFramePr>
            <a:graphicFrameLocks noGrp="1"/>
          </p:cNvGraphicFramePr>
          <p:nvPr>
            <p:extLst>
              <p:ext uri="{D42A27DB-BD31-4B8C-83A1-F6EECF244321}">
                <p14:modId xmlns:p14="http://schemas.microsoft.com/office/powerpoint/2010/main" val="4015780011"/>
              </p:ext>
            </p:extLst>
          </p:nvPr>
        </p:nvGraphicFramePr>
        <p:xfrm>
          <a:off x="946396" y="1628800"/>
          <a:ext cx="7272807" cy="3912389"/>
        </p:xfrm>
        <a:graphic>
          <a:graphicData uri="http://schemas.openxmlformats.org/drawingml/2006/table">
            <a:tbl>
              <a:tblPr firstRow="1" firstCol="1" bandRow="1">
                <a:tableStyleId>{5C22544A-7EE6-4342-B048-85BDC9FD1C3A}</a:tableStyleId>
              </a:tblPr>
              <a:tblGrid>
                <a:gridCol w="2226705">
                  <a:extLst>
                    <a:ext uri="{9D8B030D-6E8A-4147-A177-3AD203B41FA5}">
                      <a16:colId xmlns:a16="http://schemas.microsoft.com/office/drawing/2014/main" val="3554032309"/>
                    </a:ext>
                  </a:extLst>
                </a:gridCol>
                <a:gridCol w="5046102">
                  <a:extLst>
                    <a:ext uri="{9D8B030D-6E8A-4147-A177-3AD203B41FA5}">
                      <a16:colId xmlns:a16="http://schemas.microsoft.com/office/drawing/2014/main" val="310894903"/>
                    </a:ext>
                  </a:extLst>
                </a:gridCol>
              </a:tblGrid>
              <a:tr h="412961">
                <a:tc>
                  <a:txBody>
                    <a:bodyPr/>
                    <a:lstStyle/>
                    <a:p>
                      <a:pPr algn="l">
                        <a:lnSpc>
                          <a:spcPct val="115000"/>
                        </a:lnSpc>
                        <a:spcAft>
                          <a:spcPts val="800"/>
                        </a:spcAft>
                      </a:pPr>
                      <a:r>
                        <a:rPr lang="en-GB" sz="1200">
                          <a:effectLst/>
                        </a:rPr>
                        <a:t>Attribute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200">
                          <a:effectLst/>
                        </a:rPr>
                        <a:t>Description</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78822910"/>
                  </a:ext>
                </a:extLst>
              </a:tr>
              <a:tr h="330369">
                <a:tc gridSpan="2">
                  <a:txBody>
                    <a:bodyPr/>
                    <a:lstStyle/>
                    <a:p>
                      <a:pPr algn="l">
                        <a:lnSpc>
                          <a:spcPct val="115000"/>
                        </a:lnSpc>
                        <a:spcAft>
                          <a:spcPts val="800"/>
                        </a:spcAft>
                      </a:pPr>
                      <a:r>
                        <a:rPr lang="en-GB" sz="1200">
                          <a:effectLst/>
                        </a:rPr>
                        <a:t>Pool and Counterparty Details:</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3033271786"/>
                  </a:ext>
                </a:extLst>
              </a:tr>
              <a:tr h="330369">
                <a:tc>
                  <a:txBody>
                    <a:bodyPr/>
                    <a:lstStyle/>
                    <a:p>
                      <a:pPr algn="l">
                        <a:lnSpc>
                          <a:spcPct val="115000"/>
                        </a:lnSpc>
                        <a:spcAft>
                          <a:spcPts val="800"/>
                        </a:spcAft>
                      </a:pPr>
                      <a:r>
                        <a:rPr lang="en-GB" sz="1200" dirty="0">
                          <a:effectLst/>
                        </a:rPr>
                        <a:t>Counterparty Identifier</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200">
                          <a:effectLst/>
                        </a:rPr>
                        <a:t>Counterparty RIAD code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1031172"/>
                  </a:ext>
                </a:extLst>
              </a:tr>
              <a:tr h="0">
                <a:tc>
                  <a:txBody>
                    <a:bodyPr/>
                    <a:lstStyle/>
                    <a:p>
                      <a:pPr algn="l">
                        <a:lnSpc>
                          <a:spcPct val="115000"/>
                        </a:lnSpc>
                        <a:spcAft>
                          <a:spcPts val="800"/>
                        </a:spcAft>
                      </a:pPr>
                      <a:r>
                        <a:rPr lang="en-GB" sz="1200">
                          <a:effectLst/>
                        </a:rPr>
                        <a:t>Counterparty BIC</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200">
                          <a:effectLst/>
                        </a:rPr>
                        <a:t>Counterparty BIC code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69227910"/>
                  </a:ext>
                </a:extLst>
              </a:tr>
              <a:tr h="330369">
                <a:tc>
                  <a:txBody>
                    <a:bodyPr/>
                    <a:lstStyle/>
                    <a:p>
                      <a:pPr algn="l">
                        <a:lnSpc>
                          <a:spcPct val="115000"/>
                        </a:lnSpc>
                        <a:spcAft>
                          <a:spcPts val="800"/>
                        </a:spcAft>
                      </a:pPr>
                      <a:r>
                        <a:rPr lang="en-GB" sz="1200">
                          <a:effectLst/>
                        </a:rPr>
                        <a:t>Counterparty Name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200">
                          <a:effectLst/>
                        </a:rPr>
                        <a:t>Name of the Counterparty</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25272614"/>
                  </a:ext>
                </a:extLst>
              </a:tr>
              <a:tr h="787542">
                <a:tc>
                  <a:txBody>
                    <a:bodyPr/>
                    <a:lstStyle/>
                    <a:p>
                      <a:pPr algn="l">
                        <a:lnSpc>
                          <a:spcPct val="115000"/>
                        </a:lnSpc>
                        <a:spcAft>
                          <a:spcPts val="800"/>
                        </a:spcAft>
                      </a:pPr>
                      <a:r>
                        <a:rPr lang="en-GB" sz="1200">
                          <a:effectLst/>
                        </a:rPr>
                        <a:t>Counterparty Blocked Status </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15000"/>
                        </a:lnSpc>
                        <a:spcAft>
                          <a:spcPts val="800"/>
                        </a:spcAft>
                      </a:pPr>
                      <a:r>
                        <a:rPr lang="en-GB" sz="1200">
                          <a:effectLst/>
                        </a:rPr>
                        <a:t>In case the Counterparty Blocked Status is “YES” and the Position Date is between the Blocked Start Date and the Blocked End Date, the field has “Blocked”, otherwise blank.</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99391511"/>
                  </a:ext>
                </a:extLst>
              </a:tr>
              <a:tr h="519360">
                <a:tc>
                  <a:txBody>
                    <a:bodyPr/>
                    <a:lstStyle/>
                    <a:p>
                      <a:pPr algn="l">
                        <a:lnSpc>
                          <a:spcPct val="115000"/>
                        </a:lnSpc>
                        <a:spcAft>
                          <a:spcPts val="800"/>
                        </a:spcAft>
                      </a:pPr>
                      <a:r>
                        <a:rPr lang="en-GB" sz="1200">
                          <a:effectLst/>
                        </a:rPr>
                        <a:t>Counterparty Closed Status </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15000"/>
                        </a:lnSpc>
                        <a:spcAft>
                          <a:spcPts val="800"/>
                        </a:spcAft>
                      </a:pPr>
                      <a:r>
                        <a:rPr lang="en-GB" sz="1200">
                          <a:effectLst/>
                        </a:rPr>
                        <a:t>In case the Position Date is on or after the Closing date of the Party in the ECMS, the field has “Closed”, otherwise blank.</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35605375"/>
                  </a:ext>
                </a:extLst>
              </a:tr>
              <a:tr h="330369">
                <a:tc>
                  <a:txBody>
                    <a:bodyPr/>
                    <a:lstStyle/>
                    <a:p>
                      <a:pPr algn="l">
                        <a:lnSpc>
                          <a:spcPct val="115000"/>
                        </a:lnSpc>
                        <a:spcAft>
                          <a:spcPts val="800"/>
                        </a:spcAft>
                      </a:pPr>
                      <a:r>
                        <a:rPr lang="en-GB" sz="1200">
                          <a:effectLst/>
                        </a:rPr>
                        <a:t>Pool Reference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200">
                          <a:effectLst/>
                        </a:rPr>
                        <a:t>Counterparty Pool Reference selected by the user</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10786443"/>
                  </a:ext>
                </a:extLst>
              </a:tr>
              <a:tr h="330369">
                <a:tc>
                  <a:txBody>
                    <a:bodyPr/>
                    <a:lstStyle/>
                    <a:p>
                      <a:pPr algn="l">
                        <a:lnSpc>
                          <a:spcPct val="115000"/>
                        </a:lnSpc>
                        <a:spcAft>
                          <a:spcPts val="800"/>
                        </a:spcAft>
                      </a:pPr>
                      <a:r>
                        <a:rPr lang="en-GB" sz="1200">
                          <a:effectLst/>
                        </a:rPr>
                        <a:t>Pool Name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200">
                          <a:effectLst/>
                        </a:rPr>
                        <a:t>Pool Name, if available in the ECMS Pool reference data</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40198804"/>
                  </a:ext>
                </a:extLst>
              </a:tr>
              <a:tr h="330369">
                <a:tc>
                  <a:txBody>
                    <a:bodyPr/>
                    <a:lstStyle/>
                    <a:p>
                      <a:pPr algn="l">
                        <a:lnSpc>
                          <a:spcPct val="115000"/>
                        </a:lnSpc>
                        <a:spcAft>
                          <a:spcPts val="800"/>
                        </a:spcAft>
                      </a:pPr>
                      <a:r>
                        <a:rPr lang="en-GB" sz="1200">
                          <a:effectLst/>
                        </a:rPr>
                        <a:t>Position date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200" dirty="0">
                          <a:effectLst/>
                        </a:rPr>
                        <a:t>Date = ECMS business date or a past ECMS Business Date</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4291747"/>
                  </a:ext>
                </a:extLst>
              </a:tr>
            </a:tbl>
          </a:graphicData>
        </a:graphic>
      </p:graphicFrame>
    </p:spTree>
    <p:extLst>
      <p:ext uri="{BB962C8B-B14F-4D97-AF65-F5344CB8AC3E}">
        <p14:creationId xmlns:p14="http://schemas.microsoft.com/office/powerpoint/2010/main" val="2612059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Informations sur </a:t>
            </a:r>
            <a:r>
              <a:rPr lang="fr-FR" dirty="0"/>
              <a:t>la situation du </a:t>
            </a:r>
            <a:r>
              <a:rPr lang="fr-FR" dirty="0" smtClean="0"/>
              <a:t>pool</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11</a:t>
            </a:fld>
            <a:endParaRPr lang="fr-FR" dirty="0"/>
          </a:p>
        </p:txBody>
      </p:sp>
      <p:sp>
        <p:nvSpPr>
          <p:cNvPr id="5" name="Espace réservé du contenu 4"/>
          <p:cNvSpPr>
            <a:spLocks noGrp="1"/>
          </p:cNvSpPr>
          <p:nvPr>
            <p:ph idx="1"/>
          </p:nvPr>
        </p:nvSpPr>
        <p:spPr>
          <a:xfrm>
            <a:off x="468000" y="902424"/>
            <a:ext cx="8229600" cy="5326449"/>
          </a:xfrm>
        </p:spPr>
        <p:txBody>
          <a:bodyPr/>
          <a:lstStyle/>
          <a:p>
            <a:pPr marL="0" indent="0" algn="just">
              <a:buNone/>
            </a:pPr>
            <a:endParaRPr lang="fr-FR" dirty="0" smtClean="0"/>
          </a:p>
          <a:p>
            <a:pPr marL="0" indent="0" algn="just">
              <a:buNone/>
            </a:pPr>
            <a:endParaRPr lang="fr-FR" dirty="0" smtClean="0"/>
          </a:p>
          <a:p>
            <a:pPr algn="just"/>
            <a:endParaRPr lang="fr-FR" u="sng" dirty="0" smtClean="0"/>
          </a:p>
        </p:txBody>
      </p:sp>
      <p:graphicFrame>
        <p:nvGraphicFramePr>
          <p:cNvPr id="6" name="Tableau 5"/>
          <p:cNvGraphicFramePr>
            <a:graphicFrameLocks noGrp="1"/>
          </p:cNvGraphicFramePr>
          <p:nvPr>
            <p:extLst>
              <p:ext uri="{D42A27DB-BD31-4B8C-83A1-F6EECF244321}">
                <p14:modId xmlns:p14="http://schemas.microsoft.com/office/powerpoint/2010/main" val="1662304789"/>
              </p:ext>
            </p:extLst>
          </p:nvPr>
        </p:nvGraphicFramePr>
        <p:xfrm>
          <a:off x="514348" y="767096"/>
          <a:ext cx="8136904" cy="5976366"/>
        </p:xfrm>
        <a:graphic>
          <a:graphicData uri="http://schemas.openxmlformats.org/drawingml/2006/table">
            <a:tbl>
              <a:tblPr firstRow="1" firstCol="1" bandRow="1">
                <a:tableStyleId>{5C22544A-7EE6-4342-B048-85BDC9FD1C3A}</a:tableStyleId>
              </a:tblPr>
              <a:tblGrid>
                <a:gridCol w="2211974">
                  <a:extLst>
                    <a:ext uri="{9D8B030D-6E8A-4147-A177-3AD203B41FA5}">
                      <a16:colId xmlns:a16="http://schemas.microsoft.com/office/drawing/2014/main" val="1297554274"/>
                    </a:ext>
                  </a:extLst>
                </a:gridCol>
                <a:gridCol w="279292">
                  <a:extLst>
                    <a:ext uri="{9D8B030D-6E8A-4147-A177-3AD203B41FA5}">
                      <a16:colId xmlns:a16="http://schemas.microsoft.com/office/drawing/2014/main" val="2730436220"/>
                    </a:ext>
                  </a:extLst>
                </a:gridCol>
                <a:gridCol w="5645638">
                  <a:extLst>
                    <a:ext uri="{9D8B030D-6E8A-4147-A177-3AD203B41FA5}">
                      <a16:colId xmlns:a16="http://schemas.microsoft.com/office/drawing/2014/main" val="1079580761"/>
                    </a:ext>
                  </a:extLst>
                </a:gridCol>
              </a:tblGrid>
              <a:tr h="132832">
                <a:tc gridSpan="2">
                  <a:txBody>
                    <a:bodyPr/>
                    <a:lstStyle/>
                    <a:p>
                      <a:pPr algn="l">
                        <a:lnSpc>
                          <a:spcPct val="115000"/>
                        </a:lnSpc>
                        <a:spcAft>
                          <a:spcPts val="800"/>
                        </a:spcAft>
                      </a:pPr>
                      <a:r>
                        <a:rPr lang="en-GB" sz="1100" dirty="0">
                          <a:effectLst/>
                        </a:rPr>
                        <a:t>Attribute</a:t>
                      </a:r>
                      <a:endParaRPr lang="fr-FR" sz="1100" dirty="0">
                        <a:effectLst/>
                        <a:latin typeface="Times New Roman" panose="02020603050405020304" pitchFamily="18" charset="0"/>
                        <a:ea typeface="Times New Roman" panose="02020603050405020304" pitchFamily="18" charset="0"/>
                      </a:endParaRPr>
                    </a:p>
                  </a:txBody>
                  <a:tcPr marL="33755" marR="33755" marT="0" marB="0" anchor="ctr"/>
                </a:tc>
                <a:tc hMerge="1">
                  <a:txBody>
                    <a:bodyPr/>
                    <a:lstStyle/>
                    <a:p>
                      <a:endParaRPr lang="fr-FR"/>
                    </a:p>
                  </a:txBody>
                  <a:tcPr/>
                </a:tc>
                <a:tc>
                  <a:txBody>
                    <a:bodyPr/>
                    <a:lstStyle/>
                    <a:p>
                      <a:pPr algn="l">
                        <a:lnSpc>
                          <a:spcPct val="115000"/>
                        </a:lnSpc>
                        <a:spcAft>
                          <a:spcPts val="800"/>
                        </a:spcAft>
                      </a:pPr>
                      <a:r>
                        <a:rPr lang="en-GB" sz="1100" dirty="0">
                          <a:effectLst/>
                        </a:rPr>
                        <a:t>Description</a:t>
                      </a:r>
                      <a:endParaRPr lang="fr-FR" sz="1100" dirty="0">
                        <a:effectLst/>
                        <a:latin typeface="Times New Roman" panose="02020603050405020304" pitchFamily="18" charset="0"/>
                        <a:ea typeface="Times New Roman" panose="02020603050405020304" pitchFamily="18" charset="0"/>
                      </a:endParaRPr>
                    </a:p>
                  </a:txBody>
                  <a:tcPr marL="33755" marR="33755" marT="0" marB="0" anchor="ctr"/>
                </a:tc>
                <a:extLst>
                  <a:ext uri="{0D108BD9-81ED-4DB2-BD59-A6C34878D82A}">
                    <a16:rowId xmlns:a16="http://schemas.microsoft.com/office/drawing/2014/main" val="3801771816"/>
                  </a:ext>
                </a:extLst>
              </a:tr>
              <a:tr h="106265">
                <a:tc gridSpan="3">
                  <a:txBody>
                    <a:bodyPr/>
                    <a:lstStyle/>
                    <a:p>
                      <a:pPr algn="l">
                        <a:lnSpc>
                          <a:spcPct val="115000"/>
                        </a:lnSpc>
                        <a:spcAft>
                          <a:spcPts val="800"/>
                        </a:spcAft>
                      </a:pPr>
                      <a:r>
                        <a:rPr lang="en-GB" sz="1100">
                          <a:effectLst/>
                        </a:rPr>
                        <a:t>Collateral Details:</a:t>
                      </a:r>
                      <a:endParaRPr lang="fr-FR" sz="1100">
                        <a:effectLst/>
                        <a:latin typeface="Times New Roman" panose="02020603050405020304" pitchFamily="18" charset="0"/>
                        <a:ea typeface="Times New Roman" panose="02020603050405020304" pitchFamily="18" charset="0"/>
                      </a:endParaRPr>
                    </a:p>
                  </a:txBody>
                  <a:tcPr marL="33755" marR="33755"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22544866"/>
                  </a:ext>
                </a:extLst>
              </a:tr>
              <a:tr h="1062653">
                <a:tc>
                  <a:txBody>
                    <a:bodyPr/>
                    <a:lstStyle/>
                    <a:p>
                      <a:pPr algn="just">
                        <a:lnSpc>
                          <a:spcPct val="115000"/>
                        </a:lnSpc>
                        <a:spcAft>
                          <a:spcPts val="800"/>
                        </a:spcAft>
                      </a:pPr>
                      <a:r>
                        <a:rPr lang="en-GB" sz="1100" dirty="0">
                          <a:effectLst/>
                        </a:rPr>
                        <a:t>Total Eligible Marketable Asset</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Total Eligible Marketable Asset value </a:t>
                      </a:r>
                      <a:r>
                        <a:rPr lang="en-GB" sz="1100" dirty="0" smtClean="0">
                          <a:effectLst/>
                        </a:rPr>
                        <a:t>=</a:t>
                      </a:r>
                      <a:r>
                        <a:rPr lang="fr-FR" sz="1100" baseline="0" dirty="0" smtClean="0">
                          <a:effectLst/>
                        </a:rPr>
                        <a:t> </a:t>
                      </a:r>
                      <a:r>
                        <a:rPr lang="en-GB" sz="1100" dirty="0" smtClean="0">
                          <a:effectLst/>
                        </a:rPr>
                        <a:t>Mobilised </a:t>
                      </a:r>
                      <a:r>
                        <a:rPr lang="en-GB" sz="1100" dirty="0">
                          <a:effectLst/>
                        </a:rPr>
                        <a:t>Eligible Marketable Assets </a:t>
                      </a:r>
                      <a:endParaRPr lang="fr-FR" sz="1100" dirty="0">
                        <a:effectLst/>
                      </a:endParaRPr>
                    </a:p>
                    <a:p>
                      <a:pPr algn="just">
                        <a:lnSpc>
                          <a:spcPct val="115000"/>
                        </a:lnSpc>
                        <a:spcAft>
                          <a:spcPts val="0"/>
                        </a:spcAft>
                      </a:pPr>
                      <a:r>
                        <a:rPr lang="en-GB" sz="1100" dirty="0">
                          <a:effectLst/>
                        </a:rPr>
                        <a:t>Segregated by CP asset account and by:</a:t>
                      </a:r>
                      <a:endParaRPr lang="fr-FR" sz="1100" dirty="0">
                        <a:effectLst/>
                      </a:endParaRPr>
                    </a:p>
                    <a:p>
                      <a:pPr marL="342900" lvl="0" indent="-342900" algn="just">
                        <a:lnSpc>
                          <a:spcPct val="115000"/>
                        </a:lnSpc>
                        <a:spcAft>
                          <a:spcPts val="0"/>
                        </a:spcAft>
                        <a:buFont typeface="+mj-lt"/>
                        <a:buAutoNum type="arabicParenR"/>
                      </a:pPr>
                      <a:r>
                        <a:rPr lang="en-GB" sz="1100" dirty="0">
                          <a:effectLst/>
                        </a:rPr>
                        <a:t>Mobilisation channel: domestic or eligible links cross-border or CCBM) which is identified if the Cross-NCB Asset Account ID is used for the assets held in the Internal ECMS Counterparty Asset Account in the Table for Reference Data for Settlement Possibilities.</a:t>
                      </a:r>
                      <a:endParaRPr lang="fr-FR" sz="1100" dirty="0">
                        <a:effectLst/>
                      </a:endParaRPr>
                    </a:p>
                    <a:p>
                      <a:pPr marL="342900" lvl="0" indent="-342900" algn="just">
                        <a:lnSpc>
                          <a:spcPct val="115000"/>
                        </a:lnSpc>
                        <a:spcAft>
                          <a:spcPts val="0"/>
                        </a:spcAft>
                        <a:buFont typeface="+mj-lt"/>
                        <a:buAutoNum type="arabicParenR"/>
                      </a:pPr>
                      <a:r>
                        <a:rPr lang="en-GB" sz="1100" dirty="0">
                          <a:effectLst/>
                        </a:rPr>
                        <a:t>Emergency foreign collateral: If the asset is defined as emergency foreign collateral.</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2389220838"/>
                  </a:ext>
                </a:extLst>
              </a:tr>
              <a:tr h="631341">
                <a:tc>
                  <a:txBody>
                    <a:bodyPr/>
                    <a:lstStyle/>
                    <a:p>
                      <a:pPr algn="just">
                        <a:lnSpc>
                          <a:spcPct val="115000"/>
                        </a:lnSpc>
                        <a:spcAft>
                          <a:spcPts val="800"/>
                        </a:spcAft>
                      </a:pPr>
                      <a:r>
                        <a:rPr lang="en-GB" sz="1100">
                          <a:effectLst/>
                        </a:rPr>
                        <a:t>Total Credit Claims</a:t>
                      </a:r>
                      <a:endParaRPr lang="fr-FR" sz="110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Total Mobilised Credit Claims value = </a:t>
                      </a:r>
                      <a:r>
                        <a:rPr lang="en-GB" sz="1100" dirty="0" smtClean="0">
                          <a:effectLst/>
                        </a:rPr>
                        <a:t>Mobilised </a:t>
                      </a:r>
                      <a:r>
                        <a:rPr lang="en-GB" sz="1100" dirty="0">
                          <a:effectLst/>
                        </a:rPr>
                        <a:t>Credit Claims </a:t>
                      </a:r>
                      <a:endParaRPr lang="fr-FR" sz="1100" dirty="0">
                        <a:effectLst/>
                      </a:endParaRPr>
                    </a:p>
                    <a:p>
                      <a:pPr algn="just">
                        <a:lnSpc>
                          <a:spcPct val="115000"/>
                        </a:lnSpc>
                        <a:spcAft>
                          <a:spcPts val="0"/>
                        </a:spcAft>
                      </a:pPr>
                      <a:r>
                        <a:rPr lang="en-GB" sz="1100" dirty="0">
                          <a:effectLst/>
                        </a:rPr>
                        <a:t>Segregated by CP asset account and by: </a:t>
                      </a:r>
                      <a:endParaRPr lang="fr-FR" sz="1100" dirty="0">
                        <a:effectLst/>
                      </a:endParaRPr>
                    </a:p>
                    <a:p>
                      <a:pPr marL="342900" lvl="0" indent="-342900" algn="just">
                        <a:lnSpc>
                          <a:spcPct val="115000"/>
                        </a:lnSpc>
                        <a:spcAft>
                          <a:spcPts val="0"/>
                        </a:spcAft>
                        <a:buFont typeface="+mj-lt"/>
                        <a:buAutoNum type="arabicParenR"/>
                      </a:pPr>
                      <a:r>
                        <a:rPr lang="en-GB" sz="1100" dirty="0">
                          <a:effectLst/>
                        </a:rPr>
                        <a:t>Standard Credit Claims or Additional Credit Claims.</a:t>
                      </a:r>
                      <a:endParaRPr lang="fr-FR" sz="1100" dirty="0">
                        <a:effectLst/>
                      </a:endParaRPr>
                    </a:p>
                    <a:p>
                      <a:pPr marL="342900" lvl="0" indent="-342900" algn="just">
                        <a:lnSpc>
                          <a:spcPct val="115000"/>
                        </a:lnSpc>
                        <a:spcAft>
                          <a:spcPts val="0"/>
                        </a:spcAft>
                        <a:buFont typeface="+mj-lt"/>
                        <a:buAutoNum type="arabicParenR"/>
                      </a:pPr>
                      <a:r>
                        <a:rPr lang="en-GB" sz="1100" dirty="0">
                          <a:effectLst/>
                        </a:rPr>
                        <a:t>Mobilisation channel: domestic or CCBM.</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4066063705"/>
                  </a:ext>
                </a:extLst>
              </a:tr>
              <a:tr h="222532">
                <a:tc>
                  <a:txBody>
                    <a:bodyPr/>
                    <a:lstStyle/>
                    <a:p>
                      <a:pPr algn="just">
                        <a:lnSpc>
                          <a:spcPct val="115000"/>
                        </a:lnSpc>
                        <a:spcAft>
                          <a:spcPts val="800"/>
                        </a:spcAft>
                      </a:pPr>
                      <a:r>
                        <a:rPr lang="en-GB" sz="1100">
                          <a:effectLst/>
                        </a:rPr>
                        <a:t>Total Fixed-Term Deposit used as Collateral</a:t>
                      </a:r>
                      <a:endParaRPr lang="fr-FR" sz="110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Total Fixed-Term Deposit (FTD) collateral value = </a:t>
                      </a:r>
                      <a:r>
                        <a:rPr lang="en-GB" sz="1100" dirty="0" smtClean="0">
                          <a:effectLst/>
                        </a:rPr>
                        <a:t>Settled </a:t>
                      </a:r>
                      <a:r>
                        <a:rPr lang="en-GB" sz="1100" dirty="0">
                          <a:effectLst/>
                        </a:rPr>
                        <a:t>but not reimbursed FTD used as Collateral</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498345075"/>
                  </a:ext>
                </a:extLst>
              </a:tr>
              <a:tr h="222532">
                <a:tc>
                  <a:txBody>
                    <a:bodyPr/>
                    <a:lstStyle/>
                    <a:p>
                      <a:pPr algn="just">
                        <a:lnSpc>
                          <a:spcPct val="115000"/>
                        </a:lnSpc>
                        <a:spcAft>
                          <a:spcPts val="800"/>
                        </a:spcAft>
                      </a:pPr>
                      <a:r>
                        <a:rPr lang="en-GB" sz="1100">
                          <a:effectLst/>
                        </a:rPr>
                        <a:t>Total Interest for Fixed-Term Deposit used as Collateral </a:t>
                      </a:r>
                      <a:endParaRPr lang="fr-FR" sz="110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Total Interest Fixed-Term Deposit (FTD) used as collateral value = </a:t>
                      </a:r>
                      <a:r>
                        <a:rPr lang="en-GB" sz="1100" dirty="0" smtClean="0">
                          <a:effectLst/>
                        </a:rPr>
                        <a:t>Accrued </a:t>
                      </a:r>
                      <a:r>
                        <a:rPr lang="en-GB" sz="1100" dirty="0">
                          <a:effectLst/>
                        </a:rPr>
                        <a:t>Interest</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1686302254"/>
                  </a:ext>
                </a:extLst>
              </a:tr>
              <a:tr h="222532">
                <a:tc>
                  <a:txBody>
                    <a:bodyPr/>
                    <a:lstStyle/>
                    <a:p>
                      <a:pPr algn="just">
                        <a:lnSpc>
                          <a:spcPct val="115000"/>
                        </a:lnSpc>
                        <a:spcAft>
                          <a:spcPts val="800"/>
                        </a:spcAft>
                      </a:pPr>
                      <a:r>
                        <a:rPr lang="en-GB" sz="1100">
                          <a:effectLst/>
                        </a:rPr>
                        <a:t>Total Triparty Collateral</a:t>
                      </a:r>
                      <a:endParaRPr lang="fr-FR" sz="110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Total Triparty Collateral value = Triparty Collateral </a:t>
                      </a:r>
                      <a:endParaRPr lang="fr-FR" sz="1100" dirty="0">
                        <a:effectLst/>
                      </a:endParaRPr>
                    </a:p>
                    <a:p>
                      <a:pPr algn="just">
                        <a:lnSpc>
                          <a:spcPct val="115000"/>
                        </a:lnSpc>
                        <a:spcAft>
                          <a:spcPts val="0"/>
                        </a:spcAft>
                      </a:pPr>
                      <a:r>
                        <a:rPr lang="en-GB" sz="1100" dirty="0">
                          <a:effectLst/>
                        </a:rPr>
                        <a:t>Segregated by Triparty Agent and by exposure/transaction</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940252603"/>
                  </a:ext>
                </a:extLst>
              </a:tr>
              <a:tr h="222532">
                <a:tc>
                  <a:txBody>
                    <a:bodyPr/>
                    <a:lstStyle/>
                    <a:p>
                      <a:pPr algn="just">
                        <a:lnSpc>
                          <a:spcPct val="115000"/>
                        </a:lnSpc>
                        <a:spcAft>
                          <a:spcPts val="800"/>
                        </a:spcAft>
                      </a:pPr>
                      <a:r>
                        <a:rPr lang="en-GB" sz="1100" dirty="0">
                          <a:effectLst/>
                        </a:rPr>
                        <a:t>Total Cash Collateral</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Total Cash Collateral value =</a:t>
                      </a:r>
                      <a:endParaRPr lang="fr-FR" sz="1100" dirty="0">
                        <a:effectLst/>
                      </a:endParaRPr>
                    </a:p>
                    <a:p>
                      <a:pPr algn="just">
                        <a:lnSpc>
                          <a:spcPct val="115000"/>
                        </a:lnSpc>
                        <a:spcAft>
                          <a:spcPts val="0"/>
                        </a:spcAft>
                      </a:pPr>
                      <a:r>
                        <a:rPr lang="en-GB" sz="1100" dirty="0">
                          <a:effectLst/>
                        </a:rPr>
                        <a:t>Mobilised Cash Collateral</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2611120015"/>
                  </a:ext>
                </a:extLst>
              </a:tr>
              <a:tr h="222532">
                <a:tc>
                  <a:txBody>
                    <a:bodyPr/>
                    <a:lstStyle/>
                    <a:p>
                      <a:pPr algn="just">
                        <a:lnSpc>
                          <a:spcPct val="115000"/>
                        </a:lnSpc>
                        <a:spcAft>
                          <a:spcPts val="800"/>
                        </a:spcAft>
                      </a:pPr>
                      <a:r>
                        <a:rPr lang="en-GB" sz="1100" dirty="0">
                          <a:effectLst/>
                        </a:rPr>
                        <a:t>Total Externally Managed Collateral for Credit Claims</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Total Externally Managed Collateral for Credit Claims value = </a:t>
                      </a:r>
                      <a:endParaRPr lang="fr-FR" sz="1100" dirty="0">
                        <a:effectLst/>
                      </a:endParaRPr>
                    </a:p>
                    <a:p>
                      <a:pPr algn="just">
                        <a:lnSpc>
                          <a:spcPct val="115000"/>
                        </a:lnSpc>
                        <a:spcAft>
                          <a:spcPts val="0"/>
                        </a:spcAft>
                      </a:pPr>
                      <a:r>
                        <a:rPr lang="en-GB" sz="1100" dirty="0">
                          <a:effectLst/>
                        </a:rPr>
                        <a:t>Mobilised Externally Managed Collateral for Credit Claims</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3664490620"/>
                  </a:ext>
                </a:extLst>
              </a:tr>
              <a:tr h="258787">
                <a:tc>
                  <a:txBody>
                    <a:bodyPr/>
                    <a:lstStyle/>
                    <a:p>
                      <a:pPr algn="just">
                        <a:lnSpc>
                          <a:spcPct val="115000"/>
                        </a:lnSpc>
                        <a:spcAft>
                          <a:spcPts val="800"/>
                        </a:spcAft>
                      </a:pPr>
                      <a:r>
                        <a:rPr lang="en-GB" sz="1100" dirty="0">
                          <a:effectLst/>
                        </a:rPr>
                        <a:t>Total Externally Managed Collateral apart from Credit Claims</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Total Externally Managed Collateral apart from Credit Claims =</a:t>
                      </a:r>
                      <a:endParaRPr lang="fr-FR" sz="1100" dirty="0">
                        <a:effectLst/>
                      </a:endParaRPr>
                    </a:p>
                    <a:p>
                      <a:pPr algn="just">
                        <a:lnSpc>
                          <a:spcPct val="115000"/>
                        </a:lnSpc>
                        <a:spcAft>
                          <a:spcPts val="0"/>
                        </a:spcAft>
                      </a:pPr>
                      <a:r>
                        <a:rPr lang="en-GB" sz="1100" dirty="0">
                          <a:effectLst/>
                        </a:rPr>
                        <a:t>Mobilised Externally Managed Collateral apart from Credit Claims</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3079455358"/>
                  </a:ext>
                </a:extLst>
              </a:tr>
              <a:tr h="308794">
                <a:tc>
                  <a:txBody>
                    <a:bodyPr/>
                    <a:lstStyle/>
                    <a:p>
                      <a:pPr algn="just">
                        <a:lnSpc>
                          <a:spcPct val="115000"/>
                        </a:lnSpc>
                        <a:spcAft>
                          <a:spcPts val="800"/>
                        </a:spcAft>
                      </a:pPr>
                      <a:r>
                        <a:rPr lang="en-GB" sz="1100" dirty="0">
                          <a:effectLst/>
                        </a:rPr>
                        <a:t>Total Collateral affected to OMO</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Total Collateral affected to OMO value =</a:t>
                      </a:r>
                      <a:endParaRPr lang="fr-FR" sz="1100" dirty="0">
                        <a:effectLst/>
                      </a:endParaRPr>
                    </a:p>
                    <a:p>
                      <a:pPr algn="just">
                        <a:lnSpc>
                          <a:spcPct val="115000"/>
                        </a:lnSpc>
                        <a:spcAft>
                          <a:spcPts val="0"/>
                        </a:spcAft>
                      </a:pPr>
                      <a:r>
                        <a:rPr lang="en-GB" sz="1100" dirty="0">
                          <a:effectLst/>
                        </a:rPr>
                        <a:t>S</a:t>
                      </a:r>
                      <a:r>
                        <a:rPr lang="en-GB" sz="1100" dirty="0" smtClean="0">
                          <a:effectLst/>
                        </a:rPr>
                        <a:t>um </a:t>
                      </a:r>
                      <a:r>
                        <a:rPr lang="en-GB" sz="1100" dirty="0">
                          <a:effectLst/>
                        </a:rPr>
                        <a:t>of the Collateral affected to OMO (this does not include the Externally covered amount of the OMO).  </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1334203826"/>
                  </a:ext>
                </a:extLst>
              </a:tr>
              <a:tr h="86262">
                <a:tc>
                  <a:txBody>
                    <a:bodyPr/>
                    <a:lstStyle/>
                    <a:p>
                      <a:pPr algn="just">
                        <a:lnSpc>
                          <a:spcPct val="115000"/>
                        </a:lnSpc>
                        <a:spcAft>
                          <a:spcPts val="800"/>
                        </a:spcAft>
                      </a:pPr>
                      <a:r>
                        <a:rPr lang="en-GB" sz="1100" dirty="0">
                          <a:effectLst/>
                        </a:rPr>
                        <a:t>Total Collateral Operations</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Total Collateral = sum of the Total collateral value above in the table</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4270450729"/>
                  </a:ext>
                </a:extLst>
              </a:tr>
              <a:tr h="308794">
                <a:tc>
                  <a:txBody>
                    <a:bodyPr/>
                    <a:lstStyle/>
                    <a:p>
                      <a:pPr algn="just">
                        <a:lnSpc>
                          <a:spcPct val="115000"/>
                        </a:lnSpc>
                        <a:spcAft>
                          <a:spcPts val="800"/>
                        </a:spcAft>
                      </a:pPr>
                      <a:r>
                        <a:rPr lang="en-GB" sz="1100" dirty="0">
                          <a:effectLst/>
                        </a:rPr>
                        <a:t>Collateral Ratio</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gridSpan="2">
                  <a:txBody>
                    <a:bodyPr/>
                    <a:lstStyle/>
                    <a:p>
                      <a:pPr algn="just">
                        <a:lnSpc>
                          <a:spcPct val="115000"/>
                        </a:lnSpc>
                        <a:spcAft>
                          <a:spcPts val="0"/>
                        </a:spcAft>
                      </a:pPr>
                      <a:r>
                        <a:rPr lang="en-GB" sz="1100" dirty="0">
                          <a:effectLst/>
                        </a:rPr>
                        <a:t>Collateral Ratio = </a:t>
                      </a:r>
                      <a:endParaRPr lang="fr-FR" sz="1100" dirty="0">
                        <a:effectLst/>
                      </a:endParaRPr>
                    </a:p>
                    <a:p>
                      <a:pPr algn="just">
                        <a:lnSpc>
                          <a:spcPct val="115000"/>
                        </a:lnSpc>
                        <a:spcAft>
                          <a:spcPts val="0"/>
                        </a:spcAft>
                      </a:pPr>
                      <a:r>
                        <a:rPr lang="en-GB" sz="1100" dirty="0">
                          <a:effectLst/>
                        </a:rPr>
                        <a:t>Total Collateral / Total Collateral Used (Open Market Operations + Marginal Lending operations + Credit Freezing operations) * 100</a:t>
                      </a:r>
                      <a:endParaRPr lang="fr-FR" sz="1100" dirty="0">
                        <a:effectLst/>
                        <a:latin typeface="Times New Roman" panose="02020603050405020304" pitchFamily="18" charset="0"/>
                        <a:ea typeface="Times New Roman" panose="02020603050405020304" pitchFamily="18" charset="0"/>
                      </a:endParaRPr>
                    </a:p>
                  </a:txBody>
                  <a:tcPr marL="33755" marR="33755" marT="0" marB="0"/>
                </a:tc>
                <a:tc hMerge="1">
                  <a:txBody>
                    <a:bodyPr/>
                    <a:lstStyle/>
                    <a:p>
                      <a:pPr algn="just">
                        <a:lnSpc>
                          <a:spcPct val="115000"/>
                        </a:lnSpc>
                        <a:spcAft>
                          <a:spcPts val="800"/>
                        </a:spcAft>
                      </a:pPr>
                      <a:endParaRPr lang="fr-FR" sz="500">
                        <a:effectLst/>
                        <a:latin typeface="Times New Roman" panose="02020603050405020304" pitchFamily="18" charset="0"/>
                        <a:ea typeface="Times New Roman" panose="02020603050405020304" pitchFamily="18" charset="0"/>
                      </a:endParaRPr>
                    </a:p>
                  </a:txBody>
                  <a:tcPr marL="33755" marR="33755" marT="0" marB="0"/>
                </a:tc>
                <a:extLst>
                  <a:ext uri="{0D108BD9-81ED-4DB2-BD59-A6C34878D82A}">
                    <a16:rowId xmlns:a16="http://schemas.microsoft.com/office/drawing/2014/main" val="2197679960"/>
                  </a:ext>
                </a:extLst>
              </a:tr>
            </a:tbl>
          </a:graphicData>
        </a:graphic>
      </p:graphicFrame>
    </p:spTree>
    <p:extLst>
      <p:ext uri="{BB962C8B-B14F-4D97-AF65-F5344CB8AC3E}">
        <p14:creationId xmlns:p14="http://schemas.microsoft.com/office/powerpoint/2010/main" val="1655828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Informations sur la </a:t>
            </a:r>
            <a:r>
              <a:rPr lang="fr-FR" dirty="0"/>
              <a:t>situation du </a:t>
            </a:r>
            <a:r>
              <a:rPr lang="fr-FR" dirty="0" smtClean="0"/>
              <a:t>pool</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12</a:t>
            </a:fld>
            <a:endParaRPr lang="fr-FR" dirty="0"/>
          </a:p>
        </p:txBody>
      </p:sp>
      <p:sp>
        <p:nvSpPr>
          <p:cNvPr id="5" name="Espace réservé du contenu 4"/>
          <p:cNvSpPr>
            <a:spLocks noGrp="1"/>
          </p:cNvSpPr>
          <p:nvPr>
            <p:ph idx="1"/>
          </p:nvPr>
        </p:nvSpPr>
        <p:spPr>
          <a:xfrm>
            <a:off x="468000" y="1143000"/>
            <a:ext cx="8229600" cy="5326449"/>
          </a:xfrm>
        </p:spPr>
        <p:txBody>
          <a:bodyPr/>
          <a:lstStyle/>
          <a:p>
            <a:pPr marL="0" indent="0" algn="just">
              <a:buNone/>
            </a:pPr>
            <a:endParaRPr lang="fr-FR" u="sng" dirty="0" smtClean="0"/>
          </a:p>
          <a:p>
            <a:pPr algn="just"/>
            <a:endParaRPr lang="fr-FR" dirty="0" smtClean="0"/>
          </a:p>
          <a:p>
            <a:pPr marL="0" indent="0" algn="just">
              <a:buNone/>
            </a:pPr>
            <a:endParaRPr lang="fr-FR" dirty="0" smtClean="0"/>
          </a:p>
          <a:p>
            <a:pPr algn="just"/>
            <a:endParaRPr lang="fr-FR" u="sng" dirty="0" smtClean="0"/>
          </a:p>
        </p:txBody>
      </p:sp>
      <p:graphicFrame>
        <p:nvGraphicFramePr>
          <p:cNvPr id="6" name="Tableau 5"/>
          <p:cNvGraphicFramePr>
            <a:graphicFrameLocks noGrp="1"/>
          </p:cNvGraphicFramePr>
          <p:nvPr>
            <p:extLst>
              <p:ext uri="{D42A27DB-BD31-4B8C-83A1-F6EECF244321}">
                <p14:modId xmlns:p14="http://schemas.microsoft.com/office/powerpoint/2010/main" val="2598110074"/>
              </p:ext>
            </p:extLst>
          </p:nvPr>
        </p:nvGraphicFramePr>
        <p:xfrm>
          <a:off x="1331640" y="1772816"/>
          <a:ext cx="6560770" cy="2483822"/>
        </p:xfrm>
        <a:graphic>
          <a:graphicData uri="http://schemas.openxmlformats.org/drawingml/2006/table">
            <a:tbl>
              <a:tblPr firstRow="1" firstCol="1" bandRow="1">
                <a:tableStyleId>{5C22544A-7EE6-4342-B048-85BDC9FD1C3A}</a:tableStyleId>
              </a:tblPr>
              <a:tblGrid>
                <a:gridCol w="2008702">
                  <a:extLst>
                    <a:ext uri="{9D8B030D-6E8A-4147-A177-3AD203B41FA5}">
                      <a16:colId xmlns:a16="http://schemas.microsoft.com/office/drawing/2014/main" val="1179294469"/>
                    </a:ext>
                  </a:extLst>
                </a:gridCol>
                <a:gridCol w="367562">
                  <a:extLst>
                    <a:ext uri="{9D8B030D-6E8A-4147-A177-3AD203B41FA5}">
                      <a16:colId xmlns:a16="http://schemas.microsoft.com/office/drawing/2014/main" val="61698639"/>
                    </a:ext>
                  </a:extLst>
                </a:gridCol>
                <a:gridCol w="4184506">
                  <a:extLst>
                    <a:ext uri="{9D8B030D-6E8A-4147-A177-3AD203B41FA5}">
                      <a16:colId xmlns:a16="http://schemas.microsoft.com/office/drawing/2014/main" val="3542987816"/>
                    </a:ext>
                  </a:extLst>
                </a:gridCol>
              </a:tblGrid>
              <a:tr h="393786">
                <a:tc gridSpan="2">
                  <a:txBody>
                    <a:bodyPr/>
                    <a:lstStyle/>
                    <a:p>
                      <a:pPr algn="l">
                        <a:lnSpc>
                          <a:spcPct val="115000"/>
                        </a:lnSpc>
                        <a:spcAft>
                          <a:spcPts val="800"/>
                        </a:spcAft>
                      </a:pPr>
                      <a:r>
                        <a:rPr lang="en-GB" sz="1400" dirty="0">
                          <a:effectLst/>
                        </a:rPr>
                        <a:t>Attribute</a:t>
                      </a:r>
                      <a:endParaRPr lang="fr-FR"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algn="l">
                        <a:lnSpc>
                          <a:spcPct val="115000"/>
                        </a:lnSpc>
                        <a:spcAft>
                          <a:spcPts val="800"/>
                        </a:spcAft>
                      </a:pPr>
                      <a:endParaRPr lang="fr-F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400" dirty="0">
                          <a:effectLst/>
                        </a:rPr>
                        <a:t>Description</a:t>
                      </a:r>
                      <a:endParaRPr lang="fr-FR"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49691855"/>
                  </a:ext>
                </a:extLst>
              </a:tr>
              <a:tr h="594387">
                <a:tc gridSpan="3">
                  <a:txBody>
                    <a:bodyPr/>
                    <a:lstStyle/>
                    <a:p>
                      <a:pPr algn="just">
                        <a:lnSpc>
                          <a:spcPct val="115000"/>
                        </a:lnSpc>
                        <a:spcAft>
                          <a:spcPts val="800"/>
                        </a:spcAft>
                      </a:pPr>
                      <a:r>
                        <a:rPr lang="en-GB" sz="1400">
                          <a:effectLst/>
                        </a:rPr>
                        <a:t>Relative Credit Limit Details (only displayed to the NCB user and the Counterparty. Not displayed to Banking Group.)</a:t>
                      </a:r>
                      <a:endParaRPr lang="fr-FR" sz="14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70113072"/>
                  </a:ext>
                </a:extLst>
              </a:tr>
              <a:tr h="901262">
                <a:tc>
                  <a:txBody>
                    <a:bodyPr/>
                    <a:lstStyle/>
                    <a:p>
                      <a:pPr marL="457200" algn="l">
                        <a:lnSpc>
                          <a:spcPct val="115000"/>
                        </a:lnSpc>
                        <a:spcAft>
                          <a:spcPts val="800"/>
                        </a:spcAft>
                      </a:pPr>
                      <a:r>
                        <a:rPr lang="en-GB" sz="1400">
                          <a:effectLst/>
                        </a:rPr>
                        <a:t>Relative Credit Limit in percentage (%)</a:t>
                      </a:r>
                      <a:endParaRPr lang="fr-FR" sz="14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algn="just">
                        <a:lnSpc>
                          <a:spcPct val="115000"/>
                        </a:lnSpc>
                        <a:spcAft>
                          <a:spcPts val="800"/>
                        </a:spcAft>
                      </a:pPr>
                      <a:r>
                        <a:rPr lang="en-GB" sz="1400" dirty="0">
                          <a:effectLst/>
                        </a:rPr>
                        <a:t>In case the NCB has set a Relative Credit Limit as a discretionary measure</a:t>
                      </a:r>
                      <a:endParaRPr lang="fr-FR" sz="14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2203646280"/>
                  </a:ext>
                </a:extLst>
              </a:tr>
              <a:tr h="594387">
                <a:tc>
                  <a:txBody>
                    <a:bodyPr/>
                    <a:lstStyle/>
                    <a:p>
                      <a:pPr marL="457200" algn="l">
                        <a:lnSpc>
                          <a:spcPct val="115000"/>
                        </a:lnSpc>
                        <a:spcAft>
                          <a:spcPts val="800"/>
                        </a:spcAft>
                      </a:pPr>
                      <a:r>
                        <a:rPr lang="en-GB" sz="1400">
                          <a:effectLst/>
                        </a:rPr>
                        <a:t>Total Collateral Value</a:t>
                      </a:r>
                      <a:endParaRPr lang="fr-FR" sz="14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algn="just">
                        <a:lnSpc>
                          <a:spcPct val="115000"/>
                        </a:lnSpc>
                        <a:spcAft>
                          <a:spcPts val="800"/>
                        </a:spcAft>
                      </a:pPr>
                      <a:r>
                        <a:rPr lang="en-GB" sz="1400" dirty="0">
                          <a:effectLst/>
                        </a:rPr>
                        <a:t>Total Collateral Value = sum of the Total collateral value after application of the Relative Credit Limit</a:t>
                      </a:r>
                      <a:endParaRPr lang="fr-FR" sz="14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2615346580"/>
                  </a:ext>
                </a:extLst>
              </a:tr>
            </a:tbl>
          </a:graphicData>
        </a:graphic>
      </p:graphicFrame>
    </p:spTree>
    <p:extLst>
      <p:ext uri="{BB962C8B-B14F-4D97-AF65-F5344CB8AC3E}">
        <p14:creationId xmlns:p14="http://schemas.microsoft.com/office/powerpoint/2010/main" val="3301644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Informations sur la </a:t>
            </a:r>
            <a:r>
              <a:rPr lang="fr-FR" dirty="0"/>
              <a:t>situation du </a:t>
            </a:r>
            <a:r>
              <a:rPr lang="fr-FR" dirty="0" smtClean="0"/>
              <a:t>pool</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13</a:t>
            </a:fld>
            <a:endParaRPr lang="fr-FR" dirty="0"/>
          </a:p>
        </p:txBody>
      </p:sp>
      <p:sp>
        <p:nvSpPr>
          <p:cNvPr id="5" name="Espace réservé du contenu 4"/>
          <p:cNvSpPr>
            <a:spLocks noGrp="1"/>
          </p:cNvSpPr>
          <p:nvPr>
            <p:ph idx="1"/>
          </p:nvPr>
        </p:nvSpPr>
        <p:spPr>
          <a:xfrm>
            <a:off x="468000" y="1143000"/>
            <a:ext cx="8229600" cy="5326449"/>
          </a:xfrm>
        </p:spPr>
        <p:txBody>
          <a:bodyPr/>
          <a:lstStyle/>
          <a:p>
            <a:pPr marL="0" indent="0" algn="just">
              <a:buNone/>
            </a:pPr>
            <a:endParaRPr lang="fr-FR" u="sng" dirty="0" smtClean="0"/>
          </a:p>
          <a:p>
            <a:pPr algn="just"/>
            <a:endParaRPr lang="fr-FR" dirty="0" smtClean="0"/>
          </a:p>
          <a:p>
            <a:pPr marL="0" indent="0" algn="just">
              <a:buNone/>
            </a:pPr>
            <a:endParaRPr lang="fr-FR" dirty="0" smtClean="0"/>
          </a:p>
          <a:p>
            <a:pPr algn="just"/>
            <a:endParaRPr lang="fr-FR" u="sng" dirty="0" smtClean="0"/>
          </a:p>
        </p:txBody>
      </p:sp>
      <p:graphicFrame>
        <p:nvGraphicFramePr>
          <p:cNvPr id="7" name="Tableau 6"/>
          <p:cNvGraphicFramePr>
            <a:graphicFrameLocks noGrp="1"/>
          </p:cNvGraphicFramePr>
          <p:nvPr>
            <p:extLst>
              <p:ext uri="{D42A27DB-BD31-4B8C-83A1-F6EECF244321}">
                <p14:modId xmlns:p14="http://schemas.microsoft.com/office/powerpoint/2010/main" val="2920470630"/>
              </p:ext>
            </p:extLst>
          </p:nvPr>
        </p:nvGraphicFramePr>
        <p:xfrm>
          <a:off x="1115616" y="1268760"/>
          <a:ext cx="7056784" cy="4884577"/>
        </p:xfrm>
        <a:graphic>
          <a:graphicData uri="http://schemas.openxmlformats.org/drawingml/2006/table">
            <a:tbl>
              <a:tblPr firstRow="1" firstCol="1" bandRow="1">
                <a:tableStyleId>{5C22544A-7EE6-4342-B048-85BDC9FD1C3A}</a:tableStyleId>
              </a:tblPr>
              <a:tblGrid>
                <a:gridCol w="2160565">
                  <a:extLst>
                    <a:ext uri="{9D8B030D-6E8A-4147-A177-3AD203B41FA5}">
                      <a16:colId xmlns:a16="http://schemas.microsoft.com/office/drawing/2014/main" val="723938709"/>
                    </a:ext>
                  </a:extLst>
                </a:gridCol>
                <a:gridCol w="4896219">
                  <a:extLst>
                    <a:ext uri="{9D8B030D-6E8A-4147-A177-3AD203B41FA5}">
                      <a16:colId xmlns:a16="http://schemas.microsoft.com/office/drawing/2014/main" val="770685314"/>
                    </a:ext>
                  </a:extLst>
                </a:gridCol>
              </a:tblGrid>
              <a:tr h="217275">
                <a:tc>
                  <a:txBody>
                    <a:bodyPr/>
                    <a:lstStyle/>
                    <a:p>
                      <a:pPr algn="l">
                        <a:lnSpc>
                          <a:spcPct val="115000"/>
                        </a:lnSpc>
                        <a:spcAft>
                          <a:spcPts val="0"/>
                        </a:spcAft>
                      </a:pPr>
                      <a:r>
                        <a:rPr lang="en-GB" sz="1200">
                          <a:effectLst/>
                        </a:rPr>
                        <a:t>Attribute</a:t>
                      </a:r>
                      <a:endParaRPr lang="fr-FR" sz="1200">
                        <a:effectLst/>
                        <a:latin typeface="Times New Roman" panose="02020603050405020304" pitchFamily="18" charset="0"/>
                        <a:ea typeface="Times New Roman" panose="02020603050405020304" pitchFamily="18" charset="0"/>
                      </a:endParaRPr>
                    </a:p>
                  </a:txBody>
                  <a:tcPr marL="55213" marR="55213" marT="0" marB="0" anchor="ctr"/>
                </a:tc>
                <a:tc>
                  <a:txBody>
                    <a:bodyPr/>
                    <a:lstStyle/>
                    <a:p>
                      <a:pPr algn="l">
                        <a:lnSpc>
                          <a:spcPct val="115000"/>
                        </a:lnSpc>
                        <a:spcAft>
                          <a:spcPts val="0"/>
                        </a:spcAft>
                      </a:pPr>
                      <a:r>
                        <a:rPr lang="en-GB" sz="1200">
                          <a:effectLst/>
                        </a:rPr>
                        <a:t>Description</a:t>
                      </a:r>
                      <a:endParaRPr lang="fr-FR" sz="1200">
                        <a:effectLst/>
                        <a:latin typeface="Times New Roman" panose="02020603050405020304" pitchFamily="18" charset="0"/>
                        <a:ea typeface="Times New Roman" panose="02020603050405020304" pitchFamily="18" charset="0"/>
                      </a:endParaRPr>
                    </a:p>
                  </a:txBody>
                  <a:tcPr marL="55213" marR="55213" marT="0" marB="0" anchor="ctr"/>
                </a:tc>
                <a:extLst>
                  <a:ext uri="{0D108BD9-81ED-4DB2-BD59-A6C34878D82A}">
                    <a16:rowId xmlns:a16="http://schemas.microsoft.com/office/drawing/2014/main" val="3516271224"/>
                  </a:ext>
                </a:extLst>
              </a:tr>
              <a:tr h="141101">
                <a:tc gridSpan="2">
                  <a:txBody>
                    <a:bodyPr/>
                    <a:lstStyle/>
                    <a:p>
                      <a:pPr algn="just">
                        <a:lnSpc>
                          <a:spcPct val="115000"/>
                        </a:lnSpc>
                        <a:spcAft>
                          <a:spcPts val="0"/>
                        </a:spcAft>
                      </a:pPr>
                      <a:r>
                        <a:rPr lang="en-GB" sz="1200">
                          <a:effectLst/>
                        </a:rPr>
                        <a:t>Credit Details</a:t>
                      </a:r>
                      <a:endParaRPr lang="fr-FR" sz="1200">
                        <a:effectLst/>
                        <a:latin typeface="Times New Roman" panose="02020603050405020304" pitchFamily="18" charset="0"/>
                        <a:ea typeface="Times New Roman" panose="02020603050405020304" pitchFamily="18" charset="0"/>
                      </a:endParaRPr>
                    </a:p>
                  </a:txBody>
                  <a:tcPr marL="55213" marR="55213" marT="0" marB="0"/>
                </a:tc>
                <a:tc hMerge="1">
                  <a:txBody>
                    <a:bodyPr/>
                    <a:lstStyle/>
                    <a:p>
                      <a:endParaRPr lang="fr-FR"/>
                    </a:p>
                  </a:txBody>
                  <a:tcPr/>
                </a:tc>
                <a:extLst>
                  <a:ext uri="{0D108BD9-81ED-4DB2-BD59-A6C34878D82A}">
                    <a16:rowId xmlns:a16="http://schemas.microsoft.com/office/drawing/2014/main" val="3535816291"/>
                  </a:ext>
                </a:extLst>
              </a:tr>
              <a:tr h="1091998">
                <a:tc>
                  <a:txBody>
                    <a:bodyPr/>
                    <a:lstStyle/>
                    <a:p>
                      <a:pPr algn="just">
                        <a:lnSpc>
                          <a:spcPct val="115000"/>
                        </a:lnSpc>
                        <a:spcAft>
                          <a:spcPts val="0"/>
                        </a:spcAft>
                      </a:pPr>
                      <a:r>
                        <a:rPr lang="en-GB" sz="1200">
                          <a:effectLst/>
                        </a:rPr>
                        <a:t>Total Open Market Credit Operation</a:t>
                      </a:r>
                      <a:endParaRPr lang="fr-FR" sz="1200">
                        <a:effectLst/>
                        <a:latin typeface="Times New Roman" panose="02020603050405020304" pitchFamily="18" charset="0"/>
                        <a:ea typeface="Times New Roman" panose="02020603050405020304" pitchFamily="18" charset="0"/>
                      </a:endParaRPr>
                    </a:p>
                  </a:txBody>
                  <a:tcPr marL="55213" marR="55213" marT="0" marB="0"/>
                </a:tc>
                <a:tc>
                  <a:txBody>
                    <a:bodyPr/>
                    <a:lstStyle/>
                    <a:p>
                      <a:pPr algn="just">
                        <a:lnSpc>
                          <a:spcPct val="115000"/>
                        </a:lnSpc>
                        <a:spcAft>
                          <a:spcPts val="0"/>
                        </a:spcAft>
                      </a:pPr>
                      <a:r>
                        <a:rPr lang="en-GB" sz="1200" dirty="0">
                          <a:effectLst/>
                        </a:rPr>
                        <a:t>Total Open Market Credit Operations (OMO) value =</a:t>
                      </a:r>
                      <a:endParaRPr lang="fr-FR" sz="1200" dirty="0">
                        <a:effectLst/>
                      </a:endParaRPr>
                    </a:p>
                    <a:p>
                      <a:pPr algn="just">
                        <a:lnSpc>
                          <a:spcPct val="115000"/>
                        </a:lnSpc>
                        <a:spcAft>
                          <a:spcPts val="0"/>
                        </a:spcAft>
                      </a:pPr>
                      <a:r>
                        <a:rPr lang="en-GB" sz="1200" dirty="0">
                          <a:effectLst/>
                        </a:rPr>
                        <a:t>Settled Credit Operations</a:t>
                      </a:r>
                      <a:endParaRPr lang="fr-FR" sz="1200" dirty="0">
                        <a:effectLst/>
                      </a:endParaRPr>
                    </a:p>
                    <a:p>
                      <a:pPr algn="just">
                        <a:lnSpc>
                          <a:spcPct val="115000"/>
                        </a:lnSpc>
                        <a:spcAft>
                          <a:spcPts val="0"/>
                        </a:spcAft>
                      </a:pPr>
                      <a:r>
                        <a:rPr lang="en-GB" sz="1200" dirty="0">
                          <a:effectLst/>
                        </a:rPr>
                        <a:t>- Amount of Externally Covered OMO value (minus the amount specifically identified and manually allocated by an NCB </a:t>
                      </a:r>
                      <a:r>
                        <a:rPr lang="en-GB" sz="1200" dirty="0" smtClean="0">
                          <a:effectLst/>
                        </a:rPr>
                        <a:t>user  </a:t>
                      </a:r>
                      <a:r>
                        <a:rPr lang="en-GB" sz="1200" dirty="0">
                          <a:effectLst/>
                        </a:rPr>
                        <a:t>to cover the operation) </a:t>
                      </a:r>
                      <a:endParaRPr lang="fr-FR" sz="1200" dirty="0">
                        <a:effectLst/>
                      </a:endParaRPr>
                    </a:p>
                    <a:p>
                      <a:pPr algn="just">
                        <a:lnSpc>
                          <a:spcPct val="115000"/>
                        </a:lnSpc>
                        <a:spcAft>
                          <a:spcPts val="0"/>
                        </a:spcAft>
                      </a:pPr>
                      <a:r>
                        <a:rPr lang="en-GB" sz="1200" dirty="0">
                          <a:effectLst/>
                        </a:rPr>
                        <a:t>Segregated by type of operations and operation</a:t>
                      </a:r>
                      <a:endParaRPr lang="fr-FR" sz="1200" dirty="0">
                        <a:effectLst/>
                        <a:latin typeface="Times New Roman" panose="02020603050405020304" pitchFamily="18" charset="0"/>
                        <a:ea typeface="Times New Roman" panose="02020603050405020304" pitchFamily="18" charset="0"/>
                      </a:endParaRPr>
                    </a:p>
                  </a:txBody>
                  <a:tcPr marL="55213" marR="55213" marT="0" marB="0"/>
                </a:tc>
                <a:extLst>
                  <a:ext uri="{0D108BD9-81ED-4DB2-BD59-A6C34878D82A}">
                    <a16:rowId xmlns:a16="http://schemas.microsoft.com/office/drawing/2014/main" val="1353506825"/>
                  </a:ext>
                </a:extLst>
              </a:tr>
              <a:tr h="586898">
                <a:tc>
                  <a:txBody>
                    <a:bodyPr/>
                    <a:lstStyle/>
                    <a:p>
                      <a:pPr algn="just">
                        <a:lnSpc>
                          <a:spcPct val="115000"/>
                        </a:lnSpc>
                        <a:spcAft>
                          <a:spcPts val="0"/>
                        </a:spcAft>
                      </a:pPr>
                      <a:r>
                        <a:rPr lang="en-GB" sz="1200">
                          <a:effectLst/>
                        </a:rPr>
                        <a:t>Total Open Market Credit Operation Interest</a:t>
                      </a:r>
                      <a:endParaRPr lang="fr-FR" sz="1200">
                        <a:effectLst/>
                        <a:latin typeface="Times New Roman" panose="02020603050405020304" pitchFamily="18" charset="0"/>
                        <a:ea typeface="Times New Roman" panose="02020603050405020304" pitchFamily="18" charset="0"/>
                      </a:endParaRPr>
                    </a:p>
                  </a:txBody>
                  <a:tcPr marL="55213" marR="55213" marT="0" marB="0"/>
                </a:tc>
                <a:tc>
                  <a:txBody>
                    <a:bodyPr/>
                    <a:lstStyle/>
                    <a:p>
                      <a:pPr algn="just">
                        <a:lnSpc>
                          <a:spcPct val="115000"/>
                        </a:lnSpc>
                        <a:spcAft>
                          <a:spcPts val="0"/>
                        </a:spcAft>
                      </a:pPr>
                      <a:r>
                        <a:rPr lang="en-GB" sz="1200" dirty="0">
                          <a:effectLst/>
                        </a:rPr>
                        <a:t>Total Open Market Credit Operations (OMO) Interest value = </a:t>
                      </a:r>
                      <a:endParaRPr lang="fr-FR" sz="1200" dirty="0">
                        <a:effectLst/>
                      </a:endParaRPr>
                    </a:p>
                    <a:p>
                      <a:pPr algn="just">
                        <a:lnSpc>
                          <a:spcPct val="115000"/>
                        </a:lnSpc>
                        <a:spcAft>
                          <a:spcPts val="0"/>
                        </a:spcAft>
                      </a:pPr>
                      <a:r>
                        <a:rPr lang="en-GB" sz="1200" dirty="0">
                          <a:effectLst/>
                        </a:rPr>
                        <a:t>OMO interest</a:t>
                      </a:r>
                      <a:endParaRPr lang="fr-FR" sz="1200" dirty="0">
                        <a:effectLst/>
                      </a:endParaRPr>
                    </a:p>
                    <a:p>
                      <a:pPr algn="just">
                        <a:lnSpc>
                          <a:spcPct val="115000"/>
                        </a:lnSpc>
                        <a:spcAft>
                          <a:spcPts val="0"/>
                        </a:spcAft>
                      </a:pPr>
                      <a:r>
                        <a:rPr lang="en-GB" sz="1200" dirty="0">
                          <a:effectLst/>
                        </a:rPr>
                        <a:t>Segregated by type of operations and operation </a:t>
                      </a:r>
                      <a:endParaRPr lang="fr-FR" sz="1200" dirty="0">
                        <a:effectLst/>
                        <a:latin typeface="Times New Roman" panose="02020603050405020304" pitchFamily="18" charset="0"/>
                        <a:ea typeface="Times New Roman" panose="02020603050405020304" pitchFamily="18" charset="0"/>
                      </a:endParaRPr>
                    </a:p>
                  </a:txBody>
                  <a:tcPr marL="55213" marR="55213" marT="0" marB="0"/>
                </a:tc>
                <a:extLst>
                  <a:ext uri="{0D108BD9-81ED-4DB2-BD59-A6C34878D82A}">
                    <a16:rowId xmlns:a16="http://schemas.microsoft.com/office/drawing/2014/main" val="3703931649"/>
                  </a:ext>
                </a:extLst>
              </a:tr>
              <a:tr h="363999">
                <a:tc>
                  <a:txBody>
                    <a:bodyPr/>
                    <a:lstStyle/>
                    <a:p>
                      <a:pPr algn="just">
                        <a:lnSpc>
                          <a:spcPct val="115000"/>
                        </a:lnSpc>
                        <a:spcAft>
                          <a:spcPts val="0"/>
                        </a:spcAft>
                      </a:pPr>
                      <a:r>
                        <a:rPr lang="en-GB" sz="1200">
                          <a:effectLst/>
                        </a:rPr>
                        <a:t>Total Fixed-Term Deposit not used as Collateral</a:t>
                      </a:r>
                      <a:endParaRPr lang="fr-FR" sz="1200">
                        <a:effectLst/>
                        <a:latin typeface="Times New Roman" panose="02020603050405020304" pitchFamily="18" charset="0"/>
                        <a:ea typeface="Times New Roman" panose="02020603050405020304" pitchFamily="18" charset="0"/>
                      </a:endParaRPr>
                    </a:p>
                  </a:txBody>
                  <a:tcPr marL="55213" marR="55213" marT="0" marB="0"/>
                </a:tc>
                <a:tc>
                  <a:txBody>
                    <a:bodyPr/>
                    <a:lstStyle/>
                    <a:p>
                      <a:pPr algn="just">
                        <a:lnSpc>
                          <a:spcPct val="115000"/>
                        </a:lnSpc>
                        <a:spcAft>
                          <a:spcPts val="0"/>
                        </a:spcAft>
                      </a:pPr>
                      <a:r>
                        <a:rPr lang="en-GB" sz="1200" dirty="0">
                          <a:effectLst/>
                        </a:rPr>
                        <a:t>Total Fixed-Term Deposit (FTD) not used as Collateral value = </a:t>
                      </a:r>
                      <a:endParaRPr lang="fr-FR" sz="1200" dirty="0">
                        <a:effectLst/>
                      </a:endParaRPr>
                    </a:p>
                    <a:p>
                      <a:pPr algn="just">
                        <a:lnSpc>
                          <a:spcPct val="115000"/>
                        </a:lnSpc>
                        <a:spcAft>
                          <a:spcPts val="0"/>
                        </a:spcAft>
                      </a:pPr>
                      <a:r>
                        <a:rPr lang="en-GB" sz="1200" dirty="0">
                          <a:effectLst/>
                        </a:rPr>
                        <a:t>Settled but not reimbursed FTD not used as Collateral</a:t>
                      </a:r>
                      <a:endParaRPr lang="fr-FR" sz="1200" dirty="0">
                        <a:effectLst/>
                        <a:latin typeface="Times New Roman" panose="02020603050405020304" pitchFamily="18" charset="0"/>
                        <a:ea typeface="Times New Roman" panose="02020603050405020304" pitchFamily="18" charset="0"/>
                      </a:endParaRPr>
                    </a:p>
                  </a:txBody>
                  <a:tcPr marL="55213" marR="55213" marT="0" marB="0"/>
                </a:tc>
                <a:extLst>
                  <a:ext uri="{0D108BD9-81ED-4DB2-BD59-A6C34878D82A}">
                    <a16:rowId xmlns:a16="http://schemas.microsoft.com/office/drawing/2014/main" val="1187640941"/>
                  </a:ext>
                </a:extLst>
              </a:tr>
              <a:tr h="363999">
                <a:tc>
                  <a:txBody>
                    <a:bodyPr/>
                    <a:lstStyle/>
                    <a:p>
                      <a:pPr algn="just">
                        <a:lnSpc>
                          <a:spcPct val="115000"/>
                        </a:lnSpc>
                        <a:spcAft>
                          <a:spcPts val="0"/>
                        </a:spcAft>
                      </a:pPr>
                      <a:r>
                        <a:rPr lang="en-GB" sz="1200">
                          <a:effectLst/>
                        </a:rPr>
                        <a:t>Total Credit Freezing</a:t>
                      </a:r>
                      <a:endParaRPr lang="fr-FR" sz="1200">
                        <a:effectLst/>
                        <a:latin typeface="Times New Roman" panose="02020603050405020304" pitchFamily="18" charset="0"/>
                        <a:ea typeface="Times New Roman" panose="02020603050405020304" pitchFamily="18" charset="0"/>
                      </a:endParaRPr>
                    </a:p>
                  </a:txBody>
                  <a:tcPr marL="55213" marR="55213" marT="0" marB="0"/>
                </a:tc>
                <a:tc>
                  <a:txBody>
                    <a:bodyPr/>
                    <a:lstStyle/>
                    <a:p>
                      <a:pPr algn="just">
                        <a:lnSpc>
                          <a:spcPct val="115000"/>
                        </a:lnSpc>
                        <a:spcAft>
                          <a:spcPts val="0"/>
                        </a:spcAft>
                      </a:pPr>
                      <a:r>
                        <a:rPr lang="en-GB" sz="1200" dirty="0">
                          <a:effectLst/>
                        </a:rPr>
                        <a:t>Total Credit Freezing value</a:t>
                      </a:r>
                      <a:endParaRPr lang="fr-FR" sz="1200" dirty="0">
                        <a:effectLst/>
                      </a:endParaRPr>
                    </a:p>
                    <a:p>
                      <a:pPr algn="just">
                        <a:lnSpc>
                          <a:spcPct val="115000"/>
                        </a:lnSpc>
                        <a:spcAft>
                          <a:spcPts val="0"/>
                        </a:spcAft>
                      </a:pPr>
                      <a:r>
                        <a:rPr lang="en-GB" sz="1200" dirty="0">
                          <a:effectLst/>
                        </a:rPr>
                        <a:t>Segregated by Credit Freezing type </a:t>
                      </a:r>
                      <a:endParaRPr lang="fr-FR" sz="1200" dirty="0">
                        <a:effectLst/>
                        <a:latin typeface="Times New Roman" panose="02020603050405020304" pitchFamily="18" charset="0"/>
                        <a:ea typeface="Times New Roman" panose="02020603050405020304" pitchFamily="18" charset="0"/>
                      </a:endParaRPr>
                    </a:p>
                  </a:txBody>
                  <a:tcPr marL="55213" marR="55213" marT="0" marB="0"/>
                </a:tc>
                <a:extLst>
                  <a:ext uri="{0D108BD9-81ED-4DB2-BD59-A6C34878D82A}">
                    <a16:rowId xmlns:a16="http://schemas.microsoft.com/office/drawing/2014/main" val="1167497408"/>
                  </a:ext>
                </a:extLst>
              </a:tr>
              <a:tr h="809796">
                <a:tc>
                  <a:txBody>
                    <a:bodyPr/>
                    <a:lstStyle/>
                    <a:p>
                      <a:pPr algn="just">
                        <a:lnSpc>
                          <a:spcPct val="115000"/>
                        </a:lnSpc>
                        <a:spcAft>
                          <a:spcPts val="0"/>
                        </a:spcAft>
                      </a:pPr>
                      <a:r>
                        <a:rPr lang="en-GB" sz="1200">
                          <a:effectLst/>
                        </a:rPr>
                        <a:t>Total Marginal Lending</a:t>
                      </a:r>
                      <a:endParaRPr lang="fr-FR" sz="1200">
                        <a:effectLst/>
                        <a:latin typeface="Times New Roman" panose="02020603050405020304" pitchFamily="18" charset="0"/>
                        <a:ea typeface="Times New Roman" panose="02020603050405020304" pitchFamily="18" charset="0"/>
                      </a:endParaRPr>
                    </a:p>
                  </a:txBody>
                  <a:tcPr marL="55213" marR="55213" marT="0" marB="0"/>
                </a:tc>
                <a:tc>
                  <a:txBody>
                    <a:bodyPr/>
                    <a:lstStyle/>
                    <a:p>
                      <a:pPr algn="just">
                        <a:lnSpc>
                          <a:spcPct val="115000"/>
                        </a:lnSpc>
                        <a:spcAft>
                          <a:spcPts val="0"/>
                        </a:spcAft>
                      </a:pPr>
                      <a:r>
                        <a:rPr lang="en-GB" sz="1200" dirty="0">
                          <a:effectLst/>
                        </a:rPr>
                        <a:t>Total Marginal Lending value =</a:t>
                      </a:r>
                      <a:endParaRPr lang="fr-FR" sz="1200" dirty="0">
                        <a:effectLst/>
                      </a:endParaRPr>
                    </a:p>
                    <a:p>
                      <a:pPr algn="just">
                        <a:lnSpc>
                          <a:spcPct val="115000"/>
                        </a:lnSpc>
                        <a:spcAft>
                          <a:spcPts val="0"/>
                        </a:spcAft>
                      </a:pPr>
                      <a:r>
                        <a:rPr lang="en-GB" sz="1200" dirty="0">
                          <a:effectLst/>
                        </a:rPr>
                        <a:t>+ MLOR principal</a:t>
                      </a:r>
                      <a:endParaRPr lang="fr-FR" sz="1200" dirty="0">
                        <a:effectLst/>
                      </a:endParaRPr>
                    </a:p>
                    <a:p>
                      <a:pPr algn="just">
                        <a:lnSpc>
                          <a:spcPct val="115000"/>
                        </a:lnSpc>
                        <a:spcAft>
                          <a:spcPts val="0"/>
                        </a:spcAft>
                      </a:pPr>
                      <a:r>
                        <a:rPr lang="en-GB" sz="1200" dirty="0">
                          <a:effectLst/>
                        </a:rPr>
                        <a:t>+ AML principal</a:t>
                      </a:r>
                      <a:endParaRPr lang="fr-FR" sz="1200" dirty="0">
                        <a:effectLst/>
                      </a:endParaRPr>
                    </a:p>
                    <a:p>
                      <a:pPr algn="just">
                        <a:lnSpc>
                          <a:spcPct val="115000"/>
                        </a:lnSpc>
                        <a:spcAft>
                          <a:spcPts val="0"/>
                        </a:spcAft>
                      </a:pPr>
                      <a:r>
                        <a:rPr lang="en-GB" sz="1200" dirty="0">
                          <a:effectLst/>
                        </a:rPr>
                        <a:t>Segregated by type of operation</a:t>
                      </a:r>
                      <a:endParaRPr lang="fr-FR" sz="1200" dirty="0">
                        <a:effectLst/>
                        <a:latin typeface="Times New Roman" panose="02020603050405020304" pitchFamily="18" charset="0"/>
                        <a:ea typeface="Times New Roman" panose="02020603050405020304" pitchFamily="18" charset="0"/>
                      </a:endParaRPr>
                    </a:p>
                  </a:txBody>
                  <a:tcPr marL="55213" marR="55213" marT="0" marB="0"/>
                </a:tc>
                <a:extLst>
                  <a:ext uri="{0D108BD9-81ED-4DB2-BD59-A6C34878D82A}">
                    <a16:rowId xmlns:a16="http://schemas.microsoft.com/office/drawing/2014/main" val="4088693573"/>
                  </a:ext>
                </a:extLst>
              </a:tr>
              <a:tr h="809796">
                <a:tc>
                  <a:txBody>
                    <a:bodyPr/>
                    <a:lstStyle/>
                    <a:p>
                      <a:pPr algn="just">
                        <a:lnSpc>
                          <a:spcPct val="115000"/>
                        </a:lnSpc>
                        <a:spcAft>
                          <a:spcPts val="0"/>
                        </a:spcAft>
                      </a:pPr>
                      <a:r>
                        <a:rPr lang="en-GB" sz="1200">
                          <a:effectLst/>
                        </a:rPr>
                        <a:t>Total Marginal Lending Interest</a:t>
                      </a:r>
                      <a:endParaRPr lang="fr-FR" sz="1200">
                        <a:effectLst/>
                        <a:latin typeface="Times New Roman" panose="02020603050405020304" pitchFamily="18" charset="0"/>
                        <a:ea typeface="Times New Roman" panose="02020603050405020304" pitchFamily="18" charset="0"/>
                      </a:endParaRPr>
                    </a:p>
                  </a:txBody>
                  <a:tcPr marL="55213" marR="55213" marT="0" marB="0"/>
                </a:tc>
                <a:tc>
                  <a:txBody>
                    <a:bodyPr/>
                    <a:lstStyle/>
                    <a:p>
                      <a:pPr algn="just">
                        <a:lnSpc>
                          <a:spcPct val="115000"/>
                        </a:lnSpc>
                        <a:spcAft>
                          <a:spcPts val="0"/>
                        </a:spcAft>
                      </a:pPr>
                      <a:r>
                        <a:rPr lang="en-GB" sz="1200" dirty="0">
                          <a:effectLst/>
                        </a:rPr>
                        <a:t>Total Marginal Lending Interest value = </a:t>
                      </a:r>
                      <a:endParaRPr lang="fr-FR" sz="1200" dirty="0">
                        <a:effectLst/>
                      </a:endParaRPr>
                    </a:p>
                    <a:p>
                      <a:pPr algn="just">
                        <a:lnSpc>
                          <a:spcPct val="115000"/>
                        </a:lnSpc>
                        <a:spcAft>
                          <a:spcPts val="0"/>
                        </a:spcAft>
                      </a:pPr>
                      <a:r>
                        <a:rPr lang="en-GB" sz="1200" dirty="0">
                          <a:effectLst/>
                        </a:rPr>
                        <a:t>+ MLOR interest</a:t>
                      </a:r>
                      <a:endParaRPr lang="fr-FR" sz="1200" dirty="0">
                        <a:effectLst/>
                      </a:endParaRPr>
                    </a:p>
                    <a:p>
                      <a:pPr algn="just">
                        <a:lnSpc>
                          <a:spcPct val="115000"/>
                        </a:lnSpc>
                        <a:spcAft>
                          <a:spcPts val="0"/>
                        </a:spcAft>
                      </a:pPr>
                      <a:r>
                        <a:rPr lang="en-GB" sz="1200" dirty="0">
                          <a:effectLst/>
                        </a:rPr>
                        <a:t>+ AML interest</a:t>
                      </a:r>
                      <a:endParaRPr lang="fr-FR" sz="1200" dirty="0">
                        <a:effectLst/>
                      </a:endParaRPr>
                    </a:p>
                    <a:p>
                      <a:pPr algn="just">
                        <a:lnSpc>
                          <a:spcPct val="115000"/>
                        </a:lnSpc>
                        <a:spcAft>
                          <a:spcPts val="0"/>
                        </a:spcAft>
                      </a:pPr>
                      <a:r>
                        <a:rPr lang="en-GB" sz="1200" dirty="0">
                          <a:effectLst/>
                        </a:rPr>
                        <a:t>Segregated by type of operation</a:t>
                      </a:r>
                      <a:endParaRPr lang="fr-FR" sz="1200" dirty="0">
                        <a:effectLst/>
                        <a:latin typeface="Times New Roman" panose="02020603050405020304" pitchFamily="18" charset="0"/>
                        <a:ea typeface="Times New Roman" panose="02020603050405020304" pitchFamily="18" charset="0"/>
                      </a:endParaRPr>
                    </a:p>
                  </a:txBody>
                  <a:tcPr marL="55213" marR="55213" marT="0" marB="0"/>
                </a:tc>
                <a:extLst>
                  <a:ext uri="{0D108BD9-81ED-4DB2-BD59-A6C34878D82A}">
                    <a16:rowId xmlns:a16="http://schemas.microsoft.com/office/drawing/2014/main" val="3847063349"/>
                  </a:ext>
                </a:extLst>
              </a:tr>
              <a:tr h="141101">
                <a:tc>
                  <a:txBody>
                    <a:bodyPr/>
                    <a:lstStyle/>
                    <a:p>
                      <a:pPr algn="just">
                        <a:lnSpc>
                          <a:spcPct val="115000"/>
                        </a:lnSpc>
                        <a:spcAft>
                          <a:spcPts val="0"/>
                        </a:spcAft>
                      </a:pPr>
                      <a:r>
                        <a:rPr lang="en-GB" sz="1200">
                          <a:effectLst/>
                        </a:rPr>
                        <a:t>Total Credit</a:t>
                      </a:r>
                      <a:endParaRPr lang="fr-FR" sz="1200">
                        <a:effectLst/>
                        <a:latin typeface="Times New Roman" panose="02020603050405020304" pitchFamily="18" charset="0"/>
                        <a:ea typeface="Times New Roman" panose="02020603050405020304" pitchFamily="18" charset="0"/>
                      </a:endParaRPr>
                    </a:p>
                  </a:txBody>
                  <a:tcPr marL="55213" marR="55213" marT="0" marB="0"/>
                </a:tc>
                <a:tc>
                  <a:txBody>
                    <a:bodyPr/>
                    <a:lstStyle/>
                    <a:p>
                      <a:pPr algn="just">
                        <a:lnSpc>
                          <a:spcPct val="115000"/>
                        </a:lnSpc>
                        <a:spcAft>
                          <a:spcPts val="0"/>
                        </a:spcAft>
                      </a:pPr>
                      <a:r>
                        <a:rPr lang="en-GB" sz="1200" dirty="0">
                          <a:effectLst/>
                        </a:rPr>
                        <a:t>Total Credit value = sum of the Total credits</a:t>
                      </a:r>
                      <a:endParaRPr lang="fr-FR" sz="1200" dirty="0">
                        <a:effectLst/>
                        <a:latin typeface="Times New Roman" panose="02020603050405020304" pitchFamily="18" charset="0"/>
                        <a:ea typeface="Times New Roman" panose="02020603050405020304" pitchFamily="18" charset="0"/>
                      </a:endParaRPr>
                    </a:p>
                  </a:txBody>
                  <a:tcPr marL="55213" marR="55213" marT="0" marB="0"/>
                </a:tc>
                <a:extLst>
                  <a:ext uri="{0D108BD9-81ED-4DB2-BD59-A6C34878D82A}">
                    <a16:rowId xmlns:a16="http://schemas.microsoft.com/office/drawing/2014/main" val="598414771"/>
                  </a:ext>
                </a:extLst>
              </a:tr>
            </a:tbl>
          </a:graphicData>
        </a:graphic>
      </p:graphicFrame>
    </p:spTree>
    <p:extLst>
      <p:ext uri="{BB962C8B-B14F-4D97-AF65-F5344CB8AC3E}">
        <p14:creationId xmlns:p14="http://schemas.microsoft.com/office/powerpoint/2010/main" val="1353032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Informations sur la </a:t>
            </a:r>
            <a:r>
              <a:rPr lang="fr-FR" dirty="0"/>
              <a:t>situation du </a:t>
            </a:r>
            <a:r>
              <a:rPr lang="fr-FR" dirty="0" smtClean="0"/>
              <a:t>pool</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14</a:t>
            </a:fld>
            <a:endParaRPr lang="fr-FR" dirty="0"/>
          </a:p>
        </p:txBody>
      </p:sp>
      <p:sp>
        <p:nvSpPr>
          <p:cNvPr id="5" name="Espace réservé du contenu 4"/>
          <p:cNvSpPr>
            <a:spLocks noGrp="1"/>
          </p:cNvSpPr>
          <p:nvPr>
            <p:ph idx="1"/>
          </p:nvPr>
        </p:nvSpPr>
        <p:spPr>
          <a:xfrm>
            <a:off x="468000" y="1143000"/>
            <a:ext cx="8229600" cy="5326449"/>
          </a:xfrm>
        </p:spPr>
        <p:txBody>
          <a:bodyPr/>
          <a:lstStyle/>
          <a:p>
            <a:pPr marL="0" indent="0" algn="just">
              <a:buNone/>
            </a:pPr>
            <a:endParaRPr lang="fr-FR" u="sng" dirty="0" smtClean="0"/>
          </a:p>
          <a:p>
            <a:pPr algn="just"/>
            <a:endParaRPr lang="fr-FR" dirty="0" smtClean="0"/>
          </a:p>
          <a:p>
            <a:pPr marL="0" indent="0" algn="just">
              <a:buNone/>
            </a:pPr>
            <a:endParaRPr lang="fr-FR" dirty="0" smtClean="0"/>
          </a:p>
          <a:p>
            <a:pPr algn="just"/>
            <a:endParaRPr lang="fr-FR" u="sng" dirty="0" smtClean="0"/>
          </a:p>
        </p:txBody>
      </p:sp>
      <p:graphicFrame>
        <p:nvGraphicFramePr>
          <p:cNvPr id="6" name="Tableau 5"/>
          <p:cNvGraphicFramePr>
            <a:graphicFrameLocks noGrp="1"/>
          </p:cNvGraphicFramePr>
          <p:nvPr>
            <p:extLst>
              <p:ext uri="{D42A27DB-BD31-4B8C-83A1-F6EECF244321}">
                <p14:modId xmlns:p14="http://schemas.microsoft.com/office/powerpoint/2010/main" val="3337889350"/>
              </p:ext>
            </p:extLst>
          </p:nvPr>
        </p:nvGraphicFramePr>
        <p:xfrm>
          <a:off x="1115616" y="836712"/>
          <a:ext cx="7056784" cy="5647587"/>
        </p:xfrm>
        <a:graphic>
          <a:graphicData uri="http://schemas.openxmlformats.org/drawingml/2006/table">
            <a:tbl>
              <a:tblPr firstRow="1" firstCol="1" bandRow="1">
                <a:tableStyleId>{5C22544A-7EE6-4342-B048-85BDC9FD1C3A}</a:tableStyleId>
              </a:tblPr>
              <a:tblGrid>
                <a:gridCol w="2160566">
                  <a:extLst>
                    <a:ext uri="{9D8B030D-6E8A-4147-A177-3AD203B41FA5}">
                      <a16:colId xmlns:a16="http://schemas.microsoft.com/office/drawing/2014/main" val="791380538"/>
                    </a:ext>
                  </a:extLst>
                </a:gridCol>
                <a:gridCol w="4896218">
                  <a:extLst>
                    <a:ext uri="{9D8B030D-6E8A-4147-A177-3AD203B41FA5}">
                      <a16:colId xmlns:a16="http://schemas.microsoft.com/office/drawing/2014/main" val="464223287"/>
                    </a:ext>
                  </a:extLst>
                </a:gridCol>
              </a:tblGrid>
              <a:tr h="235930">
                <a:tc>
                  <a:txBody>
                    <a:bodyPr/>
                    <a:lstStyle/>
                    <a:p>
                      <a:pPr algn="l">
                        <a:lnSpc>
                          <a:spcPct val="115000"/>
                        </a:lnSpc>
                        <a:spcAft>
                          <a:spcPts val="800"/>
                        </a:spcAft>
                      </a:pPr>
                      <a:r>
                        <a:rPr lang="en-GB" sz="1100">
                          <a:effectLst/>
                        </a:rPr>
                        <a:t>Attribute</a:t>
                      </a:r>
                      <a:endParaRPr lang="fr-FR" sz="1100">
                        <a:effectLst/>
                        <a:latin typeface="Times New Roman" panose="02020603050405020304" pitchFamily="18" charset="0"/>
                        <a:ea typeface="Times New Roman" panose="02020603050405020304" pitchFamily="18" charset="0"/>
                      </a:endParaRPr>
                    </a:p>
                  </a:txBody>
                  <a:tcPr marL="59954" marR="59954" marT="0" marB="0" anchor="ctr"/>
                </a:tc>
                <a:tc>
                  <a:txBody>
                    <a:bodyPr/>
                    <a:lstStyle/>
                    <a:p>
                      <a:pPr algn="l">
                        <a:lnSpc>
                          <a:spcPct val="115000"/>
                        </a:lnSpc>
                        <a:spcAft>
                          <a:spcPts val="800"/>
                        </a:spcAft>
                      </a:pPr>
                      <a:r>
                        <a:rPr lang="en-GB" sz="1100" dirty="0">
                          <a:effectLst/>
                        </a:rPr>
                        <a:t>Description</a:t>
                      </a:r>
                      <a:endParaRPr lang="fr-FR" sz="1100" dirty="0">
                        <a:effectLst/>
                        <a:latin typeface="Times New Roman" panose="02020603050405020304" pitchFamily="18" charset="0"/>
                        <a:ea typeface="Times New Roman" panose="02020603050405020304" pitchFamily="18" charset="0"/>
                      </a:endParaRPr>
                    </a:p>
                  </a:txBody>
                  <a:tcPr marL="59954" marR="59954" marT="0" marB="0" anchor="ctr"/>
                </a:tc>
                <a:extLst>
                  <a:ext uri="{0D108BD9-81ED-4DB2-BD59-A6C34878D82A}">
                    <a16:rowId xmlns:a16="http://schemas.microsoft.com/office/drawing/2014/main" val="4112379441"/>
                  </a:ext>
                </a:extLst>
              </a:tr>
              <a:tr h="153215">
                <a:tc gridSpan="2">
                  <a:txBody>
                    <a:bodyPr/>
                    <a:lstStyle/>
                    <a:p>
                      <a:pPr algn="just">
                        <a:lnSpc>
                          <a:spcPct val="115000"/>
                        </a:lnSpc>
                        <a:spcAft>
                          <a:spcPts val="800"/>
                        </a:spcAft>
                      </a:pPr>
                      <a:r>
                        <a:rPr lang="en-GB" sz="1100">
                          <a:effectLst/>
                        </a:rPr>
                        <a:t>Credit Line Details</a:t>
                      </a:r>
                      <a:endParaRPr lang="fr-FR" sz="1100">
                        <a:effectLst/>
                        <a:latin typeface="Times New Roman" panose="02020603050405020304" pitchFamily="18" charset="0"/>
                        <a:ea typeface="Times New Roman" panose="02020603050405020304" pitchFamily="18" charset="0"/>
                      </a:endParaRPr>
                    </a:p>
                  </a:txBody>
                  <a:tcPr marL="59954" marR="59954" marT="0" marB="0"/>
                </a:tc>
                <a:tc hMerge="1">
                  <a:txBody>
                    <a:bodyPr/>
                    <a:lstStyle/>
                    <a:p>
                      <a:endParaRPr lang="fr-FR"/>
                    </a:p>
                  </a:txBody>
                  <a:tcPr/>
                </a:tc>
                <a:extLst>
                  <a:ext uri="{0D108BD9-81ED-4DB2-BD59-A6C34878D82A}">
                    <a16:rowId xmlns:a16="http://schemas.microsoft.com/office/drawing/2014/main" val="1804851587"/>
                  </a:ext>
                </a:extLst>
              </a:tr>
              <a:tr h="612862">
                <a:tc>
                  <a:txBody>
                    <a:bodyPr/>
                    <a:lstStyle/>
                    <a:p>
                      <a:pPr marL="457200" algn="just">
                        <a:lnSpc>
                          <a:spcPct val="115000"/>
                        </a:lnSpc>
                        <a:spcAft>
                          <a:spcPts val="800"/>
                        </a:spcAft>
                      </a:pPr>
                      <a:r>
                        <a:rPr lang="en-GB" sz="1100">
                          <a:effectLst/>
                        </a:rPr>
                        <a:t>Suggested Credit Line</a:t>
                      </a:r>
                      <a:endParaRPr lang="fr-FR" sz="1100">
                        <a:effectLst/>
                        <a:latin typeface="Times New Roman" panose="02020603050405020304" pitchFamily="18" charset="0"/>
                        <a:ea typeface="Times New Roman" panose="02020603050405020304" pitchFamily="18" charset="0"/>
                      </a:endParaRPr>
                    </a:p>
                  </a:txBody>
                  <a:tcPr marL="59954" marR="59954" marT="0" marB="0"/>
                </a:tc>
                <a:tc>
                  <a:txBody>
                    <a:bodyPr/>
                    <a:lstStyle/>
                    <a:p>
                      <a:pPr marL="0" algn="just">
                        <a:lnSpc>
                          <a:spcPct val="115000"/>
                        </a:lnSpc>
                        <a:spcAft>
                          <a:spcPts val="800"/>
                        </a:spcAft>
                      </a:pPr>
                      <a:r>
                        <a:rPr lang="en-GB" sz="1100" dirty="0">
                          <a:effectLst/>
                        </a:rPr>
                        <a:t>Suggested Credit Line (SCL) is calculated by the ECMS by calculating the difference between the global value of the collateral position after the application of the relative credit limit and the global value of the credit position. </a:t>
                      </a:r>
                      <a:endParaRPr lang="fr-FR" sz="1100" dirty="0">
                        <a:effectLst/>
                        <a:latin typeface="Times New Roman" panose="02020603050405020304" pitchFamily="18" charset="0"/>
                        <a:ea typeface="Times New Roman" panose="02020603050405020304" pitchFamily="18" charset="0"/>
                      </a:endParaRPr>
                    </a:p>
                  </a:txBody>
                  <a:tcPr marL="59954" marR="59954" marT="0" marB="0"/>
                </a:tc>
                <a:extLst>
                  <a:ext uri="{0D108BD9-81ED-4DB2-BD59-A6C34878D82A}">
                    <a16:rowId xmlns:a16="http://schemas.microsoft.com/office/drawing/2014/main" val="3196074166"/>
                  </a:ext>
                </a:extLst>
              </a:tr>
              <a:tr h="612862">
                <a:tc>
                  <a:txBody>
                    <a:bodyPr/>
                    <a:lstStyle/>
                    <a:p>
                      <a:pPr marL="457200" algn="just">
                        <a:lnSpc>
                          <a:spcPct val="115000"/>
                        </a:lnSpc>
                        <a:spcAft>
                          <a:spcPts val="800"/>
                        </a:spcAft>
                      </a:pPr>
                      <a:r>
                        <a:rPr lang="en-GB" sz="1100">
                          <a:effectLst/>
                        </a:rPr>
                        <a:t>Expected Credit Line</a:t>
                      </a:r>
                      <a:endParaRPr lang="fr-FR" sz="1100">
                        <a:effectLst/>
                        <a:latin typeface="Times New Roman" panose="02020603050405020304" pitchFamily="18" charset="0"/>
                        <a:ea typeface="Times New Roman" panose="02020603050405020304" pitchFamily="18" charset="0"/>
                      </a:endParaRPr>
                    </a:p>
                  </a:txBody>
                  <a:tcPr marL="59954" marR="59954" marT="0" marB="0"/>
                </a:tc>
                <a:tc>
                  <a:txBody>
                    <a:bodyPr/>
                    <a:lstStyle/>
                    <a:p>
                      <a:pPr algn="just">
                        <a:lnSpc>
                          <a:spcPct val="115000"/>
                        </a:lnSpc>
                        <a:spcAft>
                          <a:spcPts val="800"/>
                        </a:spcAft>
                      </a:pPr>
                      <a:r>
                        <a:rPr lang="en-GB" sz="1100" dirty="0">
                          <a:effectLst/>
                        </a:rPr>
                        <a:t>Expected Credit Line (ECL) is the last value of the Suggested Credit Line in case of Floating Credit Line or the </a:t>
                      </a:r>
                      <a:r>
                        <a:rPr lang="en-GB" sz="1100" dirty="0" err="1">
                          <a:effectLst/>
                        </a:rPr>
                        <a:t>MaCL</a:t>
                      </a:r>
                      <a:r>
                        <a:rPr lang="en-GB" sz="1100" dirty="0">
                          <a:effectLst/>
                        </a:rPr>
                        <a:t> taking into account the Absolute Limit if set. The ECL is not relevant for a Counterparty without own MCA (value always equal to 0).</a:t>
                      </a:r>
                      <a:endParaRPr lang="fr-FR" sz="1100" dirty="0">
                        <a:effectLst/>
                        <a:latin typeface="Times New Roman" panose="02020603050405020304" pitchFamily="18" charset="0"/>
                        <a:ea typeface="Times New Roman" panose="02020603050405020304" pitchFamily="18" charset="0"/>
                      </a:endParaRPr>
                    </a:p>
                  </a:txBody>
                  <a:tcPr marL="59954" marR="59954" marT="0" marB="0"/>
                </a:tc>
                <a:extLst>
                  <a:ext uri="{0D108BD9-81ED-4DB2-BD59-A6C34878D82A}">
                    <a16:rowId xmlns:a16="http://schemas.microsoft.com/office/drawing/2014/main" val="773662795"/>
                  </a:ext>
                </a:extLst>
              </a:tr>
              <a:tr h="306431">
                <a:tc>
                  <a:txBody>
                    <a:bodyPr/>
                    <a:lstStyle/>
                    <a:p>
                      <a:pPr marL="457200" algn="just">
                        <a:lnSpc>
                          <a:spcPct val="115000"/>
                        </a:lnSpc>
                        <a:spcAft>
                          <a:spcPts val="800"/>
                        </a:spcAft>
                      </a:pPr>
                      <a:r>
                        <a:rPr lang="en-GB" sz="1100">
                          <a:effectLst/>
                        </a:rPr>
                        <a:t>Real Credit Line</a:t>
                      </a:r>
                      <a:endParaRPr lang="fr-FR" sz="1100">
                        <a:effectLst/>
                        <a:latin typeface="Times New Roman" panose="02020603050405020304" pitchFamily="18" charset="0"/>
                        <a:ea typeface="Times New Roman" panose="02020603050405020304" pitchFamily="18" charset="0"/>
                      </a:endParaRPr>
                    </a:p>
                  </a:txBody>
                  <a:tcPr marL="59954" marR="59954" marT="0" marB="0"/>
                </a:tc>
                <a:tc>
                  <a:txBody>
                    <a:bodyPr/>
                    <a:lstStyle/>
                    <a:p>
                      <a:pPr algn="just">
                        <a:lnSpc>
                          <a:spcPct val="115000"/>
                        </a:lnSpc>
                        <a:spcAft>
                          <a:spcPts val="800"/>
                        </a:spcAft>
                      </a:pPr>
                      <a:r>
                        <a:rPr lang="en-GB" sz="1100">
                          <a:effectLst/>
                        </a:rPr>
                        <a:t>Real Credit Line (RCL) is the last credit line settled in CLM and confirmed by CLM to the ECMS.</a:t>
                      </a:r>
                      <a:endParaRPr lang="fr-FR" sz="1100">
                        <a:effectLst/>
                        <a:latin typeface="Times New Roman" panose="02020603050405020304" pitchFamily="18" charset="0"/>
                        <a:ea typeface="Times New Roman" panose="02020603050405020304" pitchFamily="18" charset="0"/>
                      </a:endParaRPr>
                    </a:p>
                  </a:txBody>
                  <a:tcPr marL="59954" marR="59954" marT="0" marB="0"/>
                </a:tc>
                <a:extLst>
                  <a:ext uri="{0D108BD9-81ED-4DB2-BD59-A6C34878D82A}">
                    <a16:rowId xmlns:a16="http://schemas.microsoft.com/office/drawing/2014/main" val="1890931285"/>
                  </a:ext>
                </a:extLst>
              </a:tr>
              <a:tr h="306431">
                <a:tc>
                  <a:txBody>
                    <a:bodyPr/>
                    <a:lstStyle/>
                    <a:p>
                      <a:pPr marL="457200" algn="just">
                        <a:lnSpc>
                          <a:spcPct val="115000"/>
                        </a:lnSpc>
                        <a:spcAft>
                          <a:spcPts val="800"/>
                        </a:spcAft>
                      </a:pPr>
                      <a:r>
                        <a:rPr lang="en-GB" sz="1100">
                          <a:effectLst/>
                        </a:rPr>
                        <a:t>NCB Maximum Credit Line Value</a:t>
                      </a:r>
                      <a:endParaRPr lang="fr-FR" sz="1100">
                        <a:effectLst/>
                        <a:latin typeface="Times New Roman" panose="02020603050405020304" pitchFamily="18" charset="0"/>
                        <a:ea typeface="Times New Roman" panose="02020603050405020304" pitchFamily="18" charset="0"/>
                      </a:endParaRPr>
                    </a:p>
                  </a:txBody>
                  <a:tcPr marL="59954" marR="59954" marT="0" marB="0"/>
                </a:tc>
                <a:tc>
                  <a:txBody>
                    <a:bodyPr/>
                    <a:lstStyle/>
                    <a:p>
                      <a:pPr algn="just">
                        <a:lnSpc>
                          <a:spcPct val="115000"/>
                        </a:lnSpc>
                        <a:spcAft>
                          <a:spcPts val="800"/>
                        </a:spcAft>
                      </a:pPr>
                      <a:r>
                        <a:rPr lang="en-GB" sz="1100" dirty="0">
                          <a:effectLst/>
                        </a:rPr>
                        <a:t>Optional. Maximum Credit line value authorised set by the Refinancing Central Bank</a:t>
                      </a:r>
                      <a:endParaRPr lang="fr-FR" sz="1100" dirty="0">
                        <a:effectLst/>
                        <a:latin typeface="Times New Roman" panose="02020603050405020304" pitchFamily="18" charset="0"/>
                        <a:ea typeface="Times New Roman" panose="02020603050405020304" pitchFamily="18" charset="0"/>
                      </a:endParaRPr>
                    </a:p>
                  </a:txBody>
                  <a:tcPr marL="59954" marR="59954" marT="0" marB="0"/>
                </a:tc>
                <a:extLst>
                  <a:ext uri="{0D108BD9-81ED-4DB2-BD59-A6C34878D82A}">
                    <a16:rowId xmlns:a16="http://schemas.microsoft.com/office/drawing/2014/main" val="1788872793"/>
                  </a:ext>
                </a:extLst>
              </a:tr>
              <a:tr h="459646">
                <a:tc>
                  <a:txBody>
                    <a:bodyPr/>
                    <a:lstStyle/>
                    <a:p>
                      <a:pPr marL="457200" algn="just">
                        <a:lnSpc>
                          <a:spcPct val="115000"/>
                        </a:lnSpc>
                        <a:spcAft>
                          <a:spcPts val="800"/>
                        </a:spcAft>
                      </a:pPr>
                      <a:r>
                        <a:rPr lang="en-GB" sz="1100">
                          <a:effectLst/>
                        </a:rPr>
                        <a:t>Counterparty Maximum Credit Line Value</a:t>
                      </a:r>
                      <a:endParaRPr lang="fr-FR" sz="1100">
                        <a:effectLst/>
                        <a:latin typeface="Times New Roman" panose="02020603050405020304" pitchFamily="18" charset="0"/>
                        <a:ea typeface="Times New Roman" panose="02020603050405020304" pitchFamily="18" charset="0"/>
                      </a:endParaRPr>
                    </a:p>
                  </a:txBody>
                  <a:tcPr marL="59954" marR="59954" marT="0" marB="0"/>
                </a:tc>
                <a:tc>
                  <a:txBody>
                    <a:bodyPr/>
                    <a:lstStyle/>
                    <a:p>
                      <a:pPr algn="just">
                        <a:lnSpc>
                          <a:spcPct val="115000"/>
                        </a:lnSpc>
                        <a:spcAft>
                          <a:spcPts val="800"/>
                        </a:spcAft>
                      </a:pPr>
                      <a:r>
                        <a:rPr lang="en-GB" sz="1100" dirty="0">
                          <a:effectLst/>
                        </a:rPr>
                        <a:t>Optional. Maximum Credit line value set by the Counterparty. This value must be equal or inferior to the NCB Maximum Credit Line Value.</a:t>
                      </a:r>
                      <a:endParaRPr lang="fr-FR" sz="1100" dirty="0">
                        <a:effectLst/>
                        <a:latin typeface="Times New Roman" panose="02020603050405020304" pitchFamily="18" charset="0"/>
                        <a:ea typeface="Times New Roman" panose="02020603050405020304" pitchFamily="18" charset="0"/>
                      </a:endParaRPr>
                    </a:p>
                  </a:txBody>
                  <a:tcPr marL="59954" marR="59954" marT="0" marB="0"/>
                </a:tc>
                <a:extLst>
                  <a:ext uri="{0D108BD9-81ED-4DB2-BD59-A6C34878D82A}">
                    <a16:rowId xmlns:a16="http://schemas.microsoft.com/office/drawing/2014/main" val="802348415"/>
                  </a:ext>
                </a:extLst>
              </a:tr>
              <a:tr h="306431">
                <a:tc gridSpan="2">
                  <a:txBody>
                    <a:bodyPr/>
                    <a:lstStyle/>
                    <a:p>
                      <a:pPr algn="just">
                        <a:lnSpc>
                          <a:spcPct val="115000"/>
                        </a:lnSpc>
                        <a:spcAft>
                          <a:spcPts val="800"/>
                        </a:spcAft>
                      </a:pPr>
                      <a:r>
                        <a:rPr lang="en-GB" sz="1100">
                          <a:effectLst/>
                        </a:rPr>
                        <a:t>Absolute Credit Limit on Authorised Credit Details (only displayed to the NCB user and the Counterparty. Not displayed to Banking Group.) </a:t>
                      </a:r>
                      <a:endParaRPr lang="fr-FR" sz="1100">
                        <a:effectLst/>
                        <a:latin typeface="Times New Roman" panose="02020603050405020304" pitchFamily="18" charset="0"/>
                        <a:ea typeface="Times New Roman" panose="02020603050405020304" pitchFamily="18" charset="0"/>
                      </a:endParaRPr>
                    </a:p>
                  </a:txBody>
                  <a:tcPr marL="59954" marR="59954" marT="0" marB="0"/>
                </a:tc>
                <a:tc hMerge="1">
                  <a:txBody>
                    <a:bodyPr/>
                    <a:lstStyle/>
                    <a:p>
                      <a:endParaRPr lang="fr-FR"/>
                    </a:p>
                  </a:txBody>
                  <a:tcPr/>
                </a:tc>
                <a:extLst>
                  <a:ext uri="{0D108BD9-81ED-4DB2-BD59-A6C34878D82A}">
                    <a16:rowId xmlns:a16="http://schemas.microsoft.com/office/drawing/2014/main" val="4110982401"/>
                  </a:ext>
                </a:extLst>
              </a:tr>
              <a:tr h="306431">
                <a:tc>
                  <a:txBody>
                    <a:bodyPr/>
                    <a:lstStyle/>
                    <a:p>
                      <a:pPr marL="457200" algn="just">
                        <a:lnSpc>
                          <a:spcPct val="115000"/>
                        </a:lnSpc>
                        <a:spcAft>
                          <a:spcPts val="800"/>
                        </a:spcAft>
                      </a:pPr>
                      <a:r>
                        <a:rPr lang="en-GB" sz="1100">
                          <a:effectLst/>
                        </a:rPr>
                        <a:t>Amount of Absolute Credit Limit</a:t>
                      </a:r>
                      <a:endParaRPr lang="fr-FR" sz="1100">
                        <a:effectLst/>
                        <a:latin typeface="Times New Roman" panose="02020603050405020304" pitchFamily="18" charset="0"/>
                        <a:ea typeface="Times New Roman" panose="02020603050405020304" pitchFamily="18" charset="0"/>
                      </a:endParaRPr>
                    </a:p>
                  </a:txBody>
                  <a:tcPr marL="59954" marR="59954" marT="0" marB="0"/>
                </a:tc>
                <a:tc>
                  <a:txBody>
                    <a:bodyPr/>
                    <a:lstStyle/>
                    <a:p>
                      <a:pPr algn="just">
                        <a:lnSpc>
                          <a:spcPct val="115000"/>
                        </a:lnSpc>
                        <a:spcAft>
                          <a:spcPts val="800"/>
                        </a:spcAft>
                      </a:pPr>
                      <a:r>
                        <a:rPr lang="en-GB" sz="1100">
                          <a:effectLst/>
                        </a:rPr>
                        <a:t>In case the NCB has set an Absolute Limit as a discretionary measure</a:t>
                      </a:r>
                      <a:endParaRPr lang="fr-FR" sz="1100">
                        <a:effectLst/>
                        <a:latin typeface="Times New Roman" panose="02020603050405020304" pitchFamily="18" charset="0"/>
                        <a:ea typeface="Times New Roman" panose="02020603050405020304" pitchFamily="18" charset="0"/>
                      </a:endParaRPr>
                    </a:p>
                  </a:txBody>
                  <a:tcPr marL="59954" marR="59954" marT="0" marB="0"/>
                </a:tc>
                <a:extLst>
                  <a:ext uri="{0D108BD9-81ED-4DB2-BD59-A6C34878D82A}">
                    <a16:rowId xmlns:a16="http://schemas.microsoft.com/office/drawing/2014/main" val="3988850840"/>
                  </a:ext>
                </a:extLst>
              </a:tr>
              <a:tr h="459646">
                <a:tc>
                  <a:txBody>
                    <a:bodyPr/>
                    <a:lstStyle/>
                    <a:p>
                      <a:pPr marL="457200" algn="just">
                        <a:lnSpc>
                          <a:spcPct val="115000"/>
                        </a:lnSpc>
                        <a:spcAft>
                          <a:spcPts val="800"/>
                        </a:spcAft>
                      </a:pPr>
                      <a:r>
                        <a:rPr lang="en-GB" sz="1100" dirty="0">
                          <a:effectLst/>
                        </a:rPr>
                        <a:t>Maximum Credit Line value</a:t>
                      </a:r>
                      <a:endParaRPr lang="fr-FR" sz="1100" dirty="0">
                        <a:effectLst/>
                        <a:latin typeface="Times New Roman" panose="02020603050405020304" pitchFamily="18" charset="0"/>
                        <a:ea typeface="Times New Roman" panose="02020603050405020304" pitchFamily="18" charset="0"/>
                      </a:endParaRPr>
                    </a:p>
                  </a:txBody>
                  <a:tcPr marL="59954" marR="59954" marT="0" marB="0"/>
                </a:tc>
                <a:tc>
                  <a:txBody>
                    <a:bodyPr/>
                    <a:lstStyle/>
                    <a:p>
                      <a:pPr algn="just">
                        <a:lnSpc>
                          <a:spcPct val="115000"/>
                        </a:lnSpc>
                        <a:spcAft>
                          <a:spcPts val="800"/>
                        </a:spcAft>
                      </a:pPr>
                      <a:r>
                        <a:rPr lang="en-GB" sz="1100" dirty="0">
                          <a:effectLst/>
                        </a:rPr>
                        <a:t>Maximum value of the Credit Line (defined by the Counterparty or the NCB in the reference data for the credit line configuration). Maximum Credit Line after application of the Absolute Credit Limit</a:t>
                      </a:r>
                      <a:endParaRPr lang="fr-FR" sz="1100" dirty="0">
                        <a:effectLst/>
                        <a:latin typeface="Times New Roman" panose="02020603050405020304" pitchFamily="18" charset="0"/>
                        <a:ea typeface="Times New Roman" panose="02020603050405020304" pitchFamily="18" charset="0"/>
                      </a:endParaRPr>
                    </a:p>
                  </a:txBody>
                  <a:tcPr marL="59954" marR="59954" marT="0" marB="0"/>
                </a:tc>
                <a:extLst>
                  <a:ext uri="{0D108BD9-81ED-4DB2-BD59-A6C34878D82A}">
                    <a16:rowId xmlns:a16="http://schemas.microsoft.com/office/drawing/2014/main" val="4213533608"/>
                  </a:ext>
                </a:extLst>
              </a:tr>
              <a:tr h="153215">
                <a:tc gridSpan="2">
                  <a:txBody>
                    <a:bodyPr/>
                    <a:lstStyle/>
                    <a:p>
                      <a:pPr algn="just">
                        <a:lnSpc>
                          <a:spcPct val="115000"/>
                        </a:lnSpc>
                        <a:spcAft>
                          <a:spcPts val="800"/>
                        </a:spcAft>
                      </a:pPr>
                      <a:r>
                        <a:rPr lang="en-GB" sz="1100">
                          <a:effectLst/>
                        </a:rPr>
                        <a:t>Result</a:t>
                      </a:r>
                      <a:endParaRPr lang="fr-FR" sz="1100">
                        <a:effectLst/>
                        <a:latin typeface="Times New Roman" panose="02020603050405020304" pitchFamily="18" charset="0"/>
                        <a:ea typeface="Times New Roman" panose="02020603050405020304" pitchFamily="18" charset="0"/>
                      </a:endParaRPr>
                    </a:p>
                  </a:txBody>
                  <a:tcPr marL="59954" marR="59954" marT="0" marB="0"/>
                </a:tc>
                <a:tc hMerge="1">
                  <a:txBody>
                    <a:bodyPr/>
                    <a:lstStyle/>
                    <a:p>
                      <a:endParaRPr lang="fr-FR"/>
                    </a:p>
                  </a:txBody>
                  <a:tcPr/>
                </a:tc>
                <a:extLst>
                  <a:ext uri="{0D108BD9-81ED-4DB2-BD59-A6C34878D82A}">
                    <a16:rowId xmlns:a16="http://schemas.microsoft.com/office/drawing/2014/main" val="551192813"/>
                  </a:ext>
                </a:extLst>
              </a:tr>
              <a:tr h="306431">
                <a:tc>
                  <a:txBody>
                    <a:bodyPr/>
                    <a:lstStyle/>
                    <a:p>
                      <a:pPr algn="just">
                        <a:lnSpc>
                          <a:spcPct val="115000"/>
                        </a:lnSpc>
                        <a:spcAft>
                          <a:spcPts val="800"/>
                        </a:spcAft>
                      </a:pPr>
                      <a:r>
                        <a:rPr lang="en-GB" sz="1100">
                          <a:effectLst/>
                        </a:rPr>
                        <a:t>Result</a:t>
                      </a:r>
                      <a:endParaRPr lang="fr-FR" sz="1100">
                        <a:effectLst/>
                        <a:latin typeface="Times New Roman" panose="02020603050405020304" pitchFamily="18" charset="0"/>
                        <a:ea typeface="Times New Roman" panose="02020603050405020304" pitchFamily="18" charset="0"/>
                      </a:endParaRPr>
                    </a:p>
                  </a:txBody>
                  <a:tcPr marL="59954" marR="59954" marT="0" marB="0"/>
                </a:tc>
                <a:tc>
                  <a:txBody>
                    <a:bodyPr/>
                    <a:lstStyle/>
                    <a:p>
                      <a:pPr algn="just">
                        <a:lnSpc>
                          <a:spcPct val="115000"/>
                        </a:lnSpc>
                        <a:spcAft>
                          <a:spcPts val="800"/>
                        </a:spcAft>
                      </a:pPr>
                      <a:r>
                        <a:rPr lang="en-GB" sz="1100">
                          <a:effectLst/>
                        </a:rPr>
                        <a:t>Description of the result: “Sufficient collateral” or “Insufficient collateral”</a:t>
                      </a:r>
                      <a:endParaRPr lang="fr-FR" sz="1100">
                        <a:effectLst/>
                        <a:latin typeface="Times New Roman" panose="02020603050405020304" pitchFamily="18" charset="0"/>
                        <a:ea typeface="Times New Roman" panose="02020603050405020304" pitchFamily="18" charset="0"/>
                      </a:endParaRPr>
                    </a:p>
                  </a:txBody>
                  <a:tcPr marL="59954" marR="59954" marT="0" marB="0"/>
                </a:tc>
                <a:extLst>
                  <a:ext uri="{0D108BD9-81ED-4DB2-BD59-A6C34878D82A}">
                    <a16:rowId xmlns:a16="http://schemas.microsoft.com/office/drawing/2014/main" val="360310200"/>
                  </a:ext>
                </a:extLst>
              </a:tr>
              <a:tr h="153215">
                <a:tc gridSpan="2">
                  <a:txBody>
                    <a:bodyPr/>
                    <a:lstStyle/>
                    <a:p>
                      <a:pPr algn="just">
                        <a:lnSpc>
                          <a:spcPct val="115000"/>
                        </a:lnSpc>
                        <a:spcAft>
                          <a:spcPts val="800"/>
                        </a:spcAft>
                      </a:pPr>
                      <a:r>
                        <a:rPr lang="en-GB" sz="1100" dirty="0">
                          <a:effectLst/>
                        </a:rPr>
                        <a:t>Margin Call Data</a:t>
                      </a:r>
                      <a:endParaRPr lang="fr-FR" sz="1100" dirty="0">
                        <a:effectLst/>
                        <a:latin typeface="Times New Roman" panose="02020603050405020304" pitchFamily="18" charset="0"/>
                        <a:ea typeface="Times New Roman" panose="02020603050405020304" pitchFamily="18" charset="0"/>
                      </a:endParaRPr>
                    </a:p>
                  </a:txBody>
                  <a:tcPr marL="59954" marR="59954" marT="0" marB="0"/>
                </a:tc>
                <a:tc hMerge="1">
                  <a:txBody>
                    <a:bodyPr/>
                    <a:lstStyle/>
                    <a:p>
                      <a:endParaRPr lang="fr-FR"/>
                    </a:p>
                  </a:txBody>
                  <a:tcPr/>
                </a:tc>
                <a:extLst>
                  <a:ext uri="{0D108BD9-81ED-4DB2-BD59-A6C34878D82A}">
                    <a16:rowId xmlns:a16="http://schemas.microsoft.com/office/drawing/2014/main" val="3924529872"/>
                  </a:ext>
                </a:extLst>
              </a:tr>
              <a:tr h="41817">
                <a:tc>
                  <a:txBody>
                    <a:bodyPr/>
                    <a:lstStyle/>
                    <a:p>
                      <a:pPr marL="457200" algn="just">
                        <a:lnSpc>
                          <a:spcPct val="115000"/>
                        </a:lnSpc>
                        <a:spcAft>
                          <a:spcPts val="800"/>
                        </a:spcAft>
                      </a:pPr>
                      <a:r>
                        <a:rPr lang="en-GB" sz="1100" dirty="0">
                          <a:effectLst/>
                        </a:rPr>
                        <a:t>Margin Call Value</a:t>
                      </a:r>
                      <a:endParaRPr lang="fr-FR" sz="1100" dirty="0">
                        <a:effectLst/>
                        <a:latin typeface="Times New Roman" panose="02020603050405020304" pitchFamily="18" charset="0"/>
                        <a:ea typeface="Times New Roman" panose="02020603050405020304" pitchFamily="18" charset="0"/>
                      </a:endParaRPr>
                    </a:p>
                  </a:txBody>
                  <a:tcPr marL="59954" marR="59954" marT="0" marB="0"/>
                </a:tc>
                <a:tc>
                  <a:txBody>
                    <a:bodyPr/>
                    <a:lstStyle/>
                    <a:p>
                      <a:pPr algn="just">
                        <a:lnSpc>
                          <a:spcPct val="115000"/>
                        </a:lnSpc>
                        <a:spcAft>
                          <a:spcPts val="800"/>
                        </a:spcAft>
                      </a:pPr>
                      <a:r>
                        <a:rPr lang="en-GB" sz="1100" dirty="0">
                          <a:effectLst/>
                        </a:rPr>
                        <a:t>Value of the margin call</a:t>
                      </a:r>
                      <a:endParaRPr lang="fr-FR" sz="1100" dirty="0">
                        <a:effectLst/>
                        <a:latin typeface="Times New Roman" panose="02020603050405020304" pitchFamily="18" charset="0"/>
                        <a:ea typeface="Times New Roman" panose="02020603050405020304" pitchFamily="18" charset="0"/>
                      </a:endParaRPr>
                    </a:p>
                  </a:txBody>
                  <a:tcPr marL="59954" marR="59954" marT="0" marB="0"/>
                </a:tc>
                <a:extLst>
                  <a:ext uri="{0D108BD9-81ED-4DB2-BD59-A6C34878D82A}">
                    <a16:rowId xmlns:a16="http://schemas.microsoft.com/office/drawing/2014/main" val="2539553000"/>
                  </a:ext>
                </a:extLst>
              </a:tr>
              <a:tr h="153215">
                <a:tc gridSpan="2">
                  <a:txBody>
                    <a:bodyPr/>
                    <a:lstStyle/>
                    <a:p>
                      <a:pPr marL="0" indent="0" algn="just" defTabSz="914400" rtl="0" eaLnBrk="1" latinLnBrk="0" hangingPunct="1">
                        <a:lnSpc>
                          <a:spcPct val="115000"/>
                        </a:lnSpc>
                        <a:spcAft>
                          <a:spcPts val="800"/>
                        </a:spcAft>
                      </a:pPr>
                      <a:r>
                        <a:rPr lang="en-GB" sz="1100" b="1" kern="1200" dirty="0" smtClean="0">
                          <a:solidFill>
                            <a:schemeClr val="lt1"/>
                          </a:solidFill>
                          <a:effectLst/>
                          <a:latin typeface="+mn-lt"/>
                          <a:ea typeface="+mn-ea"/>
                          <a:cs typeface="+mn-cs"/>
                        </a:rPr>
                        <a:t>Pool Position Date &amp; Time</a:t>
                      </a:r>
                      <a:endParaRPr lang="fr-FR" sz="1100" b="1" kern="1200" dirty="0">
                        <a:solidFill>
                          <a:schemeClr val="lt1"/>
                        </a:solidFill>
                        <a:effectLst/>
                        <a:latin typeface="+mn-lt"/>
                        <a:ea typeface="+mn-ea"/>
                        <a:cs typeface="+mn-cs"/>
                      </a:endParaRPr>
                    </a:p>
                  </a:txBody>
                  <a:tcPr marL="59954" marR="59954" marT="0" marB="0"/>
                </a:tc>
                <a:tc hMerge="1">
                  <a:txBody>
                    <a:bodyPr/>
                    <a:lstStyle/>
                    <a:p>
                      <a:pPr algn="just">
                        <a:lnSpc>
                          <a:spcPct val="115000"/>
                        </a:lnSpc>
                        <a:spcAft>
                          <a:spcPts val="800"/>
                        </a:spcAft>
                      </a:pPr>
                      <a:endParaRPr lang="fr-FR" sz="1100" dirty="0">
                        <a:effectLst/>
                        <a:latin typeface="Times New Roman" panose="02020603050405020304" pitchFamily="18" charset="0"/>
                        <a:ea typeface="Times New Roman" panose="02020603050405020304" pitchFamily="18" charset="0"/>
                      </a:endParaRPr>
                    </a:p>
                  </a:txBody>
                  <a:tcPr marL="59954" marR="59954" marT="0" marB="0"/>
                </a:tc>
                <a:extLst>
                  <a:ext uri="{0D108BD9-81ED-4DB2-BD59-A6C34878D82A}">
                    <a16:rowId xmlns:a16="http://schemas.microsoft.com/office/drawing/2014/main" val="3559679343"/>
                  </a:ext>
                </a:extLst>
              </a:tr>
              <a:tr h="243612">
                <a:tc>
                  <a:txBody>
                    <a:bodyPr/>
                    <a:lstStyle/>
                    <a:p>
                      <a:pPr marL="457200" algn="just" defTabSz="914400" rtl="0" eaLnBrk="1" latinLnBrk="0" hangingPunct="1">
                        <a:lnSpc>
                          <a:spcPct val="115000"/>
                        </a:lnSpc>
                        <a:spcAft>
                          <a:spcPts val="800"/>
                        </a:spcAft>
                      </a:pPr>
                      <a:r>
                        <a:rPr lang="en-GB" sz="1100" b="1" kern="1200" dirty="0" smtClean="0">
                          <a:solidFill>
                            <a:schemeClr val="lt1"/>
                          </a:solidFill>
                          <a:effectLst/>
                          <a:latin typeface="+mn-lt"/>
                          <a:ea typeface="+mn-ea"/>
                          <a:cs typeface="+mn-cs"/>
                        </a:rPr>
                        <a:t>Pool Position Date &amp; Time</a:t>
                      </a:r>
                      <a:endParaRPr lang="fr-FR" sz="1100" b="1" kern="1200" dirty="0">
                        <a:solidFill>
                          <a:schemeClr val="lt1"/>
                        </a:solidFill>
                        <a:effectLst/>
                        <a:latin typeface="+mn-lt"/>
                        <a:ea typeface="+mn-ea"/>
                        <a:cs typeface="+mn-cs"/>
                      </a:endParaRPr>
                    </a:p>
                  </a:txBody>
                  <a:tcPr marL="59954" marR="59954" marT="0" marB="0"/>
                </a:tc>
                <a:tc>
                  <a:txBody>
                    <a:bodyPr/>
                    <a:lstStyle/>
                    <a:p>
                      <a:r>
                        <a:rPr lang="en-GB" sz="1100" kern="1200" dirty="0" smtClean="0">
                          <a:solidFill>
                            <a:schemeClr val="dk1"/>
                          </a:solidFill>
                          <a:effectLst/>
                          <a:latin typeface="+mn-lt"/>
                          <a:ea typeface="+mn-ea"/>
                          <a:cs typeface="+mn-cs"/>
                        </a:rPr>
                        <a:t>Date/hour when the pool position was calculated.</a:t>
                      </a:r>
                      <a:endParaRPr lang="fr-FR" sz="1100" kern="1200" dirty="0" smtClean="0">
                        <a:solidFill>
                          <a:schemeClr val="dk1"/>
                        </a:solidFill>
                        <a:effectLst/>
                        <a:latin typeface="+mn-lt"/>
                        <a:ea typeface="+mn-ea"/>
                        <a:cs typeface="+mn-cs"/>
                      </a:endParaRPr>
                    </a:p>
                    <a:p>
                      <a:r>
                        <a:rPr lang="de-DE" sz="1100" kern="1200" dirty="0" smtClean="0">
                          <a:solidFill>
                            <a:schemeClr val="dk1"/>
                          </a:solidFill>
                          <a:effectLst/>
                          <a:latin typeface="+mn-lt"/>
                          <a:ea typeface="+mn-ea"/>
                          <a:cs typeface="+mn-cs"/>
                        </a:rPr>
                        <a:t>Format: YYYYMMDD HH:MM:SS</a:t>
                      </a:r>
                      <a:endParaRPr lang="fr-FR" sz="1100" kern="1200" dirty="0">
                        <a:solidFill>
                          <a:schemeClr val="dk1"/>
                        </a:solidFill>
                        <a:effectLst/>
                        <a:latin typeface="+mn-lt"/>
                        <a:ea typeface="+mn-ea"/>
                        <a:cs typeface="+mn-cs"/>
                      </a:endParaRPr>
                    </a:p>
                  </a:txBody>
                  <a:tcPr marL="59954" marR="59954" marT="0" marB="0"/>
                </a:tc>
                <a:extLst>
                  <a:ext uri="{0D108BD9-81ED-4DB2-BD59-A6C34878D82A}">
                    <a16:rowId xmlns:a16="http://schemas.microsoft.com/office/drawing/2014/main" val="2371592199"/>
                  </a:ext>
                </a:extLst>
              </a:tr>
            </a:tbl>
          </a:graphicData>
        </a:graphic>
      </p:graphicFrame>
    </p:spTree>
    <p:extLst>
      <p:ext uri="{BB962C8B-B14F-4D97-AF65-F5344CB8AC3E}">
        <p14:creationId xmlns:p14="http://schemas.microsoft.com/office/powerpoint/2010/main" val="3523709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15</a:t>
            </a:fld>
            <a:endParaRPr lang="fr-FR" dirty="0"/>
          </a:p>
        </p:txBody>
      </p:sp>
      <p:sp>
        <p:nvSpPr>
          <p:cNvPr id="4" name="Espace réservé du texte 3"/>
          <p:cNvSpPr>
            <a:spLocks noGrp="1"/>
          </p:cNvSpPr>
          <p:nvPr>
            <p:ph type="body" sz="quarter" idx="10"/>
          </p:nvPr>
        </p:nvSpPr>
        <p:spPr>
          <a:xfrm>
            <a:off x="1702123" y="1340768"/>
            <a:ext cx="7020000" cy="4500000"/>
          </a:xfrm>
        </p:spPr>
        <p:txBody>
          <a:bodyPr/>
          <a:lstStyle/>
          <a:p>
            <a:endParaRPr lang="fr-FR" dirty="0" smtClean="0"/>
          </a:p>
          <a:p>
            <a:endParaRPr lang="fr-FR" dirty="0" smtClean="0"/>
          </a:p>
          <a:p>
            <a:pPr marL="0" indent="0">
              <a:buNone/>
            </a:pPr>
            <a:endParaRPr lang="fr-FR" dirty="0"/>
          </a:p>
          <a:p>
            <a:pPr marL="0" indent="0">
              <a:buNone/>
            </a:pPr>
            <a:endParaRPr lang="fr-FR" dirty="0" smtClean="0"/>
          </a:p>
          <a:p>
            <a:pPr marL="0" indent="0">
              <a:buNone/>
            </a:pPr>
            <a:r>
              <a:rPr lang="fr-FR" dirty="0" smtClean="0"/>
              <a:t>2. Visualisation rétrospective des pools</a:t>
            </a:r>
          </a:p>
        </p:txBody>
      </p:sp>
    </p:spTree>
    <p:extLst>
      <p:ext uri="{BB962C8B-B14F-4D97-AF65-F5344CB8AC3E}">
        <p14:creationId xmlns:p14="http://schemas.microsoft.com/office/powerpoint/2010/main" val="2053510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Visualisation des Pools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16</a:t>
            </a:fld>
            <a:endParaRPr lang="fr-FR" dirty="0"/>
          </a:p>
        </p:txBody>
      </p:sp>
      <p:sp>
        <p:nvSpPr>
          <p:cNvPr id="5" name="Espace réservé du contenu 4"/>
          <p:cNvSpPr>
            <a:spLocks noGrp="1"/>
          </p:cNvSpPr>
          <p:nvPr>
            <p:ph idx="1"/>
          </p:nvPr>
        </p:nvSpPr>
        <p:spPr>
          <a:xfrm>
            <a:off x="468000" y="1143000"/>
            <a:ext cx="8229600" cy="5326449"/>
          </a:xfrm>
        </p:spPr>
        <p:txBody>
          <a:bodyPr/>
          <a:lstStyle/>
          <a:p>
            <a:pPr algn="just"/>
            <a:r>
              <a:rPr lang="fr-FR" dirty="0" smtClean="0"/>
              <a:t>Les Contreparties et Managers d’un Groupe bancaire ECMS pourront également accéder aux informations relatives au contenu de leurs </a:t>
            </a:r>
            <a:r>
              <a:rPr lang="fr-FR" dirty="0"/>
              <a:t>pools jusqu’à - </a:t>
            </a:r>
            <a:r>
              <a:rPr lang="fr-FR" dirty="0" smtClean="0"/>
              <a:t>20 </a:t>
            </a:r>
            <a:r>
              <a:rPr lang="fr-FR" dirty="0"/>
              <a:t>jours (date par date</a:t>
            </a:r>
            <a:r>
              <a:rPr lang="fr-FR" dirty="0" smtClean="0"/>
              <a:t>) dans des conditions identiques à celles présentées pour la date du jour.</a:t>
            </a:r>
          </a:p>
          <a:p>
            <a:pPr lvl="1" algn="just"/>
            <a:endParaRPr lang="fr-FR" dirty="0"/>
          </a:p>
          <a:p>
            <a:pPr algn="just"/>
            <a:endParaRPr lang="fr-FR" u="sng" dirty="0" smtClean="0"/>
          </a:p>
        </p:txBody>
      </p:sp>
    </p:spTree>
    <p:extLst>
      <p:ext uri="{BB962C8B-B14F-4D97-AF65-F5344CB8AC3E}">
        <p14:creationId xmlns:p14="http://schemas.microsoft.com/office/powerpoint/2010/main" val="3775656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17</a:t>
            </a:fld>
            <a:endParaRPr lang="fr-FR" dirty="0"/>
          </a:p>
        </p:txBody>
      </p:sp>
      <p:sp>
        <p:nvSpPr>
          <p:cNvPr id="4" name="Espace réservé du texte 3"/>
          <p:cNvSpPr>
            <a:spLocks noGrp="1"/>
          </p:cNvSpPr>
          <p:nvPr>
            <p:ph type="body" sz="quarter" idx="10"/>
          </p:nvPr>
        </p:nvSpPr>
        <p:spPr>
          <a:xfrm>
            <a:off x="1979712" y="1340768"/>
            <a:ext cx="7020000" cy="4500000"/>
          </a:xfrm>
        </p:spPr>
        <p:txBody>
          <a:bodyPr/>
          <a:lstStyle/>
          <a:p>
            <a:endParaRPr lang="fr-FR" dirty="0" smtClean="0"/>
          </a:p>
          <a:p>
            <a:endParaRPr lang="fr-FR" dirty="0" smtClean="0"/>
          </a:p>
          <a:p>
            <a:pPr marL="0" indent="0">
              <a:buNone/>
            </a:pPr>
            <a:endParaRPr lang="fr-FR" dirty="0"/>
          </a:p>
          <a:p>
            <a:pPr marL="0" indent="0">
              <a:buNone/>
            </a:pPr>
            <a:endParaRPr lang="fr-FR" dirty="0" smtClean="0"/>
          </a:p>
          <a:p>
            <a:pPr marL="0" indent="0">
              <a:buNone/>
            </a:pPr>
            <a:r>
              <a:rPr lang="fr-FR" dirty="0"/>
              <a:t>3</a:t>
            </a:r>
            <a:r>
              <a:rPr lang="fr-FR" dirty="0" smtClean="0"/>
              <a:t>. Visualisation projetée des pools</a:t>
            </a:r>
          </a:p>
          <a:p>
            <a:pPr marL="0" indent="0">
              <a:buNone/>
            </a:pPr>
            <a:endParaRPr lang="fr-FR" dirty="0"/>
          </a:p>
        </p:txBody>
      </p:sp>
    </p:spTree>
    <p:extLst>
      <p:ext uri="{BB962C8B-B14F-4D97-AF65-F5344CB8AC3E}">
        <p14:creationId xmlns:p14="http://schemas.microsoft.com/office/powerpoint/2010/main" val="1610786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Visualisation projetée des pools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18</a:t>
            </a:fld>
            <a:endParaRPr lang="fr-FR" dirty="0"/>
          </a:p>
        </p:txBody>
      </p:sp>
      <p:sp>
        <p:nvSpPr>
          <p:cNvPr id="5" name="Espace réservé du contenu 4"/>
          <p:cNvSpPr>
            <a:spLocks noGrp="1"/>
          </p:cNvSpPr>
          <p:nvPr>
            <p:ph idx="1"/>
          </p:nvPr>
        </p:nvSpPr>
        <p:spPr>
          <a:xfrm>
            <a:off x="468000" y="1143000"/>
            <a:ext cx="8229600" cy="5337000"/>
          </a:xfrm>
        </p:spPr>
        <p:txBody>
          <a:bodyPr>
            <a:normAutofit fontScale="92500" lnSpcReduction="20000"/>
          </a:bodyPr>
          <a:lstStyle/>
          <a:p>
            <a:pPr algn="just"/>
            <a:r>
              <a:rPr lang="fr-FR" dirty="0"/>
              <a:t>Les Contreparties </a:t>
            </a:r>
            <a:r>
              <a:rPr lang="fr-FR" dirty="0" smtClean="0"/>
              <a:t>pourront </a:t>
            </a:r>
            <a:r>
              <a:rPr lang="fr-FR" dirty="0"/>
              <a:t>également accéder aux informations relatives au contenu de leurs pools jusqu’à </a:t>
            </a:r>
            <a:r>
              <a:rPr lang="fr-FR" dirty="0" smtClean="0"/>
              <a:t>+ </a:t>
            </a:r>
            <a:r>
              <a:rPr lang="fr-FR" dirty="0"/>
              <a:t>20 jours (date par date</a:t>
            </a:r>
            <a:r>
              <a:rPr lang="fr-FR" dirty="0" smtClean="0"/>
              <a:t>) en U2A uniquement.</a:t>
            </a:r>
          </a:p>
          <a:p>
            <a:pPr lvl="1" algn="just"/>
            <a:r>
              <a:rPr lang="fr-FR" sz="2200" dirty="0" smtClean="0"/>
              <a:t>Cette fonctionnalité sera soumise à l’accord préalable de la BCN.</a:t>
            </a:r>
          </a:p>
          <a:p>
            <a:pPr lvl="1" algn="just"/>
            <a:r>
              <a:rPr lang="fr-FR" sz="2200" dirty="0" smtClean="0"/>
              <a:t>Les Managers de Groupe bancaire n’ont pas pour l’heure la faculté de visualiser ces informations (</a:t>
            </a:r>
            <a:r>
              <a:rPr lang="fr-FR" sz="2200" i="1" dirty="0" smtClean="0"/>
              <a:t>en cours de discussion</a:t>
            </a:r>
            <a:r>
              <a:rPr lang="fr-FR" sz="2200" dirty="0" smtClean="0"/>
              <a:t>).</a:t>
            </a:r>
          </a:p>
          <a:p>
            <a:pPr lvl="1" algn="just"/>
            <a:endParaRPr lang="fr-FR" sz="2200" dirty="0"/>
          </a:p>
          <a:p>
            <a:pPr algn="just"/>
            <a:r>
              <a:rPr lang="fr-FR" dirty="0"/>
              <a:t>Les </a:t>
            </a:r>
            <a:r>
              <a:rPr lang="fr-FR" dirty="0" smtClean="0"/>
              <a:t>hypothèses retenues pour réaliser les projections sont les suivantes:</a:t>
            </a:r>
            <a:endParaRPr lang="fr-FR" dirty="0"/>
          </a:p>
          <a:p>
            <a:pPr lvl="1" algn="just"/>
            <a:r>
              <a:rPr lang="fr-FR" sz="2200" dirty="0" smtClean="0"/>
              <a:t>Les résultats de la recherche tiennent </a:t>
            </a:r>
            <a:r>
              <a:rPr lang="fr-FR" sz="2200" dirty="0"/>
              <a:t>compte des instructions de (dé)mobilisation </a:t>
            </a:r>
            <a:r>
              <a:rPr lang="fr-FR" sz="2200" dirty="0" smtClean="0"/>
              <a:t>et des opérations de crédit dénouées pendant la période ainsi que de leurs dates de maturité.</a:t>
            </a:r>
          </a:p>
          <a:p>
            <a:pPr lvl="1" algn="just"/>
            <a:r>
              <a:rPr lang="fr-FR" sz="2200" dirty="0" smtClean="0"/>
              <a:t>ECMS part du principe que les prix, pools </a:t>
            </a:r>
            <a:r>
              <a:rPr lang="fr-FR" sz="2200" dirty="0" err="1" smtClean="0"/>
              <a:t>factors</a:t>
            </a:r>
            <a:r>
              <a:rPr lang="fr-FR" sz="2200" dirty="0" smtClean="0"/>
              <a:t>, taux de décote, taux de change et intérêts restent stables jusqu’à la date de projection demandée.</a:t>
            </a:r>
          </a:p>
          <a:p>
            <a:pPr lvl="1" algn="just"/>
            <a:r>
              <a:rPr lang="fr-FR" sz="2200" dirty="0" smtClean="0"/>
              <a:t>Néanmoins, si les prix, pools </a:t>
            </a:r>
            <a:r>
              <a:rPr lang="fr-FR" sz="2200" dirty="0" err="1" smtClean="0"/>
              <a:t>factors</a:t>
            </a:r>
            <a:r>
              <a:rPr lang="fr-FR" sz="2200" dirty="0" smtClean="0"/>
              <a:t>, taux de décote ou intérêts à appliquer sur la journée opérationnelle suivante sont connus, ECMS appliquera ces éléments pour la date de projection souhaitée.</a:t>
            </a:r>
            <a:endParaRPr lang="fr-FR" sz="2200" dirty="0"/>
          </a:p>
        </p:txBody>
      </p:sp>
    </p:spTree>
    <p:extLst>
      <p:ext uri="{BB962C8B-B14F-4D97-AF65-F5344CB8AC3E}">
        <p14:creationId xmlns:p14="http://schemas.microsoft.com/office/powerpoint/2010/main" val="372999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457200" y="1340768"/>
            <a:ext cx="4038600" cy="4785395"/>
          </a:xfrm>
        </p:spPr>
        <p:txBody>
          <a:bodyPr/>
          <a:lstStyle/>
          <a:p>
            <a:r>
              <a:rPr lang="fr-FR" u="sng" dirty="0" smtClean="0"/>
              <a:t>Situation simplifiée du pool à J :</a:t>
            </a:r>
          </a:p>
          <a:p>
            <a:pPr marL="0" indent="0" algn="just">
              <a:buNone/>
            </a:pPr>
            <a:r>
              <a:rPr lang="fr-FR" sz="1400" dirty="0" smtClean="0"/>
              <a:t>Le total du collatéral et des opérations de crédit à J tiennent compte de l’ensemble des instructions de collatéral et opérations dénouées à cette date.</a:t>
            </a:r>
          </a:p>
          <a:p>
            <a:endParaRPr lang="fr-FR" dirty="0"/>
          </a:p>
          <a:p>
            <a:endParaRPr lang="fr-FR" dirty="0"/>
          </a:p>
        </p:txBody>
      </p:sp>
      <p:sp>
        <p:nvSpPr>
          <p:cNvPr id="3" name="Espace réservé du contenu 2"/>
          <p:cNvSpPr>
            <a:spLocks noGrp="1"/>
          </p:cNvSpPr>
          <p:nvPr>
            <p:ph sz="half" idx="2"/>
          </p:nvPr>
        </p:nvSpPr>
        <p:spPr>
          <a:xfrm>
            <a:off x="4648200" y="1340768"/>
            <a:ext cx="4038600" cy="4785395"/>
          </a:xfrm>
        </p:spPr>
        <p:txBody>
          <a:bodyPr/>
          <a:lstStyle/>
          <a:p>
            <a:r>
              <a:rPr lang="fr-FR" u="sng" dirty="0" smtClean="0"/>
              <a:t>Situation simplifiée du pool à J+4 :</a:t>
            </a:r>
          </a:p>
          <a:p>
            <a:pPr marL="0" indent="0">
              <a:buNone/>
            </a:pPr>
            <a:r>
              <a:rPr lang="fr-FR" sz="1400" dirty="0" smtClean="0"/>
              <a:t>À J+1, une créance privée arrive à maturité pour une valeur après décote de 20.</a:t>
            </a:r>
          </a:p>
          <a:p>
            <a:pPr marL="0" indent="0" algn="just">
              <a:buNone/>
            </a:pPr>
            <a:r>
              <a:rPr lang="fr-FR" sz="1400" dirty="0" smtClean="0"/>
              <a:t>Une instruction de mobilisation de titre a été reçue à J avec une date de dénouement à J+4 pour une valeur de 5.</a:t>
            </a:r>
          </a:p>
          <a:p>
            <a:pPr marL="0" indent="0" algn="just">
              <a:buNone/>
            </a:pPr>
            <a:r>
              <a:rPr lang="fr-FR" sz="1400" dirty="0" smtClean="0"/>
              <a:t>Une opération de crédit arrive à maturité à J+3 pour une valeur de 15.</a:t>
            </a:r>
          </a:p>
          <a:p>
            <a:endParaRPr lang="fr-FR" dirty="0" smtClean="0"/>
          </a:p>
          <a:p>
            <a:endParaRPr lang="fr-FR" dirty="0"/>
          </a:p>
        </p:txBody>
      </p:sp>
      <p:sp>
        <p:nvSpPr>
          <p:cNvPr id="4" name="Espace réservé du pied de page 3"/>
          <p:cNvSpPr>
            <a:spLocks noGrp="1"/>
          </p:cNvSpPr>
          <p:nvPr>
            <p:ph type="ftr" sz="quarter" idx="3"/>
          </p:nvPr>
        </p:nvSpPr>
        <p:spPr/>
        <p:txBody>
          <a:bodyPr/>
          <a:lstStyle/>
          <a:p>
            <a:endParaRPr lang="fr-FR" dirty="0"/>
          </a:p>
        </p:txBody>
      </p:sp>
      <p:sp>
        <p:nvSpPr>
          <p:cNvPr id="5" name="Espace réservé du numéro de diapositive 4"/>
          <p:cNvSpPr>
            <a:spLocks noGrp="1"/>
          </p:cNvSpPr>
          <p:nvPr>
            <p:ph type="sldNum" sz="quarter" idx="4"/>
          </p:nvPr>
        </p:nvSpPr>
        <p:spPr/>
        <p:txBody>
          <a:bodyPr/>
          <a:lstStyle/>
          <a:p>
            <a:fld id="{A5612AF6-3794-417C-8315-010C3BB3AD18}" type="slidenum">
              <a:rPr lang="fr-FR" smtClean="0"/>
              <a:pPr/>
              <a:t>19</a:t>
            </a:fld>
            <a:endParaRPr lang="fr-FR" dirty="0"/>
          </a:p>
        </p:txBody>
      </p:sp>
      <p:sp>
        <p:nvSpPr>
          <p:cNvPr id="6" name="Titre 5"/>
          <p:cNvSpPr>
            <a:spLocks noGrp="1"/>
          </p:cNvSpPr>
          <p:nvPr>
            <p:ph type="title"/>
          </p:nvPr>
        </p:nvSpPr>
        <p:spPr/>
        <p:txBody>
          <a:bodyPr/>
          <a:lstStyle/>
          <a:p>
            <a:r>
              <a:rPr lang="fr-FR" dirty="0" smtClean="0"/>
              <a:t>Exemple</a:t>
            </a:r>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425033238"/>
              </p:ext>
            </p:extLst>
          </p:nvPr>
        </p:nvGraphicFramePr>
        <p:xfrm>
          <a:off x="742088" y="3501008"/>
          <a:ext cx="3468824" cy="1460742"/>
        </p:xfrm>
        <a:graphic>
          <a:graphicData uri="http://schemas.openxmlformats.org/drawingml/2006/table">
            <a:tbl>
              <a:tblPr firstRow="1" bandRow="1">
                <a:tableStyleId>{5C22544A-7EE6-4342-B048-85BDC9FD1C3A}</a:tableStyleId>
              </a:tblPr>
              <a:tblGrid>
                <a:gridCol w="1734412">
                  <a:extLst>
                    <a:ext uri="{9D8B030D-6E8A-4147-A177-3AD203B41FA5}">
                      <a16:colId xmlns:a16="http://schemas.microsoft.com/office/drawing/2014/main" val="2500191403"/>
                    </a:ext>
                  </a:extLst>
                </a:gridCol>
                <a:gridCol w="1734412">
                  <a:extLst>
                    <a:ext uri="{9D8B030D-6E8A-4147-A177-3AD203B41FA5}">
                      <a16:colId xmlns:a16="http://schemas.microsoft.com/office/drawing/2014/main" val="1494737500"/>
                    </a:ext>
                  </a:extLst>
                </a:gridCol>
              </a:tblGrid>
              <a:tr h="456051">
                <a:tc>
                  <a:txBody>
                    <a:bodyPr/>
                    <a:lstStyle/>
                    <a:p>
                      <a:pPr algn="ctr"/>
                      <a:r>
                        <a:rPr lang="fr-FR" sz="1400" dirty="0" smtClean="0"/>
                        <a:t>Collateral</a:t>
                      </a:r>
                      <a:r>
                        <a:rPr lang="fr-FR" sz="1400" baseline="0" dirty="0" smtClean="0"/>
                        <a:t> position</a:t>
                      </a:r>
                      <a:endParaRPr lang="fr-FR" sz="1400" dirty="0"/>
                    </a:p>
                  </a:txBody>
                  <a:tcPr/>
                </a:tc>
                <a:tc>
                  <a:txBody>
                    <a:bodyPr/>
                    <a:lstStyle/>
                    <a:p>
                      <a:pPr algn="ctr"/>
                      <a:r>
                        <a:rPr lang="fr-FR" sz="1400" dirty="0" err="1" smtClean="0"/>
                        <a:t>Credit</a:t>
                      </a:r>
                      <a:r>
                        <a:rPr lang="fr-FR" sz="1400" dirty="0" smtClean="0"/>
                        <a:t> position</a:t>
                      </a:r>
                      <a:endParaRPr lang="fr-FR" sz="1400" dirty="0"/>
                    </a:p>
                  </a:txBody>
                  <a:tcPr/>
                </a:tc>
                <a:extLst>
                  <a:ext uri="{0D108BD9-81ED-4DB2-BD59-A6C34878D82A}">
                    <a16:rowId xmlns:a16="http://schemas.microsoft.com/office/drawing/2014/main" val="2603015503"/>
                  </a:ext>
                </a:extLst>
              </a:tr>
              <a:tr h="456051">
                <a:tc>
                  <a:txBody>
                    <a:bodyPr/>
                    <a:lstStyle/>
                    <a:p>
                      <a:r>
                        <a:rPr lang="fr-FR" sz="1000" dirty="0" smtClean="0"/>
                        <a:t>Total </a:t>
                      </a:r>
                      <a:r>
                        <a:rPr lang="fr-FR" sz="1000" dirty="0" err="1" smtClean="0"/>
                        <a:t>collateral</a:t>
                      </a:r>
                      <a:r>
                        <a:rPr lang="fr-FR" sz="1000" baseline="0" dirty="0" smtClean="0"/>
                        <a:t> value </a:t>
                      </a:r>
                    </a:p>
                    <a:p>
                      <a:endParaRPr lang="fr-FR" sz="1000" baseline="0" dirty="0" smtClean="0"/>
                    </a:p>
                    <a:p>
                      <a:pPr algn="r"/>
                      <a:r>
                        <a:rPr lang="fr-FR" sz="1000" baseline="0" dirty="0" smtClean="0"/>
                        <a:t>100</a:t>
                      </a:r>
                      <a:endParaRPr lang="fr-FR" sz="1000" dirty="0"/>
                    </a:p>
                  </a:txBody>
                  <a:tcPr/>
                </a:tc>
                <a:tc>
                  <a:txBody>
                    <a:bodyPr/>
                    <a:lstStyle/>
                    <a:p>
                      <a:r>
                        <a:rPr lang="fr-FR" sz="1000" dirty="0" smtClean="0"/>
                        <a:t>Total open</a:t>
                      </a:r>
                      <a:r>
                        <a:rPr lang="fr-FR" sz="1000" baseline="0" dirty="0" smtClean="0"/>
                        <a:t> </a:t>
                      </a:r>
                      <a:r>
                        <a:rPr lang="fr-FR" sz="1000" baseline="0" dirty="0" err="1" smtClean="0"/>
                        <a:t>market</a:t>
                      </a:r>
                      <a:r>
                        <a:rPr lang="fr-FR" sz="1000" baseline="0" dirty="0" smtClean="0"/>
                        <a:t> </a:t>
                      </a:r>
                      <a:r>
                        <a:rPr lang="fr-FR" sz="1000" baseline="0" dirty="0" err="1" smtClean="0"/>
                        <a:t>operation</a:t>
                      </a:r>
                      <a:endParaRPr lang="fr-FR" sz="1000" baseline="0" dirty="0" smtClean="0"/>
                    </a:p>
                    <a:p>
                      <a:endParaRPr lang="fr-FR" sz="1000" baseline="0" dirty="0" smtClean="0"/>
                    </a:p>
                    <a:p>
                      <a:pPr algn="r"/>
                      <a:r>
                        <a:rPr lang="fr-FR" sz="1000" baseline="0" dirty="0" smtClean="0"/>
                        <a:t>50</a:t>
                      </a:r>
                      <a:endParaRPr lang="fr-FR" sz="1000" dirty="0"/>
                    </a:p>
                  </a:txBody>
                  <a:tcPr/>
                </a:tc>
                <a:extLst>
                  <a:ext uri="{0D108BD9-81ED-4DB2-BD59-A6C34878D82A}">
                    <a16:rowId xmlns:a16="http://schemas.microsoft.com/office/drawing/2014/main" val="1657251150"/>
                  </a:ext>
                </a:extLst>
              </a:tr>
              <a:tr h="456051">
                <a:tc>
                  <a:txBody>
                    <a:bodyPr/>
                    <a:lstStyle/>
                    <a:p>
                      <a:endParaRPr lang="fr-FR" sz="1000" dirty="0"/>
                    </a:p>
                  </a:txBody>
                  <a:tcPr/>
                </a:tc>
                <a:tc>
                  <a:txBody>
                    <a:bodyPr/>
                    <a:lstStyle/>
                    <a:p>
                      <a:r>
                        <a:rPr lang="fr-FR" sz="1000" dirty="0" smtClean="0"/>
                        <a:t>Total </a:t>
                      </a:r>
                      <a:r>
                        <a:rPr lang="fr-FR" sz="1000" dirty="0" err="1" smtClean="0"/>
                        <a:t>credit</a:t>
                      </a:r>
                      <a:r>
                        <a:rPr lang="fr-FR" sz="1000" dirty="0" smtClean="0"/>
                        <a:t> line</a:t>
                      </a:r>
                    </a:p>
                    <a:p>
                      <a:pPr algn="r"/>
                      <a:r>
                        <a:rPr lang="fr-FR" sz="1000" dirty="0" smtClean="0"/>
                        <a:t>50</a:t>
                      </a:r>
                      <a:endParaRPr lang="fr-FR" sz="1000" dirty="0"/>
                    </a:p>
                  </a:txBody>
                  <a:tcPr/>
                </a:tc>
                <a:extLst>
                  <a:ext uri="{0D108BD9-81ED-4DB2-BD59-A6C34878D82A}">
                    <a16:rowId xmlns:a16="http://schemas.microsoft.com/office/drawing/2014/main" val="1365925213"/>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636303356"/>
              </p:ext>
            </p:extLst>
          </p:nvPr>
        </p:nvGraphicFramePr>
        <p:xfrm>
          <a:off x="4933088" y="3501008"/>
          <a:ext cx="3468824" cy="1613142"/>
        </p:xfrm>
        <a:graphic>
          <a:graphicData uri="http://schemas.openxmlformats.org/drawingml/2006/table">
            <a:tbl>
              <a:tblPr firstRow="1" bandRow="1">
                <a:tableStyleId>{5C22544A-7EE6-4342-B048-85BDC9FD1C3A}</a:tableStyleId>
              </a:tblPr>
              <a:tblGrid>
                <a:gridCol w="1734412">
                  <a:extLst>
                    <a:ext uri="{9D8B030D-6E8A-4147-A177-3AD203B41FA5}">
                      <a16:colId xmlns:a16="http://schemas.microsoft.com/office/drawing/2014/main" val="2500191403"/>
                    </a:ext>
                  </a:extLst>
                </a:gridCol>
                <a:gridCol w="1734412">
                  <a:extLst>
                    <a:ext uri="{9D8B030D-6E8A-4147-A177-3AD203B41FA5}">
                      <a16:colId xmlns:a16="http://schemas.microsoft.com/office/drawing/2014/main" val="1494737500"/>
                    </a:ext>
                  </a:extLst>
                </a:gridCol>
              </a:tblGrid>
              <a:tr h="456051">
                <a:tc>
                  <a:txBody>
                    <a:bodyPr/>
                    <a:lstStyle/>
                    <a:p>
                      <a:pPr algn="ctr"/>
                      <a:r>
                        <a:rPr lang="fr-FR" sz="1400" dirty="0" smtClean="0"/>
                        <a:t>Collateral</a:t>
                      </a:r>
                      <a:r>
                        <a:rPr lang="fr-FR" sz="1400" baseline="0" dirty="0" smtClean="0"/>
                        <a:t> position</a:t>
                      </a:r>
                      <a:endParaRPr lang="fr-FR" sz="1400" dirty="0"/>
                    </a:p>
                  </a:txBody>
                  <a:tcPr/>
                </a:tc>
                <a:tc>
                  <a:txBody>
                    <a:bodyPr/>
                    <a:lstStyle/>
                    <a:p>
                      <a:pPr algn="ctr"/>
                      <a:r>
                        <a:rPr lang="fr-FR" sz="1400" dirty="0" err="1" smtClean="0"/>
                        <a:t>Credit</a:t>
                      </a:r>
                      <a:r>
                        <a:rPr lang="fr-FR" sz="1400" dirty="0" smtClean="0"/>
                        <a:t> position</a:t>
                      </a:r>
                      <a:endParaRPr lang="fr-FR" sz="1400" dirty="0"/>
                    </a:p>
                  </a:txBody>
                  <a:tcPr/>
                </a:tc>
                <a:extLst>
                  <a:ext uri="{0D108BD9-81ED-4DB2-BD59-A6C34878D82A}">
                    <a16:rowId xmlns:a16="http://schemas.microsoft.com/office/drawing/2014/main" val="2603015503"/>
                  </a:ext>
                </a:extLst>
              </a:tr>
              <a:tr h="456051">
                <a:tc>
                  <a:txBody>
                    <a:bodyPr/>
                    <a:lstStyle/>
                    <a:p>
                      <a:r>
                        <a:rPr lang="fr-FR" sz="1000" dirty="0" smtClean="0"/>
                        <a:t>Total </a:t>
                      </a:r>
                      <a:r>
                        <a:rPr lang="fr-FR" sz="1000" dirty="0" err="1" smtClean="0"/>
                        <a:t>projected</a:t>
                      </a:r>
                      <a:r>
                        <a:rPr lang="fr-FR" sz="1000" dirty="0" smtClean="0"/>
                        <a:t> </a:t>
                      </a:r>
                      <a:r>
                        <a:rPr lang="fr-FR" sz="1000" dirty="0" err="1" smtClean="0"/>
                        <a:t>collateral</a:t>
                      </a:r>
                      <a:r>
                        <a:rPr lang="fr-FR" sz="1000" baseline="0" dirty="0" smtClean="0"/>
                        <a:t> value </a:t>
                      </a:r>
                    </a:p>
                    <a:p>
                      <a:pPr algn="r"/>
                      <a:r>
                        <a:rPr lang="fr-FR" sz="1000" baseline="0" dirty="0" smtClean="0"/>
                        <a:t> 85</a:t>
                      </a:r>
                    </a:p>
                    <a:p>
                      <a:pPr algn="r"/>
                      <a:r>
                        <a:rPr lang="fr-FR" sz="1000" baseline="0" dirty="0" smtClean="0"/>
                        <a:t>(Of </a:t>
                      </a:r>
                      <a:r>
                        <a:rPr lang="fr-FR" sz="1000" baseline="0" dirty="0" err="1" smtClean="0"/>
                        <a:t>which</a:t>
                      </a:r>
                      <a:r>
                        <a:rPr lang="fr-FR" sz="1000" baseline="0" dirty="0" smtClean="0"/>
                        <a:t> 5 not </a:t>
                      </a:r>
                      <a:r>
                        <a:rPr lang="fr-FR" sz="1000" baseline="0" dirty="0" err="1" smtClean="0"/>
                        <a:t>yet</a:t>
                      </a:r>
                      <a:r>
                        <a:rPr lang="fr-FR" sz="1000" baseline="0" dirty="0" smtClean="0"/>
                        <a:t> </a:t>
                      </a:r>
                      <a:r>
                        <a:rPr lang="fr-FR" sz="1000" baseline="0" dirty="0" err="1" smtClean="0"/>
                        <a:t>settled</a:t>
                      </a:r>
                      <a:r>
                        <a:rPr lang="fr-FR" sz="1000" baseline="0" dirty="0" smtClean="0"/>
                        <a:t>)</a:t>
                      </a:r>
                    </a:p>
                  </a:txBody>
                  <a:tcPr/>
                </a:tc>
                <a:tc>
                  <a:txBody>
                    <a:bodyPr/>
                    <a:lstStyle/>
                    <a:p>
                      <a:r>
                        <a:rPr lang="fr-FR" sz="1000" dirty="0" smtClean="0"/>
                        <a:t>Total </a:t>
                      </a:r>
                      <a:r>
                        <a:rPr lang="fr-FR" sz="1000" dirty="0" err="1" smtClean="0"/>
                        <a:t>projected</a:t>
                      </a:r>
                      <a:r>
                        <a:rPr lang="fr-FR" sz="1000" dirty="0" smtClean="0"/>
                        <a:t> open</a:t>
                      </a:r>
                      <a:r>
                        <a:rPr lang="fr-FR" sz="1000" baseline="0" dirty="0" smtClean="0"/>
                        <a:t> </a:t>
                      </a:r>
                      <a:r>
                        <a:rPr lang="fr-FR" sz="1000" baseline="0" dirty="0" err="1" smtClean="0"/>
                        <a:t>market</a:t>
                      </a:r>
                      <a:r>
                        <a:rPr lang="fr-FR" sz="1000" baseline="0" dirty="0" smtClean="0"/>
                        <a:t> </a:t>
                      </a:r>
                      <a:r>
                        <a:rPr lang="fr-FR" sz="1000" baseline="0" dirty="0" err="1" smtClean="0"/>
                        <a:t>operation</a:t>
                      </a:r>
                      <a:endParaRPr lang="fr-FR" sz="1000" baseline="0" dirty="0" smtClean="0"/>
                    </a:p>
                    <a:p>
                      <a:pPr algn="r"/>
                      <a:r>
                        <a:rPr lang="fr-FR" sz="1000" baseline="0" dirty="0" smtClean="0"/>
                        <a:t>35</a:t>
                      </a:r>
                      <a:endParaRPr lang="fr-FR" sz="1000" dirty="0"/>
                    </a:p>
                  </a:txBody>
                  <a:tcPr/>
                </a:tc>
                <a:extLst>
                  <a:ext uri="{0D108BD9-81ED-4DB2-BD59-A6C34878D82A}">
                    <a16:rowId xmlns:a16="http://schemas.microsoft.com/office/drawing/2014/main" val="1657251150"/>
                  </a:ext>
                </a:extLst>
              </a:tr>
              <a:tr h="456051">
                <a:tc>
                  <a:txBody>
                    <a:bodyPr/>
                    <a:lstStyle/>
                    <a:p>
                      <a:endParaRPr lang="fr-FR" sz="1000"/>
                    </a:p>
                  </a:txBody>
                  <a:tcPr/>
                </a:tc>
                <a:tc>
                  <a:txBody>
                    <a:bodyPr/>
                    <a:lstStyle/>
                    <a:p>
                      <a:r>
                        <a:rPr lang="fr-FR" sz="1000" dirty="0" smtClean="0"/>
                        <a:t>Total </a:t>
                      </a:r>
                      <a:r>
                        <a:rPr lang="fr-FR" sz="1000" dirty="0" err="1" smtClean="0"/>
                        <a:t>projected</a:t>
                      </a:r>
                      <a:r>
                        <a:rPr lang="fr-FR" sz="1000" dirty="0" smtClean="0"/>
                        <a:t> </a:t>
                      </a:r>
                      <a:r>
                        <a:rPr lang="fr-FR" sz="1000" dirty="0" err="1" smtClean="0"/>
                        <a:t>credit</a:t>
                      </a:r>
                      <a:r>
                        <a:rPr lang="fr-FR" sz="1000" dirty="0" smtClean="0"/>
                        <a:t> line</a:t>
                      </a:r>
                    </a:p>
                    <a:p>
                      <a:pPr algn="r"/>
                      <a:r>
                        <a:rPr lang="fr-FR" sz="1000" dirty="0" smtClean="0"/>
                        <a:t>50</a:t>
                      </a:r>
                      <a:endParaRPr lang="fr-FR" sz="1000" dirty="0"/>
                    </a:p>
                  </a:txBody>
                  <a:tcPr/>
                </a:tc>
                <a:extLst>
                  <a:ext uri="{0D108BD9-81ED-4DB2-BD59-A6C34878D82A}">
                    <a16:rowId xmlns:a16="http://schemas.microsoft.com/office/drawing/2014/main" val="1365925213"/>
                  </a:ext>
                </a:extLst>
              </a:tr>
            </a:tbl>
          </a:graphicData>
        </a:graphic>
      </p:graphicFrame>
    </p:spTree>
    <p:extLst>
      <p:ext uri="{BB962C8B-B14F-4D97-AF65-F5344CB8AC3E}">
        <p14:creationId xmlns:p14="http://schemas.microsoft.com/office/powerpoint/2010/main" val="3388434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2</a:t>
            </a:fld>
            <a:endParaRPr lang="fr-FR" dirty="0"/>
          </a:p>
        </p:txBody>
      </p:sp>
      <p:sp>
        <p:nvSpPr>
          <p:cNvPr id="4" name="Espace réservé du texte 3"/>
          <p:cNvSpPr>
            <a:spLocks noGrp="1"/>
          </p:cNvSpPr>
          <p:nvPr>
            <p:ph type="body" sz="quarter" idx="10"/>
          </p:nvPr>
        </p:nvSpPr>
        <p:spPr>
          <a:xfrm>
            <a:off x="1979712" y="1340768"/>
            <a:ext cx="5760640" cy="4500000"/>
          </a:xfrm>
        </p:spPr>
        <p:txBody>
          <a:bodyPr/>
          <a:lstStyle/>
          <a:p>
            <a:endParaRPr lang="fr-FR" dirty="0" smtClean="0"/>
          </a:p>
          <a:p>
            <a:endParaRPr lang="fr-FR" dirty="0" smtClean="0"/>
          </a:p>
          <a:p>
            <a:pPr marL="0" indent="0">
              <a:buNone/>
            </a:pPr>
            <a:endParaRPr lang="fr-FR" dirty="0"/>
          </a:p>
          <a:p>
            <a:pPr marL="0" indent="0">
              <a:buNone/>
            </a:pPr>
            <a:endParaRPr lang="fr-FR" dirty="0" smtClean="0"/>
          </a:p>
          <a:p>
            <a:pPr marL="0" indent="0">
              <a:buNone/>
            </a:pPr>
            <a:r>
              <a:rPr lang="fr-FR" dirty="0"/>
              <a:t>1</a:t>
            </a:r>
            <a:r>
              <a:rPr lang="fr-FR" dirty="0" smtClean="0"/>
              <a:t>. Mode de consultation des pools</a:t>
            </a:r>
            <a:endParaRPr lang="fr-FR" dirty="0"/>
          </a:p>
          <a:p>
            <a:endParaRPr lang="fr-FR" dirty="0" smtClean="0"/>
          </a:p>
        </p:txBody>
      </p:sp>
    </p:spTree>
    <p:extLst>
      <p:ext uri="{BB962C8B-B14F-4D97-AF65-F5344CB8AC3E}">
        <p14:creationId xmlns:p14="http://schemas.microsoft.com/office/powerpoint/2010/main" val="568484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Informations sur la situation projetée du pool </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20</a:t>
            </a:fld>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707437942"/>
              </p:ext>
            </p:extLst>
          </p:nvPr>
        </p:nvGraphicFramePr>
        <p:xfrm>
          <a:off x="1331640" y="1700808"/>
          <a:ext cx="6488762" cy="3972299"/>
        </p:xfrm>
        <a:graphic>
          <a:graphicData uri="http://schemas.openxmlformats.org/drawingml/2006/table">
            <a:tbl>
              <a:tblPr firstRow="1" firstCol="1" bandRow="1">
                <a:tableStyleId>{5C22544A-7EE6-4342-B048-85BDC9FD1C3A}</a:tableStyleId>
              </a:tblPr>
              <a:tblGrid>
                <a:gridCol w="1986655">
                  <a:extLst>
                    <a:ext uri="{9D8B030D-6E8A-4147-A177-3AD203B41FA5}">
                      <a16:colId xmlns:a16="http://schemas.microsoft.com/office/drawing/2014/main" val="284771786"/>
                    </a:ext>
                  </a:extLst>
                </a:gridCol>
                <a:gridCol w="4502107">
                  <a:extLst>
                    <a:ext uri="{9D8B030D-6E8A-4147-A177-3AD203B41FA5}">
                      <a16:colId xmlns:a16="http://schemas.microsoft.com/office/drawing/2014/main" val="2917548361"/>
                    </a:ext>
                  </a:extLst>
                </a:gridCol>
              </a:tblGrid>
              <a:tr h="295395">
                <a:tc>
                  <a:txBody>
                    <a:bodyPr/>
                    <a:lstStyle/>
                    <a:p>
                      <a:pPr algn="l">
                        <a:lnSpc>
                          <a:spcPct val="115000"/>
                        </a:lnSpc>
                        <a:spcAft>
                          <a:spcPts val="800"/>
                        </a:spcAft>
                      </a:pPr>
                      <a:r>
                        <a:rPr lang="en-GB" sz="1200">
                          <a:effectLst/>
                        </a:rPr>
                        <a:t>Attribute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200">
                          <a:effectLst/>
                        </a:rPr>
                        <a:t>Description</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41990057"/>
                  </a:ext>
                </a:extLst>
              </a:tr>
              <a:tr h="192342">
                <a:tc gridSpan="2">
                  <a:txBody>
                    <a:bodyPr/>
                    <a:lstStyle/>
                    <a:p>
                      <a:pPr algn="just">
                        <a:lnSpc>
                          <a:spcPct val="115000"/>
                        </a:lnSpc>
                        <a:spcAft>
                          <a:spcPts val="800"/>
                        </a:spcAft>
                      </a:pPr>
                      <a:r>
                        <a:rPr lang="en-GB" sz="1200">
                          <a:effectLst/>
                        </a:rPr>
                        <a:t>Pool and Counterparty Details:</a:t>
                      </a:r>
                      <a:endParaRPr lang="fr-F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2541377189"/>
                  </a:ext>
                </a:extLst>
              </a:tr>
              <a:tr h="192342">
                <a:tc>
                  <a:txBody>
                    <a:bodyPr/>
                    <a:lstStyle/>
                    <a:p>
                      <a:pPr algn="just">
                        <a:lnSpc>
                          <a:spcPct val="115000"/>
                        </a:lnSpc>
                        <a:spcAft>
                          <a:spcPts val="800"/>
                        </a:spcAft>
                      </a:pPr>
                      <a:r>
                        <a:rPr lang="en-GB" sz="1200">
                          <a:effectLst/>
                        </a:rPr>
                        <a:t>Pool Reference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Counterparty Pool identifier selected by the user</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26302205"/>
                  </a:ext>
                </a:extLst>
              </a:tr>
              <a:tr h="192342">
                <a:tc>
                  <a:txBody>
                    <a:bodyPr/>
                    <a:lstStyle/>
                    <a:p>
                      <a:pPr algn="just">
                        <a:lnSpc>
                          <a:spcPct val="115000"/>
                        </a:lnSpc>
                        <a:spcAft>
                          <a:spcPts val="800"/>
                        </a:spcAft>
                      </a:pPr>
                      <a:r>
                        <a:rPr lang="en-GB" sz="1200">
                          <a:effectLst/>
                        </a:rPr>
                        <a:t>Pool Name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Pool Name, if available in the ECMS Pool reference data</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30370001"/>
                  </a:ext>
                </a:extLst>
              </a:tr>
              <a:tr h="192342">
                <a:tc>
                  <a:txBody>
                    <a:bodyPr/>
                    <a:lstStyle/>
                    <a:p>
                      <a:pPr algn="just">
                        <a:lnSpc>
                          <a:spcPct val="115000"/>
                        </a:lnSpc>
                        <a:spcAft>
                          <a:spcPts val="800"/>
                        </a:spcAft>
                      </a:pPr>
                      <a:r>
                        <a:rPr lang="en-GB" sz="1200">
                          <a:effectLst/>
                        </a:rPr>
                        <a:t>Counterparty Identifier</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Counterparty RIAD code </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80358266"/>
                  </a:ext>
                </a:extLst>
              </a:tr>
              <a:tr h="192342">
                <a:tc>
                  <a:txBody>
                    <a:bodyPr/>
                    <a:lstStyle/>
                    <a:p>
                      <a:pPr algn="just">
                        <a:lnSpc>
                          <a:spcPct val="115000"/>
                        </a:lnSpc>
                        <a:spcAft>
                          <a:spcPts val="800"/>
                        </a:spcAft>
                      </a:pPr>
                      <a:r>
                        <a:rPr lang="en-GB" sz="1200">
                          <a:effectLst/>
                        </a:rPr>
                        <a:t>Counterparty BIC</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15000"/>
                        </a:lnSpc>
                        <a:spcAft>
                          <a:spcPts val="800"/>
                        </a:spcAft>
                      </a:pPr>
                      <a:r>
                        <a:rPr lang="en-GB" sz="1200">
                          <a:effectLst/>
                        </a:rPr>
                        <a:t>Counterparty BIC code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09633912"/>
                  </a:ext>
                </a:extLst>
              </a:tr>
              <a:tr h="192342">
                <a:tc>
                  <a:txBody>
                    <a:bodyPr/>
                    <a:lstStyle/>
                    <a:p>
                      <a:pPr algn="just">
                        <a:lnSpc>
                          <a:spcPct val="115000"/>
                        </a:lnSpc>
                        <a:spcAft>
                          <a:spcPts val="800"/>
                        </a:spcAft>
                      </a:pPr>
                      <a:r>
                        <a:rPr lang="en-GB" sz="1200">
                          <a:effectLst/>
                        </a:rPr>
                        <a:t>Counterparty Name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Name of the Counterparty</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9269145"/>
                  </a:ext>
                </a:extLst>
              </a:tr>
              <a:tr h="603067">
                <a:tc>
                  <a:txBody>
                    <a:bodyPr/>
                    <a:lstStyle/>
                    <a:p>
                      <a:pPr algn="just">
                        <a:lnSpc>
                          <a:spcPct val="115000"/>
                        </a:lnSpc>
                        <a:spcAft>
                          <a:spcPts val="800"/>
                        </a:spcAft>
                      </a:pPr>
                      <a:r>
                        <a:rPr lang="en-GB" sz="1200">
                          <a:effectLst/>
                        </a:rPr>
                        <a:t>Counterparty Blocked Status </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15000"/>
                        </a:lnSpc>
                        <a:spcAft>
                          <a:spcPts val="800"/>
                        </a:spcAft>
                      </a:pPr>
                      <a:r>
                        <a:rPr lang="en-GB" sz="1200">
                          <a:effectLst/>
                        </a:rPr>
                        <a:t>In case the Counterparty Blocked Status is “YES” and the Projection Date is between the Blocked Start Date and the Blocked End Date, the field has “Blocked”, otherwise blank.</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3154009"/>
                  </a:ext>
                </a:extLst>
              </a:tr>
              <a:tr h="397705">
                <a:tc>
                  <a:txBody>
                    <a:bodyPr/>
                    <a:lstStyle/>
                    <a:p>
                      <a:pPr algn="just">
                        <a:lnSpc>
                          <a:spcPct val="115000"/>
                        </a:lnSpc>
                        <a:spcAft>
                          <a:spcPts val="800"/>
                        </a:spcAft>
                      </a:pPr>
                      <a:r>
                        <a:rPr lang="en-GB" sz="1200">
                          <a:effectLst/>
                        </a:rPr>
                        <a:t>Counterparty Closed Status </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15000"/>
                        </a:lnSpc>
                        <a:spcAft>
                          <a:spcPts val="800"/>
                        </a:spcAft>
                      </a:pPr>
                      <a:r>
                        <a:rPr lang="en-GB" sz="1200">
                          <a:effectLst/>
                        </a:rPr>
                        <a:t>In case the Projection Date is on or after the Closing date of the Party in the ECMS, the field has “Closed”, otherwise blank.</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77368880"/>
                  </a:ext>
                </a:extLst>
              </a:tr>
              <a:tr h="397705">
                <a:tc>
                  <a:txBody>
                    <a:bodyPr/>
                    <a:lstStyle/>
                    <a:p>
                      <a:pPr algn="just">
                        <a:lnSpc>
                          <a:spcPct val="115000"/>
                        </a:lnSpc>
                        <a:spcAft>
                          <a:spcPts val="800"/>
                        </a:spcAft>
                      </a:pPr>
                      <a:r>
                        <a:rPr lang="en-GB" sz="1200">
                          <a:effectLst/>
                        </a:rPr>
                        <a:t>Projection date period</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Dates selected by the user  = current ECMS Business Date + 1 and ending in + n business days maximum</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41950397"/>
                  </a:ext>
                </a:extLst>
              </a:tr>
              <a:tr h="192342">
                <a:tc gridSpan="2">
                  <a:txBody>
                    <a:bodyPr/>
                    <a:lstStyle/>
                    <a:p>
                      <a:pPr algn="just">
                        <a:lnSpc>
                          <a:spcPct val="115000"/>
                        </a:lnSpc>
                        <a:spcAft>
                          <a:spcPts val="800"/>
                        </a:spcAft>
                      </a:pPr>
                      <a:r>
                        <a:rPr lang="en-GB" sz="1200">
                          <a:effectLst/>
                        </a:rPr>
                        <a:t>Projection dates</a:t>
                      </a:r>
                      <a:endParaRPr lang="fr-F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1882549323"/>
                  </a:ext>
                </a:extLst>
              </a:tr>
              <a:tr h="722118">
                <a:tc>
                  <a:txBody>
                    <a:bodyPr/>
                    <a:lstStyle/>
                    <a:p>
                      <a:pPr algn="just">
                        <a:lnSpc>
                          <a:spcPct val="115000"/>
                        </a:lnSpc>
                        <a:spcAft>
                          <a:spcPts val="800"/>
                        </a:spcAft>
                      </a:pPr>
                      <a:r>
                        <a:rPr lang="en-GB" sz="1200">
                          <a:effectLst/>
                        </a:rPr>
                        <a:t>Projection date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dirty="0">
                          <a:effectLst/>
                        </a:rPr>
                        <a:t>Business date for the projection details which follow:</a:t>
                      </a:r>
                      <a:endParaRPr lang="fr-FR" sz="1200" dirty="0">
                        <a:effectLst/>
                      </a:endParaRPr>
                    </a:p>
                    <a:p>
                      <a:pPr algn="just">
                        <a:lnSpc>
                          <a:spcPct val="115000"/>
                        </a:lnSpc>
                        <a:spcAft>
                          <a:spcPts val="800"/>
                        </a:spcAft>
                      </a:pPr>
                      <a:r>
                        <a:rPr lang="en-GB" sz="1200" dirty="0">
                          <a:effectLst/>
                        </a:rPr>
                        <a:t>Starting from the current ECMS Business Date + 1 and ending in + n business days maximum</a:t>
                      </a:r>
                      <a:endParaRPr lang="fr-F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92667713"/>
                  </a:ext>
                </a:extLst>
              </a:tr>
            </a:tbl>
          </a:graphicData>
        </a:graphic>
      </p:graphicFrame>
    </p:spTree>
    <p:extLst>
      <p:ext uri="{BB962C8B-B14F-4D97-AF65-F5344CB8AC3E}">
        <p14:creationId xmlns:p14="http://schemas.microsoft.com/office/powerpoint/2010/main" val="2127646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Informations sur la situation projetée du pool </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21</a:t>
            </a:fld>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663599480"/>
              </p:ext>
            </p:extLst>
          </p:nvPr>
        </p:nvGraphicFramePr>
        <p:xfrm>
          <a:off x="468000" y="975270"/>
          <a:ext cx="8315072" cy="5783580"/>
        </p:xfrm>
        <a:graphic>
          <a:graphicData uri="http://schemas.openxmlformats.org/drawingml/2006/table">
            <a:tbl>
              <a:tblPr firstRow="1" firstCol="1" bandRow="1">
                <a:tableStyleId>{5C22544A-7EE6-4342-B048-85BDC9FD1C3A}</a:tableStyleId>
              </a:tblPr>
              <a:tblGrid>
                <a:gridCol w="1752259">
                  <a:extLst>
                    <a:ext uri="{9D8B030D-6E8A-4147-A177-3AD203B41FA5}">
                      <a16:colId xmlns:a16="http://schemas.microsoft.com/office/drawing/2014/main" val="554334079"/>
                    </a:ext>
                  </a:extLst>
                </a:gridCol>
                <a:gridCol w="793554">
                  <a:extLst>
                    <a:ext uri="{9D8B030D-6E8A-4147-A177-3AD203B41FA5}">
                      <a16:colId xmlns:a16="http://schemas.microsoft.com/office/drawing/2014/main" val="2799368901"/>
                    </a:ext>
                  </a:extLst>
                </a:gridCol>
                <a:gridCol w="5769259">
                  <a:extLst>
                    <a:ext uri="{9D8B030D-6E8A-4147-A177-3AD203B41FA5}">
                      <a16:colId xmlns:a16="http://schemas.microsoft.com/office/drawing/2014/main" val="2696818746"/>
                    </a:ext>
                  </a:extLst>
                </a:gridCol>
              </a:tblGrid>
              <a:tr h="156889">
                <a:tc gridSpan="2">
                  <a:txBody>
                    <a:bodyPr/>
                    <a:lstStyle/>
                    <a:p>
                      <a:pPr algn="l">
                        <a:lnSpc>
                          <a:spcPct val="115000"/>
                        </a:lnSpc>
                        <a:spcAft>
                          <a:spcPts val="800"/>
                        </a:spcAft>
                      </a:pPr>
                      <a:r>
                        <a:rPr lang="en-GB" sz="1000">
                          <a:effectLst/>
                        </a:rPr>
                        <a:t>Attribute</a:t>
                      </a:r>
                      <a:endParaRPr lang="fr-FR" sz="1000">
                        <a:effectLst/>
                        <a:latin typeface="Times New Roman" panose="02020603050405020304" pitchFamily="18" charset="0"/>
                        <a:ea typeface="Times New Roman" panose="02020603050405020304" pitchFamily="18" charset="0"/>
                      </a:endParaRPr>
                    </a:p>
                  </a:txBody>
                  <a:tcPr marL="24444" marR="24444" marT="0" marB="0" anchor="ctr"/>
                </a:tc>
                <a:tc hMerge="1">
                  <a:txBody>
                    <a:bodyPr/>
                    <a:lstStyle/>
                    <a:p>
                      <a:endParaRPr lang="fr-FR"/>
                    </a:p>
                  </a:txBody>
                  <a:tcPr/>
                </a:tc>
                <a:tc>
                  <a:txBody>
                    <a:bodyPr/>
                    <a:lstStyle/>
                    <a:p>
                      <a:pPr algn="l">
                        <a:lnSpc>
                          <a:spcPct val="115000"/>
                        </a:lnSpc>
                        <a:spcAft>
                          <a:spcPts val="800"/>
                        </a:spcAft>
                      </a:pPr>
                      <a:r>
                        <a:rPr lang="en-GB" sz="1000">
                          <a:effectLst/>
                        </a:rPr>
                        <a:t>Description</a:t>
                      </a:r>
                      <a:endParaRPr lang="fr-FR" sz="1000">
                        <a:effectLst/>
                        <a:latin typeface="Times New Roman" panose="02020603050405020304" pitchFamily="18" charset="0"/>
                        <a:ea typeface="Times New Roman" panose="02020603050405020304" pitchFamily="18" charset="0"/>
                      </a:endParaRPr>
                    </a:p>
                  </a:txBody>
                  <a:tcPr marL="24444" marR="24444" marT="0" marB="0" anchor="ctr"/>
                </a:tc>
                <a:extLst>
                  <a:ext uri="{0D108BD9-81ED-4DB2-BD59-A6C34878D82A}">
                    <a16:rowId xmlns:a16="http://schemas.microsoft.com/office/drawing/2014/main" val="249146230"/>
                  </a:ext>
                </a:extLst>
              </a:tr>
              <a:tr h="156889">
                <a:tc gridSpan="3">
                  <a:txBody>
                    <a:bodyPr/>
                    <a:lstStyle/>
                    <a:p>
                      <a:pPr algn="just">
                        <a:lnSpc>
                          <a:spcPct val="115000"/>
                        </a:lnSpc>
                        <a:spcAft>
                          <a:spcPts val="800"/>
                        </a:spcAft>
                      </a:pPr>
                      <a:r>
                        <a:rPr lang="en-GB" sz="1000">
                          <a:effectLst/>
                        </a:rPr>
                        <a:t>Collateral Details:</a:t>
                      </a:r>
                      <a:endParaRPr lang="fr-FR" sz="1000">
                        <a:effectLst/>
                        <a:latin typeface="Times New Roman" panose="02020603050405020304" pitchFamily="18" charset="0"/>
                        <a:ea typeface="Times New Roman" panose="02020603050405020304" pitchFamily="18" charset="0"/>
                      </a:endParaRPr>
                    </a:p>
                  </a:txBody>
                  <a:tcPr marL="24444" marR="24444"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74618604"/>
                  </a:ext>
                </a:extLst>
              </a:tr>
              <a:tr h="1161725">
                <a:tc>
                  <a:txBody>
                    <a:bodyPr/>
                    <a:lstStyle/>
                    <a:p>
                      <a:pPr algn="just">
                        <a:lnSpc>
                          <a:spcPct val="115000"/>
                        </a:lnSpc>
                        <a:spcAft>
                          <a:spcPts val="800"/>
                        </a:spcAft>
                      </a:pPr>
                      <a:r>
                        <a:rPr lang="en-GB" sz="1000" dirty="0">
                          <a:effectLst/>
                        </a:rPr>
                        <a:t>Total Eligible Marketable Asset</a:t>
                      </a:r>
                      <a:endParaRPr lang="fr-FR" sz="1000" dirty="0">
                        <a:effectLst/>
                        <a:latin typeface="Times New Roman" panose="02020603050405020304" pitchFamily="18" charset="0"/>
                        <a:ea typeface="Times New Roman" panose="02020603050405020304" pitchFamily="18" charset="0"/>
                      </a:endParaRPr>
                    </a:p>
                  </a:txBody>
                  <a:tcPr marL="24444" marR="24444" marT="0" marB="0"/>
                </a:tc>
                <a:tc gridSpan="2">
                  <a:txBody>
                    <a:bodyPr/>
                    <a:lstStyle/>
                    <a:p>
                      <a:pPr algn="just">
                        <a:lnSpc>
                          <a:spcPct val="115000"/>
                        </a:lnSpc>
                        <a:spcAft>
                          <a:spcPts val="0"/>
                        </a:spcAft>
                      </a:pPr>
                      <a:r>
                        <a:rPr lang="en-GB" sz="1000" dirty="0" smtClean="0">
                          <a:effectLst/>
                        </a:rPr>
                        <a:t>Total Expected value of the Eligible Marketable Asset = </a:t>
                      </a:r>
                      <a:endParaRPr lang="fr-FR" sz="1000" dirty="0" smtClean="0">
                        <a:effectLst/>
                      </a:endParaRPr>
                    </a:p>
                    <a:p>
                      <a:pPr algn="just">
                        <a:lnSpc>
                          <a:spcPct val="115000"/>
                        </a:lnSpc>
                        <a:spcAft>
                          <a:spcPts val="0"/>
                        </a:spcAft>
                      </a:pPr>
                      <a:r>
                        <a:rPr lang="en-GB" sz="1000" dirty="0" smtClean="0">
                          <a:effectLst/>
                        </a:rPr>
                        <a:t>Eligible </a:t>
                      </a:r>
                      <a:r>
                        <a:rPr lang="en-GB" sz="1000" dirty="0">
                          <a:effectLst/>
                        </a:rPr>
                        <a:t>Marketable Asset value - the sum of positions for which securities mature between </a:t>
                      </a:r>
                      <a:r>
                        <a:rPr lang="en-GB" sz="1000" dirty="0" smtClean="0">
                          <a:effectLst/>
                        </a:rPr>
                        <a:t>Date Query and Projected Date + expected Eligible Marketable Asset instructions with the Intended Settlement Date between Date Query and Projected Date.</a:t>
                      </a:r>
                      <a:endParaRPr lang="fr-FR" sz="1000" dirty="0" smtClean="0">
                        <a:effectLst/>
                      </a:endParaRPr>
                    </a:p>
                    <a:p>
                      <a:pPr algn="just">
                        <a:lnSpc>
                          <a:spcPct val="115000"/>
                        </a:lnSpc>
                        <a:spcAft>
                          <a:spcPts val="0"/>
                        </a:spcAft>
                      </a:pPr>
                      <a:r>
                        <a:rPr lang="en-GB" sz="1000" dirty="0" smtClean="0">
                          <a:effectLst/>
                        </a:rPr>
                        <a:t>Segregated by :</a:t>
                      </a:r>
                      <a:endParaRPr lang="fr-FR" sz="1000" dirty="0" smtClean="0">
                        <a:effectLst/>
                      </a:endParaRPr>
                    </a:p>
                    <a:p>
                      <a:pPr marL="342900" lvl="0" indent="-342900" algn="just">
                        <a:lnSpc>
                          <a:spcPct val="115000"/>
                        </a:lnSpc>
                        <a:spcAft>
                          <a:spcPts val="0"/>
                        </a:spcAft>
                        <a:buFont typeface="+mj-lt"/>
                        <a:buAutoNum type="arabicParenR"/>
                      </a:pPr>
                      <a:r>
                        <a:rPr lang="en-GB" sz="1000" dirty="0" smtClean="0">
                          <a:effectLst/>
                        </a:rPr>
                        <a:t>Mobilisation channel: domestic or eligible links cross-border or CCBM) which is identified if the Cross-NCB Asset Account ID is used for the assets held in the Internal ECMS Counterparty Asset Account in the Table for Reference Data for Settlement Possibilities.</a:t>
                      </a:r>
                      <a:endParaRPr lang="fr-FR" sz="1000" dirty="0" smtClean="0">
                        <a:effectLst/>
                      </a:endParaRPr>
                    </a:p>
                    <a:p>
                      <a:pPr marL="342900" lvl="0" indent="-342900" algn="just">
                        <a:lnSpc>
                          <a:spcPct val="115000"/>
                        </a:lnSpc>
                        <a:spcAft>
                          <a:spcPts val="800"/>
                        </a:spcAft>
                        <a:buFont typeface="+mj-lt"/>
                        <a:buAutoNum type="arabicParenR"/>
                      </a:pPr>
                      <a:r>
                        <a:rPr lang="en-GB" sz="1000" dirty="0" smtClean="0">
                          <a:effectLst/>
                        </a:rPr>
                        <a:t>Emergency foreign collateral: If the asset is defined as emergency foreign collateral.</a:t>
                      </a:r>
                      <a:endParaRPr lang="fr-FR" sz="1000" dirty="0">
                        <a:effectLst/>
                        <a:latin typeface="Times New Roman" panose="02020603050405020304" pitchFamily="18" charset="0"/>
                        <a:ea typeface="Times New Roman" panose="02020603050405020304" pitchFamily="18" charset="0"/>
                      </a:endParaRPr>
                    </a:p>
                  </a:txBody>
                  <a:tcPr marL="24444" marR="24444" marT="0" marB="0"/>
                </a:tc>
                <a:tc hMerge="1">
                  <a:txBody>
                    <a:bodyPr/>
                    <a:lstStyle/>
                    <a:p>
                      <a:pPr algn="just">
                        <a:lnSpc>
                          <a:spcPct val="115000"/>
                        </a:lnSpc>
                        <a:spcAft>
                          <a:spcPts val="0"/>
                        </a:spcAft>
                      </a:pPr>
                      <a:endParaRPr lang="fr-FR" sz="1100" dirty="0">
                        <a:effectLst/>
                        <a:latin typeface="Times New Roman" panose="02020603050405020304" pitchFamily="18" charset="0"/>
                        <a:ea typeface="Times New Roman" panose="02020603050405020304" pitchFamily="18" charset="0"/>
                      </a:endParaRPr>
                    </a:p>
                  </a:txBody>
                  <a:tcPr marL="24444" marR="24444" marT="0" marB="0"/>
                </a:tc>
                <a:extLst>
                  <a:ext uri="{0D108BD9-81ED-4DB2-BD59-A6C34878D82A}">
                    <a16:rowId xmlns:a16="http://schemas.microsoft.com/office/drawing/2014/main" val="1266123443"/>
                  </a:ext>
                </a:extLst>
              </a:tr>
              <a:tr h="994252">
                <a:tc>
                  <a:txBody>
                    <a:bodyPr/>
                    <a:lstStyle/>
                    <a:p>
                      <a:pPr algn="just">
                        <a:lnSpc>
                          <a:spcPct val="115000"/>
                        </a:lnSpc>
                        <a:spcAft>
                          <a:spcPts val="800"/>
                        </a:spcAft>
                      </a:pPr>
                      <a:r>
                        <a:rPr lang="en-GB" sz="1000">
                          <a:effectLst/>
                        </a:rPr>
                        <a:t>Total Credit Claims</a:t>
                      </a:r>
                      <a:endParaRPr lang="fr-FR" sz="1000">
                        <a:effectLst/>
                        <a:latin typeface="Times New Roman" panose="02020603050405020304" pitchFamily="18" charset="0"/>
                        <a:ea typeface="Times New Roman" panose="02020603050405020304" pitchFamily="18" charset="0"/>
                      </a:endParaRPr>
                    </a:p>
                  </a:txBody>
                  <a:tcPr marL="24444" marR="24444" marT="0" marB="0"/>
                </a:tc>
                <a:tc gridSpan="2">
                  <a:txBody>
                    <a:bodyPr/>
                    <a:lstStyle/>
                    <a:p>
                      <a:pPr algn="just">
                        <a:lnSpc>
                          <a:spcPct val="115000"/>
                        </a:lnSpc>
                        <a:spcAft>
                          <a:spcPts val="0"/>
                        </a:spcAft>
                      </a:pPr>
                      <a:r>
                        <a:rPr lang="en-GB" sz="1000" dirty="0">
                          <a:effectLst/>
                        </a:rPr>
                        <a:t>Total Expected value of the mobilised credit claims = </a:t>
                      </a:r>
                      <a:endParaRPr lang="fr-FR" sz="1000" dirty="0">
                        <a:effectLst/>
                      </a:endParaRPr>
                    </a:p>
                    <a:p>
                      <a:pPr algn="just">
                        <a:lnSpc>
                          <a:spcPct val="115000"/>
                        </a:lnSpc>
                        <a:spcAft>
                          <a:spcPts val="0"/>
                        </a:spcAft>
                      </a:pPr>
                      <a:r>
                        <a:rPr lang="en-GB" sz="1000" dirty="0">
                          <a:effectLst/>
                        </a:rPr>
                        <a:t>Credit Claims value - the sum of Credit Claims that will reach maturity between the query date and the projection date + expected Credit Claims instructions with the Value Date between Date Query and Projected Date. </a:t>
                      </a:r>
                      <a:endParaRPr lang="fr-FR" sz="1000" dirty="0">
                        <a:effectLst/>
                      </a:endParaRPr>
                    </a:p>
                    <a:p>
                      <a:pPr algn="just">
                        <a:lnSpc>
                          <a:spcPct val="115000"/>
                        </a:lnSpc>
                        <a:spcAft>
                          <a:spcPts val="0"/>
                        </a:spcAft>
                      </a:pPr>
                      <a:r>
                        <a:rPr lang="en-GB" sz="1000" dirty="0">
                          <a:effectLst/>
                        </a:rPr>
                        <a:t>Segregated by CP asset account and by: </a:t>
                      </a:r>
                      <a:endParaRPr lang="fr-FR" sz="1000" dirty="0">
                        <a:effectLst/>
                      </a:endParaRPr>
                    </a:p>
                    <a:p>
                      <a:pPr marL="342900" lvl="0" indent="-342900" algn="just">
                        <a:lnSpc>
                          <a:spcPct val="115000"/>
                        </a:lnSpc>
                        <a:spcAft>
                          <a:spcPts val="0"/>
                        </a:spcAft>
                        <a:buFont typeface="+mj-lt"/>
                        <a:buAutoNum type="arabicParenR"/>
                      </a:pPr>
                      <a:r>
                        <a:rPr lang="en-GB" sz="1000" dirty="0">
                          <a:effectLst/>
                        </a:rPr>
                        <a:t>Standard Credit Claims or Additional Credit Claims.</a:t>
                      </a:r>
                      <a:endParaRPr lang="fr-FR" sz="1000" dirty="0">
                        <a:effectLst/>
                      </a:endParaRPr>
                    </a:p>
                    <a:p>
                      <a:pPr marL="342900" lvl="0" indent="-342900" algn="just">
                        <a:lnSpc>
                          <a:spcPct val="115000"/>
                        </a:lnSpc>
                        <a:spcAft>
                          <a:spcPts val="800"/>
                        </a:spcAft>
                        <a:buFont typeface="+mj-lt"/>
                        <a:buAutoNum type="arabicParenR"/>
                      </a:pPr>
                      <a:r>
                        <a:rPr lang="en-GB" sz="1000" dirty="0">
                          <a:effectLst/>
                        </a:rPr>
                        <a:t>Mobilisation channel: domestic or CCBM.</a:t>
                      </a:r>
                      <a:endParaRPr lang="fr-FR" sz="1000" dirty="0">
                        <a:effectLst/>
                        <a:latin typeface="Times New Roman" panose="02020603050405020304" pitchFamily="18" charset="0"/>
                        <a:ea typeface="Times New Roman" panose="02020603050405020304" pitchFamily="18" charset="0"/>
                      </a:endParaRPr>
                    </a:p>
                  </a:txBody>
                  <a:tcPr marL="24444" marR="24444" marT="0" marB="0"/>
                </a:tc>
                <a:tc hMerge="1">
                  <a:txBody>
                    <a:bodyPr/>
                    <a:lstStyle/>
                    <a:p>
                      <a:pPr algn="just">
                        <a:lnSpc>
                          <a:spcPct val="115000"/>
                        </a:lnSpc>
                        <a:spcAft>
                          <a:spcPts val="800"/>
                        </a:spcAft>
                      </a:pPr>
                      <a:endParaRPr lang="fr-FR" sz="1100" dirty="0">
                        <a:effectLst/>
                        <a:latin typeface="Times New Roman" panose="02020603050405020304" pitchFamily="18" charset="0"/>
                        <a:ea typeface="Times New Roman" panose="02020603050405020304" pitchFamily="18" charset="0"/>
                      </a:endParaRPr>
                    </a:p>
                  </a:txBody>
                  <a:tcPr marL="24444" marR="24444" marT="0" marB="0"/>
                </a:tc>
                <a:extLst>
                  <a:ext uri="{0D108BD9-81ED-4DB2-BD59-A6C34878D82A}">
                    <a16:rowId xmlns:a16="http://schemas.microsoft.com/office/drawing/2014/main" val="327124111"/>
                  </a:ext>
                </a:extLst>
              </a:tr>
              <a:tr h="491833">
                <a:tc>
                  <a:txBody>
                    <a:bodyPr/>
                    <a:lstStyle/>
                    <a:p>
                      <a:pPr algn="just">
                        <a:lnSpc>
                          <a:spcPct val="115000"/>
                        </a:lnSpc>
                        <a:spcAft>
                          <a:spcPts val="800"/>
                        </a:spcAft>
                      </a:pPr>
                      <a:r>
                        <a:rPr lang="en-GB" sz="1000">
                          <a:effectLst/>
                        </a:rPr>
                        <a:t>Total Fixed-Term Deposit used as Collateral</a:t>
                      </a:r>
                      <a:endParaRPr lang="fr-FR" sz="1000">
                        <a:effectLst/>
                        <a:latin typeface="Times New Roman" panose="02020603050405020304" pitchFamily="18" charset="0"/>
                        <a:ea typeface="Times New Roman" panose="02020603050405020304" pitchFamily="18" charset="0"/>
                      </a:endParaRPr>
                    </a:p>
                  </a:txBody>
                  <a:tcPr marL="24444" marR="24444" marT="0" marB="0"/>
                </a:tc>
                <a:tc gridSpan="2">
                  <a:txBody>
                    <a:bodyPr/>
                    <a:lstStyle/>
                    <a:p>
                      <a:pPr algn="just">
                        <a:lnSpc>
                          <a:spcPct val="115000"/>
                        </a:lnSpc>
                        <a:spcAft>
                          <a:spcPts val="0"/>
                        </a:spcAft>
                      </a:pPr>
                      <a:r>
                        <a:rPr lang="en-GB" sz="1000" dirty="0">
                          <a:effectLst/>
                        </a:rPr>
                        <a:t>Expected value of the Fixed-Term Deposit = </a:t>
                      </a:r>
                      <a:endParaRPr lang="fr-FR" sz="1000" dirty="0">
                        <a:effectLst/>
                      </a:endParaRPr>
                    </a:p>
                    <a:p>
                      <a:pPr algn="just">
                        <a:lnSpc>
                          <a:spcPct val="115000"/>
                        </a:lnSpc>
                        <a:spcAft>
                          <a:spcPts val="800"/>
                        </a:spcAft>
                      </a:pPr>
                      <a:r>
                        <a:rPr lang="en-GB" sz="1000" dirty="0">
                          <a:effectLst/>
                        </a:rPr>
                        <a:t>FTD value – the sum of the FTD that will reach the maturity between the query date and the projection date + expected Fixed-Term Deposit instructions with the Value Date between Date Query and Projected Date.</a:t>
                      </a:r>
                      <a:endParaRPr lang="fr-FR" sz="1000" dirty="0">
                        <a:effectLst/>
                        <a:latin typeface="Times New Roman" panose="02020603050405020304" pitchFamily="18" charset="0"/>
                        <a:ea typeface="Times New Roman" panose="02020603050405020304" pitchFamily="18" charset="0"/>
                      </a:endParaRPr>
                    </a:p>
                  </a:txBody>
                  <a:tcPr marL="24444" marR="24444" marT="0" marB="0"/>
                </a:tc>
                <a:tc hMerge="1">
                  <a:txBody>
                    <a:bodyPr/>
                    <a:lstStyle/>
                    <a:p>
                      <a:pPr algn="just">
                        <a:lnSpc>
                          <a:spcPct val="115000"/>
                        </a:lnSpc>
                        <a:spcAft>
                          <a:spcPts val="800"/>
                        </a:spcAft>
                      </a:pPr>
                      <a:endParaRPr lang="fr-FR" sz="1100">
                        <a:effectLst/>
                        <a:latin typeface="Times New Roman" panose="02020603050405020304" pitchFamily="18" charset="0"/>
                        <a:ea typeface="Times New Roman" panose="02020603050405020304" pitchFamily="18" charset="0"/>
                      </a:endParaRPr>
                    </a:p>
                  </a:txBody>
                  <a:tcPr marL="24444" marR="24444" marT="0" marB="0"/>
                </a:tc>
                <a:extLst>
                  <a:ext uri="{0D108BD9-81ED-4DB2-BD59-A6C34878D82A}">
                    <a16:rowId xmlns:a16="http://schemas.microsoft.com/office/drawing/2014/main" val="3340830656"/>
                  </a:ext>
                </a:extLst>
              </a:tr>
              <a:tr h="542048">
                <a:tc>
                  <a:txBody>
                    <a:bodyPr/>
                    <a:lstStyle/>
                    <a:p>
                      <a:pPr algn="just">
                        <a:lnSpc>
                          <a:spcPct val="115000"/>
                        </a:lnSpc>
                        <a:spcAft>
                          <a:spcPts val="800"/>
                        </a:spcAft>
                      </a:pPr>
                      <a:r>
                        <a:rPr lang="en-GB" sz="1000">
                          <a:effectLst/>
                        </a:rPr>
                        <a:t>Total Interest for Fixed-Term Deposit used as Collateral</a:t>
                      </a:r>
                      <a:endParaRPr lang="fr-FR" sz="1000">
                        <a:effectLst/>
                        <a:latin typeface="Times New Roman" panose="02020603050405020304" pitchFamily="18" charset="0"/>
                        <a:ea typeface="Times New Roman" panose="02020603050405020304" pitchFamily="18" charset="0"/>
                      </a:endParaRPr>
                    </a:p>
                  </a:txBody>
                  <a:tcPr marL="24444" marR="24444" marT="0" marB="0"/>
                </a:tc>
                <a:tc gridSpan="2">
                  <a:txBody>
                    <a:bodyPr/>
                    <a:lstStyle/>
                    <a:p>
                      <a:pPr algn="just">
                        <a:lnSpc>
                          <a:spcPct val="115000"/>
                        </a:lnSpc>
                        <a:spcAft>
                          <a:spcPts val="0"/>
                        </a:spcAft>
                      </a:pPr>
                      <a:r>
                        <a:rPr lang="en-GB" sz="1000" dirty="0">
                          <a:effectLst/>
                        </a:rPr>
                        <a:t>Expected value of the Interest Fixed-Term Deposit used as Collateral = </a:t>
                      </a:r>
                      <a:endParaRPr lang="fr-FR" sz="1000" dirty="0">
                        <a:effectLst/>
                      </a:endParaRPr>
                    </a:p>
                    <a:p>
                      <a:pPr algn="just">
                        <a:lnSpc>
                          <a:spcPct val="115000"/>
                        </a:lnSpc>
                        <a:spcAft>
                          <a:spcPts val="800"/>
                        </a:spcAft>
                      </a:pPr>
                      <a:r>
                        <a:rPr lang="en-GB" sz="1000" dirty="0">
                          <a:effectLst/>
                        </a:rPr>
                        <a:t>Provisional Accrued Interest value – the sum of the Provisional Accrued Interest of FTD that will reach the maturity between the query date and the projection date + Provisional Accrued Interest of the expected Fixed-Term Deposit instructions with the Value Date between Date Query and Projected Date.</a:t>
                      </a:r>
                      <a:endParaRPr lang="fr-FR" sz="1000" dirty="0">
                        <a:effectLst/>
                        <a:latin typeface="Times New Roman" panose="02020603050405020304" pitchFamily="18" charset="0"/>
                        <a:ea typeface="Times New Roman" panose="02020603050405020304" pitchFamily="18" charset="0"/>
                      </a:endParaRPr>
                    </a:p>
                  </a:txBody>
                  <a:tcPr marL="24444" marR="24444" marT="0" marB="0"/>
                </a:tc>
                <a:tc hMerge="1">
                  <a:txBody>
                    <a:bodyPr/>
                    <a:lstStyle/>
                    <a:p>
                      <a:pPr algn="just">
                        <a:lnSpc>
                          <a:spcPct val="115000"/>
                        </a:lnSpc>
                        <a:spcAft>
                          <a:spcPts val="800"/>
                        </a:spcAft>
                      </a:pPr>
                      <a:endParaRPr lang="fr-FR" sz="1100">
                        <a:effectLst/>
                        <a:latin typeface="Times New Roman" panose="02020603050405020304" pitchFamily="18" charset="0"/>
                        <a:ea typeface="Times New Roman" panose="02020603050405020304" pitchFamily="18" charset="0"/>
                      </a:endParaRPr>
                    </a:p>
                  </a:txBody>
                  <a:tcPr marL="24444" marR="24444" marT="0" marB="0"/>
                </a:tc>
                <a:extLst>
                  <a:ext uri="{0D108BD9-81ED-4DB2-BD59-A6C34878D82A}">
                    <a16:rowId xmlns:a16="http://schemas.microsoft.com/office/drawing/2014/main" val="1208783330"/>
                  </a:ext>
                </a:extLst>
              </a:tr>
              <a:tr h="491833">
                <a:tc>
                  <a:txBody>
                    <a:bodyPr/>
                    <a:lstStyle/>
                    <a:p>
                      <a:pPr algn="just">
                        <a:lnSpc>
                          <a:spcPct val="115000"/>
                        </a:lnSpc>
                        <a:spcAft>
                          <a:spcPts val="800"/>
                        </a:spcAft>
                      </a:pPr>
                      <a:r>
                        <a:rPr lang="en-GB" sz="1000">
                          <a:effectLst/>
                        </a:rPr>
                        <a:t>Total Triparty Collateral</a:t>
                      </a:r>
                      <a:endParaRPr lang="fr-FR" sz="1000">
                        <a:effectLst/>
                        <a:latin typeface="Times New Roman" panose="02020603050405020304" pitchFamily="18" charset="0"/>
                        <a:ea typeface="Times New Roman" panose="02020603050405020304" pitchFamily="18" charset="0"/>
                      </a:endParaRPr>
                    </a:p>
                  </a:txBody>
                  <a:tcPr marL="24444" marR="24444" marT="0" marB="0"/>
                </a:tc>
                <a:tc gridSpan="2">
                  <a:txBody>
                    <a:bodyPr/>
                    <a:lstStyle/>
                    <a:p>
                      <a:pPr algn="just">
                        <a:lnSpc>
                          <a:spcPct val="115000"/>
                        </a:lnSpc>
                        <a:spcAft>
                          <a:spcPts val="0"/>
                        </a:spcAft>
                      </a:pPr>
                      <a:r>
                        <a:rPr lang="en-GB" sz="1000" dirty="0">
                          <a:effectLst/>
                        </a:rPr>
                        <a:t>Expected value of the Triparty Collateral = </a:t>
                      </a:r>
                      <a:endParaRPr lang="fr-FR" sz="1000" dirty="0">
                        <a:effectLst/>
                      </a:endParaRPr>
                    </a:p>
                    <a:p>
                      <a:pPr algn="just">
                        <a:lnSpc>
                          <a:spcPct val="115000"/>
                        </a:lnSpc>
                        <a:spcAft>
                          <a:spcPts val="0"/>
                        </a:spcAft>
                      </a:pPr>
                      <a:r>
                        <a:rPr lang="en-GB" sz="1000" dirty="0">
                          <a:effectLst/>
                        </a:rPr>
                        <a:t>Triparty value.</a:t>
                      </a:r>
                      <a:endParaRPr lang="fr-FR" sz="1000" dirty="0">
                        <a:effectLst/>
                      </a:endParaRPr>
                    </a:p>
                    <a:p>
                      <a:pPr algn="just">
                        <a:lnSpc>
                          <a:spcPct val="115000"/>
                        </a:lnSpc>
                        <a:spcAft>
                          <a:spcPts val="800"/>
                        </a:spcAft>
                      </a:pPr>
                      <a:r>
                        <a:rPr lang="en-GB" sz="1000" dirty="0">
                          <a:effectLst/>
                        </a:rPr>
                        <a:t>Segregated by Triparty Agent and by exposure/transaction</a:t>
                      </a:r>
                      <a:endParaRPr lang="fr-FR" sz="1000" dirty="0">
                        <a:effectLst/>
                        <a:latin typeface="Times New Roman" panose="02020603050405020304" pitchFamily="18" charset="0"/>
                        <a:ea typeface="Times New Roman" panose="02020603050405020304" pitchFamily="18" charset="0"/>
                      </a:endParaRPr>
                    </a:p>
                  </a:txBody>
                  <a:tcPr marL="24444" marR="24444" marT="0" marB="0"/>
                </a:tc>
                <a:tc hMerge="1">
                  <a:txBody>
                    <a:bodyPr/>
                    <a:lstStyle/>
                    <a:p>
                      <a:pPr algn="just">
                        <a:lnSpc>
                          <a:spcPct val="115000"/>
                        </a:lnSpc>
                        <a:spcAft>
                          <a:spcPts val="800"/>
                        </a:spcAft>
                      </a:pPr>
                      <a:endParaRPr lang="fr-FR" sz="1100">
                        <a:effectLst/>
                        <a:latin typeface="Times New Roman" panose="02020603050405020304" pitchFamily="18" charset="0"/>
                        <a:ea typeface="Times New Roman" panose="02020603050405020304" pitchFamily="18" charset="0"/>
                      </a:endParaRPr>
                    </a:p>
                  </a:txBody>
                  <a:tcPr marL="24444" marR="24444" marT="0" marB="0"/>
                </a:tc>
                <a:extLst>
                  <a:ext uri="{0D108BD9-81ED-4DB2-BD59-A6C34878D82A}">
                    <a16:rowId xmlns:a16="http://schemas.microsoft.com/office/drawing/2014/main" val="3860555720"/>
                  </a:ext>
                </a:extLst>
              </a:tr>
              <a:tr h="324361">
                <a:tc>
                  <a:txBody>
                    <a:bodyPr/>
                    <a:lstStyle/>
                    <a:p>
                      <a:pPr algn="just">
                        <a:lnSpc>
                          <a:spcPct val="115000"/>
                        </a:lnSpc>
                        <a:spcAft>
                          <a:spcPts val="800"/>
                        </a:spcAft>
                      </a:pPr>
                      <a:r>
                        <a:rPr lang="en-GB" sz="1000">
                          <a:effectLst/>
                        </a:rPr>
                        <a:t>Total Cash Collateral</a:t>
                      </a:r>
                      <a:endParaRPr lang="fr-FR" sz="1000">
                        <a:effectLst/>
                        <a:latin typeface="Times New Roman" panose="02020603050405020304" pitchFamily="18" charset="0"/>
                        <a:ea typeface="Times New Roman" panose="02020603050405020304" pitchFamily="18" charset="0"/>
                      </a:endParaRPr>
                    </a:p>
                  </a:txBody>
                  <a:tcPr marL="24444" marR="24444" marT="0" marB="0"/>
                </a:tc>
                <a:tc gridSpan="2">
                  <a:txBody>
                    <a:bodyPr/>
                    <a:lstStyle/>
                    <a:p>
                      <a:pPr algn="just">
                        <a:lnSpc>
                          <a:spcPct val="115000"/>
                        </a:lnSpc>
                        <a:spcAft>
                          <a:spcPts val="0"/>
                        </a:spcAft>
                      </a:pPr>
                      <a:r>
                        <a:rPr lang="en-GB" sz="1000" dirty="0">
                          <a:effectLst/>
                        </a:rPr>
                        <a:t>Expected value of Cash Collateral value = </a:t>
                      </a:r>
                      <a:endParaRPr lang="fr-FR" sz="1000" dirty="0">
                        <a:effectLst/>
                      </a:endParaRPr>
                    </a:p>
                    <a:p>
                      <a:pPr algn="just">
                        <a:lnSpc>
                          <a:spcPct val="115000"/>
                        </a:lnSpc>
                        <a:spcAft>
                          <a:spcPts val="800"/>
                        </a:spcAft>
                      </a:pPr>
                      <a:r>
                        <a:rPr lang="en-GB" sz="1000" dirty="0">
                          <a:effectLst/>
                        </a:rPr>
                        <a:t>Cash Collateral value</a:t>
                      </a:r>
                      <a:endParaRPr lang="fr-FR" sz="1000" dirty="0">
                        <a:effectLst/>
                        <a:latin typeface="Times New Roman" panose="02020603050405020304" pitchFamily="18" charset="0"/>
                        <a:ea typeface="Times New Roman" panose="02020603050405020304" pitchFamily="18" charset="0"/>
                      </a:endParaRPr>
                    </a:p>
                  </a:txBody>
                  <a:tcPr marL="24444" marR="24444" marT="0" marB="0"/>
                </a:tc>
                <a:tc hMerge="1">
                  <a:txBody>
                    <a:bodyPr/>
                    <a:lstStyle/>
                    <a:p>
                      <a:pPr algn="just">
                        <a:lnSpc>
                          <a:spcPct val="115000"/>
                        </a:lnSpc>
                        <a:spcAft>
                          <a:spcPts val="800"/>
                        </a:spcAft>
                      </a:pPr>
                      <a:endParaRPr lang="fr-FR" sz="1100">
                        <a:effectLst/>
                        <a:latin typeface="Times New Roman" panose="02020603050405020304" pitchFamily="18" charset="0"/>
                        <a:ea typeface="Times New Roman" panose="02020603050405020304" pitchFamily="18" charset="0"/>
                      </a:endParaRPr>
                    </a:p>
                  </a:txBody>
                  <a:tcPr marL="24444" marR="24444" marT="0" marB="0"/>
                </a:tc>
                <a:extLst>
                  <a:ext uri="{0D108BD9-81ED-4DB2-BD59-A6C34878D82A}">
                    <a16:rowId xmlns:a16="http://schemas.microsoft.com/office/drawing/2014/main" val="3932046415"/>
                  </a:ext>
                </a:extLst>
              </a:tr>
              <a:tr h="324361">
                <a:tc>
                  <a:txBody>
                    <a:bodyPr/>
                    <a:lstStyle/>
                    <a:p>
                      <a:pPr algn="just">
                        <a:lnSpc>
                          <a:spcPct val="115000"/>
                        </a:lnSpc>
                        <a:spcAft>
                          <a:spcPts val="800"/>
                        </a:spcAft>
                      </a:pPr>
                      <a:r>
                        <a:rPr lang="en-GB" sz="1000">
                          <a:effectLst/>
                        </a:rPr>
                        <a:t>Total Externally Managed Collateral for Credit Claims</a:t>
                      </a:r>
                      <a:endParaRPr lang="fr-FR" sz="1000">
                        <a:effectLst/>
                        <a:latin typeface="Times New Roman" panose="02020603050405020304" pitchFamily="18" charset="0"/>
                        <a:ea typeface="Times New Roman" panose="02020603050405020304" pitchFamily="18" charset="0"/>
                      </a:endParaRPr>
                    </a:p>
                  </a:txBody>
                  <a:tcPr marL="24444" marR="24444" marT="0" marB="0"/>
                </a:tc>
                <a:tc gridSpan="2">
                  <a:txBody>
                    <a:bodyPr/>
                    <a:lstStyle/>
                    <a:p>
                      <a:pPr algn="just">
                        <a:lnSpc>
                          <a:spcPct val="115000"/>
                        </a:lnSpc>
                        <a:spcAft>
                          <a:spcPts val="0"/>
                        </a:spcAft>
                      </a:pPr>
                      <a:r>
                        <a:rPr lang="en-GB" sz="1000" dirty="0">
                          <a:effectLst/>
                        </a:rPr>
                        <a:t>Expected value of Externally Managed Collateral for Credit Claims = </a:t>
                      </a:r>
                      <a:endParaRPr lang="fr-FR" sz="1000" dirty="0">
                        <a:effectLst/>
                      </a:endParaRPr>
                    </a:p>
                    <a:p>
                      <a:pPr algn="just">
                        <a:lnSpc>
                          <a:spcPct val="115000"/>
                        </a:lnSpc>
                        <a:spcAft>
                          <a:spcPts val="0"/>
                        </a:spcAft>
                      </a:pPr>
                      <a:r>
                        <a:rPr lang="en-GB" sz="1000" dirty="0">
                          <a:effectLst/>
                        </a:rPr>
                        <a:t>Current value of Externally Managed Collateral for Credit Claims (the ECMS does not manage the future value) </a:t>
                      </a:r>
                      <a:endParaRPr lang="fr-FR" sz="1000" dirty="0">
                        <a:effectLst/>
                        <a:latin typeface="Times New Roman" panose="02020603050405020304" pitchFamily="18" charset="0"/>
                        <a:ea typeface="Times New Roman" panose="02020603050405020304" pitchFamily="18" charset="0"/>
                      </a:endParaRPr>
                    </a:p>
                  </a:txBody>
                  <a:tcPr marL="24444" marR="24444" marT="0" marB="0"/>
                </a:tc>
                <a:tc hMerge="1">
                  <a:txBody>
                    <a:bodyPr/>
                    <a:lstStyle/>
                    <a:p>
                      <a:pPr algn="just">
                        <a:lnSpc>
                          <a:spcPct val="115000"/>
                        </a:lnSpc>
                        <a:spcAft>
                          <a:spcPts val="800"/>
                        </a:spcAft>
                      </a:pPr>
                      <a:endParaRPr lang="fr-FR" sz="1100">
                        <a:effectLst/>
                        <a:latin typeface="Times New Roman" panose="02020603050405020304" pitchFamily="18" charset="0"/>
                        <a:ea typeface="Times New Roman" panose="02020603050405020304" pitchFamily="18" charset="0"/>
                      </a:endParaRPr>
                    </a:p>
                  </a:txBody>
                  <a:tcPr marL="24444" marR="24444" marT="0" marB="0"/>
                </a:tc>
                <a:extLst>
                  <a:ext uri="{0D108BD9-81ED-4DB2-BD59-A6C34878D82A}">
                    <a16:rowId xmlns:a16="http://schemas.microsoft.com/office/drawing/2014/main" val="1030495752"/>
                  </a:ext>
                </a:extLst>
              </a:tr>
              <a:tr h="324361">
                <a:tc>
                  <a:txBody>
                    <a:bodyPr/>
                    <a:lstStyle/>
                    <a:p>
                      <a:pPr algn="just">
                        <a:lnSpc>
                          <a:spcPct val="115000"/>
                        </a:lnSpc>
                        <a:spcAft>
                          <a:spcPts val="800"/>
                        </a:spcAft>
                      </a:pPr>
                      <a:r>
                        <a:rPr lang="en-GB" sz="1000">
                          <a:effectLst/>
                        </a:rPr>
                        <a:t>Total Externally Managed Collateral apart from Credit Claims</a:t>
                      </a:r>
                      <a:endParaRPr lang="fr-FR" sz="1000">
                        <a:effectLst/>
                        <a:latin typeface="Times New Roman" panose="02020603050405020304" pitchFamily="18" charset="0"/>
                        <a:ea typeface="Times New Roman" panose="02020603050405020304" pitchFamily="18" charset="0"/>
                      </a:endParaRPr>
                    </a:p>
                  </a:txBody>
                  <a:tcPr marL="24444" marR="24444" marT="0" marB="0"/>
                </a:tc>
                <a:tc gridSpan="2">
                  <a:txBody>
                    <a:bodyPr/>
                    <a:lstStyle/>
                    <a:p>
                      <a:pPr algn="just">
                        <a:lnSpc>
                          <a:spcPct val="115000"/>
                        </a:lnSpc>
                        <a:spcAft>
                          <a:spcPts val="0"/>
                        </a:spcAft>
                      </a:pPr>
                      <a:r>
                        <a:rPr lang="en-GB" sz="1000" dirty="0">
                          <a:effectLst/>
                        </a:rPr>
                        <a:t>Expected value of Externally Managed Collateral apart from Credit Claims =</a:t>
                      </a:r>
                      <a:endParaRPr lang="fr-FR" sz="1000" dirty="0">
                        <a:effectLst/>
                      </a:endParaRPr>
                    </a:p>
                    <a:p>
                      <a:pPr algn="just">
                        <a:lnSpc>
                          <a:spcPct val="115000"/>
                        </a:lnSpc>
                        <a:spcAft>
                          <a:spcPts val="800"/>
                        </a:spcAft>
                      </a:pPr>
                      <a:r>
                        <a:rPr lang="en-GB" sz="1000" dirty="0">
                          <a:effectLst/>
                        </a:rPr>
                        <a:t>Current value of Externally Managed Collateral apart from Credit Claims (the ECMS does not manage the future value)</a:t>
                      </a:r>
                      <a:endParaRPr lang="fr-FR" sz="1000" dirty="0">
                        <a:effectLst/>
                        <a:latin typeface="Times New Roman" panose="02020603050405020304" pitchFamily="18" charset="0"/>
                        <a:ea typeface="Times New Roman" panose="02020603050405020304" pitchFamily="18" charset="0"/>
                      </a:endParaRPr>
                    </a:p>
                  </a:txBody>
                  <a:tcPr marL="24444" marR="24444" marT="0" marB="0"/>
                </a:tc>
                <a:tc hMerge="1">
                  <a:txBody>
                    <a:bodyPr/>
                    <a:lstStyle/>
                    <a:p>
                      <a:pPr algn="just">
                        <a:lnSpc>
                          <a:spcPct val="115000"/>
                        </a:lnSpc>
                        <a:spcAft>
                          <a:spcPts val="800"/>
                        </a:spcAft>
                      </a:pPr>
                      <a:endParaRPr lang="fr-FR" sz="1100">
                        <a:effectLst/>
                        <a:latin typeface="Times New Roman" panose="02020603050405020304" pitchFamily="18" charset="0"/>
                        <a:ea typeface="Times New Roman" panose="02020603050405020304" pitchFamily="18" charset="0"/>
                      </a:endParaRPr>
                    </a:p>
                  </a:txBody>
                  <a:tcPr marL="24444" marR="24444" marT="0" marB="0"/>
                </a:tc>
                <a:extLst>
                  <a:ext uri="{0D108BD9-81ED-4DB2-BD59-A6C34878D82A}">
                    <a16:rowId xmlns:a16="http://schemas.microsoft.com/office/drawing/2014/main" val="1954622560"/>
                  </a:ext>
                </a:extLst>
              </a:tr>
            </a:tbl>
          </a:graphicData>
        </a:graphic>
      </p:graphicFrame>
    </p:spTree>
    <p:extLst>
      <p:ext uri="{BB962C8B-B14F-4D97-AF65-F5344CB8AC3E}">
        <p14:creationId xmlns:p14="http://schemas.microsoft.com/office/powerpoint/2010/main" val="1272851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Informations sur la situation projetée du pool </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22</a:t>
            </a:fld>
            <a:endParaRPr lang="fr-FR"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079045249"/>
              </p:ext>
            </p:extLst>
          </p:nvPr>
        </p:nvGraphicFramePr>
        <p:xfrm>
          <a:off x="1043527" y="1165960"/>
          <a:ext cx="7078545" cy="4864735"/>
        </p:xfrm>
        <a:graphic>
          <a:graphicData uri="http://schemas.openxmlformats.org/drawingml/2006/table">
            <a:tbl>
              <a:tblPr firstRow="1" firstCol="1" bandRow="1">
                <a:tableStyleId>{5C22544A-7EE6-4342-B048-85BDC9FD1C3A}</a:tableStyleId>
              </a:tblPr>
              <a:tblGrid>
                <a:gridCol w="2167228">
                  <a:extLst>
                    <a:ext uri="{9D8B030D-6E8A-4147-A177-3AD203B41FA5}">
                      <a16:colId xmlns:a16="http://schemas.microsoft.com/office/drawing/2014/main" val="3636410457"/>
                    </a:ext>
                  </a:extLst>
                </a:gridCol>
                <a:gridCol w="4911317">
                  <a:extLst>
                    <a:ext uri="{9D8B030D-6E8A-4147-A177-3AD203B41FA5}">
                      <a16:colId xmlns:a16="http://schemas.microsoft.com/office/drawing/2014/main" val="197772857"/>
                    </a:ext>
                  </a:extLst>
                </a:gridCol>
              </a:tblGrid>
              <a:tr h="252095">
                <a:tc>
                  <a:txBody>
                    <a:bodyPr/>
                    <a:lstStyle/>
                    <a:p>
                      <a:pPr algn="l">
                        <a:lnSpc>
                          <a:spcPct val="115000"/>
                        </a:lnSpc>
                        <a:spcAft>
                          <a:spcPts val="800"/>
                        </a:spcAft>
                      </a:pPr>
                      <a:r>
                        <a:rPr lang="en-GB" sz="1200">
                          <a:effectLst/>
                        </a:rPr>
                        <a:t>Attribute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200">
                          <a:effectLst/>
                        </a:rPr>
                        <a:t>Description</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80997820"/>
                  </a:ext>
                </a:extLst>
              </a:tr>
              <a:tr h="0">
                <a:tc gridSpan="2">
                  <a:txBody>
                    <a:bodyPr/>
                    <a:lstStyle/>
                    <a:p>
                      <a:pPr algn="just">
                        <a:lnSpc>
                          <a:spcPct val="115000"/>
                        </a:lnSpc>
                        <a:spcAft>
                          <a:spcPts val="800"/>
                        </a:spcAft>
                      </a:pPr>
                      <a:r>
                        <a:rPr lang="en-GB" sz="1200">
                          <a:effectLst/>
                        </a:rPr>
                        <a:t>Collateral Details:</a:t>
                      </a:r>
                      <a:endParaRPr lang="fr-F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3289981986"/>
                  </a:ext>
                </a:extLst>
              </a:tr>
              <a:tr h="0">
                <a:tc>
                  <a:txBody>
                    <a:bodyPr/>
                    <a:lstStyle/>
                    <a:p>
                      <a:pPr algn="just">
                        <a:lnSpc>
                          <a:spcPct val="115000"/>
                        </a:lnSpc>
                        <a:spcAft>
                          <a:spcPts val="800"/>
                        </a:spcAft>
                      </a:pPr>
                      <a:r>
                        <a:rPr lang="en-GB" sz="1200">
                          <a:effectLst/>
                        </a:rPr>
                        <a:t>Total Collateral affected to OMO</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Total Collateral affected to OMO value =</a:t>
                      </a:r>
                      <a:endParaRPr lang="fr-FR" sz="1200">
                        <a:effectLst/>
                      </a:endParaRPr>
                    </a:p>
                    <a:p>
                      <a:pPr algn="just">
                        <a:lnSpc>
                          <a:spcPct val="115000"/>
                        </a:lnSpc>
                        <a:spcAft>
                          <a:spcPts val="800"/>
                        </a:spcAft>
                      </a:pPr>
                      <a:r>
                        <a:rPr lang="en-GB" sz="1200">
                          <a:effectLst/>
                        </a:rPr>
                        <a:t>sum of the Collateral affected to OMO (this does not include the Externally covered amount of the OMO) that will reach the maturity between the query date and the projection date</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10480024"/>
                  </a:ext>
                </a:extLst>
              </a:tr>
              <a:tr h="0">
                <a:tc>
                  <a:txBody>
                    <a:bodyPr/>
                    <a:lstStyle/>
                    <a:p>
                      <a:pPr algn="just">
                        <a:lnSpc>
                          <a:spcPct val="115000"/>
                        </a:lnSpc>
                        <a:spcAft>
                          <a:spcPts val="800"/>
                        </a:spcAft>
                      </a:pPr>
                      <a:r>
                        <a:rPr lang="en-GB" sz="1200">
                          <a:effectLst/>
                        </a:rPr>
                        <a:t>Total Corporate Actions</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Total Corporate Actions value =</a:t>
                      </a:r>
                      <a:endParaRPr lang="fr-FR" sz="1200">
                        <a:effectLst/>
                      </a:endParaRPr>
                    </a:p>
                    <a:p>
                      <a:pPr algn="just">
                        <a:lnSpc>
                          <a:spcPct val="115000"/>
                        </a:lnSpc>
                        <a:spcAft>
                          <a:spcPts val="800"/>
                        </a:spcAft>
                      </a:pPr>
                      <a:r>
                        <a:rPr lang="en-GB" sz="1200">
                          <a:effectLst/>
                        </a:rPr>
                        <a:t>Upcoming collateral amount to be credited (i.e. increases of collateral value) - upcoming Corporate Actions amount to be debited (i.e. decreases of collateral value) between the query date and the projection date</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11991190"/>
                  </a:ext>
                </a:extLst>
              </a:tr>
              <a:tr h="0">
                <a:tc>
                  <a:txBody>
                    <a:bodyPr/>
                    <a:lstStyle/>
                    <a:p>
                      <a:pPr algn="just">
                        <a:lnSpc>
                          <a:spcPct val="115000"/>
                        </a:lnSpc>
                        <a:spcAft>
                          <a:spcPts val="800"/>
                        </a:spcAft>
                      </a:pPr>
                      <a:r>
                        <a:rPr lang="en-GB" sz="1200">
                          <a:effectLst/>
                        </a:rPr>
                        <a:t>Total Collateral Operations</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Expected total Collateral = </a:t>
                      </a:r>
                      <a:endParaRPr lang="fr-FR" sz="1200">
                        <a:effectLst/>
                      </a:endParaRPr>
                    </a:p>
                    <a:p>
                      <a:pPr algn="just">
                        <a:lnSpc>
                          <a:spcPct val="115000"/>
                        </a:lnSpc>
                        <a:spcAft>
                          <a:spcPts val="800"/>
                        </a:spcAft>
                      </a:pPr>
                      <a:r>
                        <a:rPr lang="en-GB" sz="1200">
                          <a:effectLst/>
                        </a:rPr>
                        <a:t>Sum of the projected collateral.</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71308226"/>
                  </a:ext>
                </a:extLst>
              </a:tr>
              <a:tr h="0">
                <a:tc>
                  <a:txBody>
                    <a:bodyPr/>
                    <a:lstStyle/>
                    <a:p>
                      <a:pPr algn="just">
                        <a:lnSpc>
                          <a:spcPct val="115000"/>
                        </a:lnSpc>
                        <a:spcAft>
                          <a:spcPts val="800"/>
                        </a:spcAft>
                      </a:pPr>
                      <a:r>
                        <a:rPr lang="en-GB" sz="1200">
                          <a:effectLst/>
                        </a:rPr>
                        <a:t>Collateral Ratio</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Collateral Ratio = </a:t>
                      </a:r>
                      <a:endParaRPr lang="fr-FR" sz="1200">
                        <a:effectLst/>
                      </a:endParaRPr>
                    </a:p>
                    <a:p>
                      <a:pPr algn="just">
                        <a:lnSpc>
                          <a:spcPct val="115000"/>
                        </a:lnSpc>
                        <a:spcAft>
                          <a:spcPts val="800"/>
                        </a:spcAft>
                      </a:pPr>
                      <a:r>
                        <a:rPr lang="en-GB" sz="1200">
                          <a:effectLst/>
                        </a:rPr>
                        <a:t>Total Collateral / Total Collateral Used (Open Market Operations + Marginal Lending operations + Credit Freezing operations) * 100</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21322596"/>
                  </a:ext>
                </a:extLst>
              </a:tr>
              <a:tr h="0">
                <a:tc gridSpan="2">
                  <a:txBody>
                    <a:bodyPr/>
                    <a:lstStyle/>
                    <a:p>
                      <a:pPr algn="just">
                        <a:lnSpc>
                          <a:spcPct val="115000"/>
                        </a:lnSpc>
                        <a:spcAft>
                          <a:spcPts val="800"/>
                        </a:spcAft>
                      </a:pPr>
                      <a:r>
                        <a:rPr lang="en-GB" sz="1200">
                          <a:effectLst/>
                        </a:rPr>
                        <a:t>Relative Credit Limit Details (only displayed to the NCB user and the Counterparty. Not displayed to Banking Group.)</a:t>
                      </a:r>
                      <a:endParaRPr lang="fr-F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223011893"/>
                  </a:ext>
                </a:extLst>
              </a:tr>
              <a:tr h="0">
                <a:tc>
                  <a:txBody>
                    <a:bodyPr/>
                    <a:lstStyle/>
                    <a:p>
                      <a:pPr marL="457200" algn="l">
                        <a:lnSpc>
                          <a:spcPct val="115000"/>
                        </a:lnSpc>
                        <a:spcAft>
                          <a:spcPts val="800"/>
                        </a:spcAft>
                      </a:pPr>
                      <a:r>
                        <a:rPr lang="en-GB" sz="1200">
                          <a:effectLst/>
                        </a:rPr>
                        <a:t>Relative Credit Limit in percentage (%)</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In case the NCB has set an Relative Credit Limit as a discretionary measure</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55257292"/>
                  </a:ext>
                </a:extLst>
              </a:tr>
              <a:tr h="389255">
                <a:tc>
                  <a:txBody>
                    <a:bodyPr/>
                    <a:lstStyle/>
                    <a:p>
                      <a:pPr marL="457200" algn="l">
                        <a:lnSpc>
                          <a:spcPct val="115000"/>
                        </a:lnSpc>
                        <a:spcAft>
                          <a:spcPts val="800"/>
                        </a:spcAft>
                      </a:pPr>
                      <a:r>
                        <a:rPr lang="en-GB" sz="1200">
                          <a:effectLst/>
                        </a:rPr>
                        <a:t>Total Collateral Value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dirty="0">
                          <a:effectLst/>
                        </a:rPr>
                        <a:t>Total Collateral Value = sum of the Total collateral value after application of the Relative Credit Limit</a:t>
                      </a:r>
                      <a:endParaRPr lang="fr-F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13834830"/>
                  </a:ext>
                </a:extLst>
              </a:tr>
            </a:tbl>
          </a:graphicData>
        </a:graphic>
      </p:graphicFrame>
    </p:spTree>
    <p:extLst>
      <p:ext uri="{BB962C8B-B14F-4D97-AF65-F5344CB8AC3E}">
        <p14:creationId xmlns:p14="http://schemas.microsoft.com/office/powerpoint/2010/main" val="3407477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Informations sur la situation projetée du pool </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23</a:t>
            </a:fld>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54691948"/>
              </p:ext>
            </p:extLst>
          </p:nvPr>
        </p:nvGraphicFramePr>
        <p:xfrm>
          <a:off x="323528" y="836712"/>
          <a:ext cx="8568952" cy="5866139"/>
        </p:xfrm>
        <a:graphic>
          <a:graphicData uri="http://schemas.openxmlformats.org/drawingml/2006/table">
            <a:tbl>
              <a:tblPr firstRow="1" firstCol="1" bandRow="1">
                <a:tableStyleId>{5C22544A-7EE6-4342-B048-85BDC9FD1C3A}</a:tableStyleId>
              </a:tblPr>
              <a:tblGrid>
                <a:gridCol w="1618183">
                  <a:extLst>
                    <a:ext uri="{9D8B030D-6E8A-4147-A177-3AD203B41FA5}">
                      <a16:colId xmlns:a16="http://schemas.microsoft.com/office/drawing/2014/main" val="2170346952"/>
                    </a:ext>
                  </a:extLst>
                </a:gridCol>
                <a:gridCol w="466156">
                  <a:extLst>
                    <a:ext uri="{9D8B030D-6E8A-4147-A177-3AD203B41FA5}">
                      <a16:colId xmlns:a16="http://schemas.microsoft.com/office/drawing/2014/main" val="3794857120"/>
                    </a:ext>
                  </a:extLst>
                </a:gridCol>
                <a:gridCol w="6484613">
                  <a:extLst>
                    <a:ext uri="{9D8B030D-6E8A-4147-A177-3AD203B41FA5}">
                      <a16:colId xmlns:a16="http://schemas.microsoft.com/office/drawing/2014/main" val="1267865055"/>
                    </a:ext>
                  </a:extLst>
                </a:gridCol>
              </a:tblGrid>
              <a:tr h="190713">
                <a:tc gridSpan="2">
                  <a:txBody>
                    <a:bodyPr/>
                    <a:lstStyle/>
                    <a:p>
                      <a:pPr algn="l">
                        <a:lnSpc>
                          <a:spcPct val="115000"/>
                        </a:lnSpc>
                        <a:spcAft>
                          <a:spcPts val="800"/>
                        </a:spcAft>
                      </a:pPr>
                      <a:r>
                        <a:rPr lang="en-GB" sz="1000">
                          <a:effectLst/>
                        </a:rPr>
                        <a:t>Attribute</a:t>
                      </a:r>
                      <a:endParaRPr lang="fr-FR" sz="1000">
                        <a:effectLst/>
                        <a:latin typeface="Times New Roman" panose="02020603050405020304" pitchFamily="18" charset="0"/>
                        <a:ea typeface="Times New Roman" panose="02020603050405020304" pitchFamily="18" charset="0"/>
                      </a:endParaRPr>
                    </a:p>
                  </a:txBody>
                  <a:tcPr marL="27770" marR="27770" marT="0" marB="0" anchor="ctr"/>
                </a:tc>
                <a:tc hMerge="1">
                  <a:txBody>
                    <a:bodyPr/>
                    <a:lstStyle/>
                    <a:p>
                      <a:endParaRPr lang="fr-FR"/>
                    </a:p>
                  </a:txBody>
                  <a:tcPr/>
                </a:tc>
                <a:tc>
                  <a:txBody>
                    <a:bodyPr/>
                    <a:lstStyle/>
                    <a:p>
                      <a:pPr algn="l">
                        <a:lnSpc>
                          <a:spcPct val="115000"/>
                        </a:lnSpc>
                        <a:spcAft>
                          <a:spcPts val="800"/>
                        </a:spcAft>
                      </a:pPr>
                      <a:r>
                        <a:rPr lang="en-GB" sz="1000" dirty="0">
                          <a:effectLst/>
                        </a:rPr>
                        <a:t>Description</a:t>
                      </a:r>
                      <a:endParaRPr lang="fr-FR" sz="1000" dirty="0">
                        <a:effectLst/>
                        <a:latin typeface="Times New Roman" panose="02020603050405020304" pitchFamily="18" charset="0"/>
                        <a:ea typeface="Times New Roman" panose="02020603050405020304" pitchFamily="18" charset="0"/>
                      </a:endParaRPr>
                    </a:p>
                  </a:txBody>
                  <a:tcPr marL="27770" marR="27770" marT="0" marB="0" anchor="ctr"/>
                </a:tc>
                <a:extLst>
                  <a:ext uri="{0D108BD9-81ED-4DB2-BD59-A6C34878D82A}">
                    <a16:rowId xmlns:a16="http://schemas.microsoft.com/office/drawing/2014/main" val="2103217380"/>
                  </a:ext>
                </a:extLst>
              </a:tr>
              <a:tr h="190713">
                <a:tc gridSpan="3">
                  <a:txBody>
                    <a:bodyPr/>
                    <a:lstStyle/>
                    <a:p>
                      <a:pPr algn="just">
                        <a:lnSpc>
                          <a:spcPct val="115000"/>
                        </a:lnSpc>
                        <a:spcAft>
                          <a:spcPts val="800"/>
                        </a:spcAft>
                      </a:pPr>
                      <a:r>
                        <a:rPr lang="en-GB" sz="1000" dirty="0">
                          <a:effectLst/>
                        </a:rPr>
                        <a:t>Credit Details</a:t>
                      </a:r>
                      <a:endParaRPr lang="fr-FR" sz="1000" dirty="0">
                        <a:effectLst/>
                        <a:latin typeface="Times New Roman" panose="02020603050405020304" pitchFamily="18" charset="0"/>
                        <a:ea typeface="Times New Roman" panose="02020603050405020304" pitchFamily="18" charset="0"/>
                      </a:endParaRPr>
                    </a:p>
                  </a:txBody>
                  <a:tcPr marL="27770" marR="2777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156006892"/>
                  </a:ext>
                </a:extLst>
              </a:tr>
              <a:tr h="381425">
                <a:tc>
                  <a:txBody>
                    <a:bodyPr/>
                    <a:lstStyle/>
                    <a:p>
                      <a:pPr algn="just">
                        <a:lnSpc>
                          <a:spcPct val="115000"/>
                        </a:lnSpc>
                        <a:spcAft>
                          <a:spcPts val="800"/>
                        </a:spcAft>
                      </a:pPr>
                      <a:r>
                        <a:rPr lang="en-GB" sz="1000">
                          <a:effectLst/>
                        </a:rPr>
                        <a:t>Total Credit Before Projection</a:t>
                      </a:r>
                      <a:endParaRPr lang="fr-FR" sz="1000">
                        <a:effectLst/>
                        <a:latin typeface="Times New Roman" panose="02020603050405020304" pitchFamily="18" charset="0"/>
                        <a:ea typeface="Times New Roman" panose="02020603050405020304" pitchFamily="18" charset="0"/>
                      </a:endParaRPr>
                    </a:p>
                  </a:txBody>
                  <a:tcPr marL="27770" marR="27770" marT="0" marB="0"/>
                </a:tc>
                <a:tc gridSpan="2">
                  <a:txBody>
                    <a:bodyPr/>
                    <a:lstStyle/>
                    <a:p>
                      <a:pPr algn="just">
                        <a:lnSpc>
                          <a:spcPct val="115000"/>
                        </a:lnSpc>
                        <a:spcAft>
                          <a:spcPts val="800"/>
                        </a:spcAft>
                      </a:pPr>
                      <a:r>
                        <a:rPr lang="en-GB" sz="1000">
                          <a:effectLst/>
                        </a:rPr>
                        <a:t>Expected total Credit value before executing the future Projection (equal to Total Collateral for ECMS Current Business Day)</a:t>
                      </a:r>
                      <a:endParaRPr lang="fr-FR" sz="1000">
                        <a:effectLst/>
                        <a:latin typeface="Times New Roman" panose="02020603050405020304" pitchFamily="18" charset="0"/>
                        <a:ea typeface="Times New Roman" panose="02020603050405020304" pitchFamily="18" charset="0"/>
                      </a:endParaRPr>
                    </a:p>
                  </a:txBody>
                  <a:tcPr marL="27770" marR="27770" marT="0" marB="0"/>
                </a:tc>
                <a:tc hMerge="1">
                  <a:txBody>
                    <a:bodyPr/>
                    <a:lstStyle/>
                    <a:p>
                      <a:pPr algn="just">
                        <a:lnSpc>
                          <a:spcPct val="115000"/>
                        </a:lnSpc>
                        <a:spcAft>
                          <a:spcPts val="800"/>
                        </a:spcAft>
                      </a:pPr>
                      <a:endParaRPr lang="fr-FR" sz="1000">
                        <a:effectLst/>
                        <a:latin typeface="Times New Roman" panose="02020603050405020304" pitchFamily="18" charset="0"/>
                        <a:ea typeface="Times New Roman" panose="02020603050405020304" pitchFamily="18" charset="0"/>
                      </a:endParaRPr>
                    </a:p>
                  </a:txBody>
                  <a:tcPr marL="27770" marR="27770" marT="0" marB="0"/>
                </a:tc>
                <a:extLst>
                  <a:ext uri="{0D108BD9-81ED-4DB2-BD59-A6C34878D82A}">
                    <a16:rowId xmlns:a16="http://schemas.microsoft.com/office/drawing/2014/main" val="4139439747"/>
                  </a:ext>
                </a:extLst>
              </a:tr>
              <a:tr h="893333">
                <a:tc>
                  <a:txBody>
                    <a:bodyPr/>
                    <a:lstStyle/>
                    <a:p>
                      <a:pPr algn="just">
                        <a:lnSpc>
                          <a:spcPct val="115000"/>
                        </a:lnSpc>
                        <a:spcAft>
                          <a:spcPts val="800"/>
                        </a:spcAft>
                      </a:pPr>
                      <a:r>
                        <a:rPr lang="en-GB" sz="1000">
                          <a:effectLst/>
                        </a:rPr>
                        <a:t>Total Open Market Credit Operation</a:t>
                      </a:r>
                      <a:endParaRPr lang="fr-FR" sz="1000">
                        <a:effectLst/>
                        <a:latin typeface="Times New Roman" panose="02020603050405020304" pitchFamily="18" charset="0"/>
                        <a:ea typeface="Times New Roman" panose="02020603050405020304" pitchFamily="18" charset="0"/>
                      </a:endParaRPr>
                    </a:p>
                  </a:txBody>
                  <a:tcPr marL="27770" marR="27770" marT="0" marB="0"/>
                </a:tc>
                <a:tc gridSpan="2">
                  <a:txBody>
                    <a:bodyPr/>
                    <a:lstStyle/>
                    <a:p>
                      <a:pPr algn="just">
                        <a:lnSpc>
                          <a:spcPct val="115000"/>
                        </a:lnSpc>
                        <a:spcAft>
                          <a:spcPts val="0"/>
                        </a:spcAft>
                      </a:pPr>
                      <a:r>
                        <a:rPr lang="en-GB" sz="1000" dirty="0">
                          <a:effectLst/>
                        </a:rPr>
                        <a:t>Expected OMO value after the future Projection = </a:t>
                      </a:r>
                      <a:endParaRPr lang="fr-FR" sz="1000" dirty="0">
                        <a:effectLst/>
                      </a:endParaRPr>
                    </a:p>
                    <a:p>
                      <a:pPr algn="just">
                        <a:lnSpc>
                          <a:spcPct val="115000"/>
                        </a:lnSpc>
                        <a:spcAft>
                          <a:spcPts val="0"/>
                        </a:spcAft>
                      </a:pPr>
                      <a:r>
                        <a:rPr lang="en-GB" sz="1000" dirty="0">
                          <a:effectLst/>
                        </a:rPr>
                        <a:t>Open Market Credit Operations value – the sum of the Open Market Credit Operations reaching maturity between the query date and the projection date + expected Credit Operations with the Value Date between Date Query and Projected Date.</a:t>
                      </a:r>
                      <a:endParaRPr lang="fr-FR" sz="1000" dirty="0">
                        <a:effectLst/>
                      </a:endParaRPr>
                    </a:p>
                    <a:p>
                      <a:pPr algn="just">
                        <a:lnSpc>
                          <a:spcPct val="115000"/>
                        </a:lnSpc>
                        <a:spcAft>
                          <a:spcPts val="800"/>
                        </a:spcAft>
                      </a:pPr>
                      <a:r>
                        <a:rPr lang="en-GB" sz="1000" dirty="0">
                          <a:effectLst/>
                        </a:rPr>
                        <a:t>Segregated by type of operations and operation</a:t>
                      </a:r>
                      <a:endParaRPr lang="fr-FR" sz="1000" dirty="0">
                        <a:effectLst/>
                        <a:latin typeface="Times New Roman" panose="02020603050405020304" pitchFamily="18" charset="0"/>
                        <a:ea typeface="Times New Roman" panose="02020603050405020304" pitchFamily="18" charset="0"/>
                      </a:endParaRPr>
                    </a:p>
                  </a:txBody>
                  <a:tcPr marL="27770" marR="27770" marT="0" marB="0"/>
                </a:tc>
                <a:tc hMerge="1">
                  <a:txBody>
                    <a:bodyPr/>
                    <a:lstStyle/>
                    <a:p>
                      <a:pPr algn="just">
                        <a:lnSpc>
                          <a:spcPct val="115000"/>
                        </a:lnSpc>
                        <a:spcAft>
                          <a:spcPts val="0"/>
                        </a:spcAft>
                      </a:pPr>
                      <a:endParaRPr lang="fr-FR" sz="1000" dirty="0">
                        <a:effectLst/>
                        <a:latin typeface="Times New Roman" panose="02020603050405020304" pitchFamily="18" charset="0"/>
                        <a:ea typeface="Times New Roman" panose="02020603050405020304" pitchFamily="18" charset="0"/>
                      </a:endParaRPr>
                    </a:p>
                  </a:txBody>
                  <a:tcPr marL="27770" marR="27770" marT="0" marB="0"/>
                </a:tc>
                <a:extLst>
                  <a:ext uri="{0D108BD9-81ED-4DB2-BD59-A6C34878D82A}">
                    <a16:rowId xmlns:a16="http://schemas.microsoft.com/office/drawing/2014/main" val="3749495223"/>
                  </a:ext>
                </a:extLst>
              </a:tr>
              <a:tr h="1077044">
                <a:tc>
                  <a:txBody>
                    <a:bodyPr/>
                    <a:lstStyle/>
                    <a:p>
                      <a:pPr algn="just">
                        <a:lnSpc>
                          <a:spcPct val="115000"/>
                        </a:lnSpc>
                        <a:spcAft>
                          <a:spcPts val="800"/>
                        </a:spcAft>
                      </a:pPr>
                      <a:r>
                        <a:rPr lang="en-GB" sz="1000">
                          <a:effectLst/>
                        </a:rPr>
                        <a:t>Total Open Market Credit Operation Interest</a:t>
                      </a:r>
                      <a:endParaRPr lang="fr-FR" sz="1000">
                        <a:effectLst/>
                        <a:latin typeface="Times New Roman" panose="02020603050405020304" pitchFamily="18" charset="0"/>
                        <a:ea typeface="Times New Roman" panose="02020603050405020304" pitchFamily="18" charset="0"/>
                      </a:endParaRPr>
                    </a:p>
                  </a:txBody>
                  <a:tcPr marL="27770" marR="27770" marT="0" marB="0"/>
                </a:tc>
                <a:tc gridSpan="2">
                  <a:txBody>
                    <a:bodyPr/>
                    <a:lstStyle/>
                    <a:p>
                      <a:pPr algn="just">
                        <a:lnSpc>
                          <a:spcPct val="115000"/>
                        </a:lnSpc>
                        <a:spcAft>
                          <a:spcPts val="0"/>
                        </a:spcAft>
                      </a:pPr>
                      <a:r>
                        <a:rPr lang="en-GB" sz="1000" dirty="0">
                          <a:effectLst/>
                        </a:rPr>
                        <a:t>Expected OMO Interest value after the future Projection = </a:t>
                      </a:r>
                      <a:endParaRPr lang="fr-FR" sz="1000" dirty="0">
                        <a:effectLst/>
                      </a:endParaRPr>
                    </a:p>
                    <a:p>
                      <a:pPr algn="just">
                        <a:lnSpc>
                          <a:spcPct val="115000"/>
                        </a:lnSpc>
                        <a:spcAft>
                          <a:spcPts val="0"/>
                        </a:spcAft>
                      </a:pPr>
                      <a:r>
                        <a:rPr lang="en-GB" sz="1000" dirty="0">
                          <a:effectLst/>
                        </a:rPr>
                        <a:t>OMO Interest value – the sum of the Interest for the OMO reaching maturity between the query date and the projection date + Interest of the expected OMO with the Value Date between Date Query and Projected Date.</a:t>
                      </a:r>
                      <a:endParaRPr lang="fr-FR" sz="1000" dirty="0">
                        <a:effectLst/>
                      </a:endParaRPr>
                    </a:p>
                    <a:p>
                      <a:pPr algn="just">
                        <a:lnSpc>
                          <a:spcPct val="115000"/>
                        </a:lnSpc>
                        <a:spcAft>
                          <a:spcPts val="0"/>
                        </a:spcAft>
                      </a:pPr>
                      <a:r>
                        <a:rPr lang="en-GB" sz="1000" dirty="0">
                          <a:effectLst/>
                        </a:rPr>
                        <a:t>The field Provisional Interest Amount in the table Calculated Interest is used to provide the data for the accrued interest for the credit operations using the selected projection date period for the different validity dates. </a:t>
                      </a:r>
                      <a:endParaRPr lang="fr-FR" sz="1000" dirty="0">
                        <a:effectLst/>
                      </a:endParaRPr>
                    </a:p>
                    <a:p>
                      <a:pPr algn="just">
                        <a:lnSpc>
                          <a:spcPct val="115000"/>
                        </a:lnSpc>
                        <a:spcAft>
                          <a:spcPts val="800"/>
                        </a:spcAft>
                      </a:pPr>
                      <a:r>
                        <a:rPr lang="en-GB" sz="1000" dirty="0">
                          <a:effectLst/>
                        </a:rPr>
                        <a:t>Segregated by type of operations and operation</a:t>
                      </a:r>
                      <a:endParaRPr lang="fr-FR" sz="1000" dirty="0">
                        <a:effectLst/>
                        <a:latin typeface="Times New Roman" panose="02020603050405020304" pitchFamily="18" charset="0"/>
                        <a:ea typeface="Times New Roman" panose="02020603050405020304" pitchFamily="18" charset="0"/>
                      </a:endParaRPr>
                    </a:p>
                  </a:txBody>
                  <a:tcPr marL="27770" marR="27770" marT="0" marB="0"/>
                </a:tc>
                <a:tc hMerge="1">
                  <a:txBody>
                    <a:bodyPr/>
                    <a:lstStyle/>
                    <a:p>
                      <a:pPr algn="just">
                        <a:lnSpc>
                          <a:spcPct val="115000"/>
                        </a:lnSpc>
                        <a:spcAft>
                          <a:spcPts val="0"/>
                        </a:spcAft>
                      </a:pPr>
                      <a:endParaRPr lang="fr-FR" sz="1000" dirty="0">
                        <a:effectLst/>
                        <a:latin typeface="Times New Roman" panose="02020603050405020304" pitchFamily="18" charset="0"/>
                        <a:ea typeface="Times New Roman" panose="02020603050405020304" pitchFamily="18" charset="0"/>
                      </a:endParaRPr>
                    </a:p>
                  </a:txBody>
                  <a:tcPr marL="27770" marR="27770" marT="0" marB="0"/>
                </a:tc>
                <a:extLst>
                  <a:ext uri="{0D108BD9-81ED-4DB2-BD59-A6C34878D82A}">
                    <a16:rowId xmlns:a16="http://schemas.microsoft.com/office/drawing/2014/main" val="1758776674"/>
                  </a:ext>
                </a:extLst>
              </a:tr>
              <a:tr h="806920">
                <a:tc>
                  <a:txBody>
                    <a:bodyPr/>
                    <a:lstStyle/>
                    <a:p>
                      <a:pPr algn="just">
                        <a:lnSpc>
                          <a:spcPct val="115000"/>
                        </a:lnSpc>
                        <a:spcAft>
                          <a:spcPts val="800"/>
                        </a:spcAft>
                      </a:pPr>
                      <a:r>
                        <a:rPr lang="en-GB" sz="1000">
                          <a:effectLst/>
                        </a:rPr>
                        <a:t>Total Fixed-Term Deposit not used as Collateral</a:t>
                      </a:r>
                      <a:endParaRPr lang="fr-FR" sz="1000">
                        <a:effectLst/>
                        <a:latin typeface="Times New Roman" panose="02020603050405020304" pitchFamily="18" charset="0"/>
                        <a:ea typeface="Times New Roman" panose="02020603050405020304" pitchFamily="18" charset="0"/>
                      </a:endParaRPr>
                    </a:p>
                  </a:txBody>
                  <a:tcPr marL="27770" marR="27770" marT="0" marB="0"/>
                </a:tc>
                <a:tc gridSpan="2">
                  <a:txBody>
                    <a:bodyPr/>
                    <a:lstStyle/>
                    <a:p>
                      <a:pPr algn="just">
                        <a:lnSpc>
                          <a:spcPct val="115000"/>
                        </a:lnSpc>
                        <a:spcAft>
                          <a:spcPts val="0"/>
                        </a:spcAft>
                      </a:pPr>
                      <a:r>
                        <a:rPr lang="en-GB" sz="1000" dirty="0">
                          <a:effectLst/>
                        </a:rPr>
                        <a:t>Expected Fixed-Term Deposit (FTD) not used as collateral value = </a:t>
                      </a:r>
                      <a:endParaRPr lang="fr-FR" sz="1000" dirty="0">
                        <a:effectLst/>
                      </a:endParaRPr>
                    </a:p>
                    <a:p>
                      <a:pPr algn="just">
                        <a:lnSpc>
                          <a:spcPct val="115000"/>
                        </a:lnSpc>
                        <a:spcAft>
                          <a:spcPts val="800"/>
                        </a:spcAft>
                      </a:pPr>
                      <a:r>
                        <a:rPr lang="en-GB" sz="1000" dirty="0">
                          <a:effectLst/>
                        </a:rPr>
                        <a:t>FTD not used as collateral value – the sum of the FTD not used as collateral that will reach the maturity between the query date and the projection date + expected Fixed-Term Deposit not used as collateral instructions with the Value Date between Date Query and Projected Date. </a:t>
                      </a:r>
                      <a:endParaRPr lang="fr-FR" sz="1000" dirty="0">
                        <a:effectLst/>
                        <a:latin typeface="Times New Roman" panose="02020603050405020304" pitchFamily="18" charset="0"/>
                        <a:ea typeface="Times New Roman" panose="02020603050405020304" pitchFamily="18" charset="0"/>
                      </a:endParaRPr>
                    </a:p>
                  </a:txBody>
                  <a:tcPr marL="27770" marR="27770" marT="0" marB="0"/>
                </a:tc>
                <a:tc hMerge="1">
                  <a:txBody>
                    <a:bodyPr/>
                    <a:lstStyle/>
                    <a:p>
                      <a:pPr algn="just">
                        <a:lnSpc>
                          <a:spcPct val="115000"/>
                        </a:lnSpc>
                        <a:spcAft>
                          <a:spcPts val="0"/>
                        </a:spcAft>
                      </a:pPr>
                      <a:endParaRPr lang="fr-FR" sz="1000" dirty="0">
                        <a:effectLst/>
                        <a:latin typeface="Times New Roman" panose="02020603050405020304" pitchFamily="18" charset="0"/>
                        <a:ea typeface="Times New Roman" panose="02020603050405020304" pitchFamily="18" charset="0"/>
                      </a:endParaRPr>
                    </a:p>
                  </a:txBody>
                  <a:tcPr marL="27770" marR="27770" marT="0" marB="0"/>
                </a:tc>
                <a:extLst>
                  <a:ext uri="{0D108BD9-81ED-4DB2-BD59-A6C34878D82A}">
                    <a16:rowId xmlns:a16="http://schemas.microsoft.com/office/drawing/2014/main" val="836393040"/>
                  </a:ext>
                </a:extLst>
              </a:tr>
              <a:tr h="586851">
                <a:tc>
                  <a:txBody>
                    <a:bodyPr/>
                    <a:lstStyle/>
                    <a:p>
                      <a:pPr algn="just">
                        <a:lnSpc>
                          <a:spcPct val="115000"/>
                        </a:lnSpc>
                        <a:spcAft>
                          <a:spcPts val="800"/>
                        </a:spcAft>
                      </a:pPr>
                      <a:r>
                        <a:rPr lang="en-GB" sz="1000">
                          <a:effectLst/>
                        </a:rPr>
                        <a:t>Total Credit Freezing</a:t>
                      </a:r>
                      <a:endParaRPr lang="fr-FR" sz="1000">
                        <a:effectLst/>
                        <a:latin typeface="Times New Roman" panose="02020603050405020304" pitchFamily="18" charset="0"/>
                        <a:ea typeface="Times New Roman" panose="02020603050405020304" pitchFamily="18" charset="0"/>
                      </a:endParaRPr>
                    </a:p>
                  </a:txBody>
                  <a:tcPr marL="27770" marR="27770" marT="0" marB="0"/>
                </a:tc>
                <a:tc gridSpan="2">
                  <a:txBody>
                    <a:bodyPr/>
                    <a:lstStyle/>
                    <a:p>
                      <a:pPr algn="just">
                        <a:lnSpc>
                          <a:spcPct val="115000"/>
                        </a:lnSpc>
                        <a:spcAft>
                          <a:spcPts val="0"/>
                        </a:spcAft>
                      </a:pPr>
                      <a:r>
                        <a:rPr lang="en-GB" sz="1000" dirty="0">
                          <a:effectLst/>
                        </a:rPr>
                        <a:t>Expected Credit Freezing value = </a:t>
                      </a:r>
                      <a:endParaRPr lang="fr-FR" sz="1000" dirty="0">
                        <a:effectLst/>
                      </a:endParaRPr>
                    </a:p>
                    <a:p>
                      <a:pPr algn="just">
                        <a:lnSpc>
                          <a:spcPct val="115000"/>
                        </a:lnSpc>
                        <a:spcAft>
                          <a:spcPts val="0"/>
                        </a:spcAft>
                      </a:pPr>
                      <a:r>
                        <a:rPr lang="en-GB" sz="1000" dirty="0">
                          <a:effectLst/>
                        </a:rPr>
                        <a:t>Credit Freezing (Credit Freezing is performed starting from the Current ECMS business date).</a:t>
                      </a:r>
                      <a:endParaRPr lang="fr-FR" sz="1000" dirty="0">
                        <a:effectLst/>
                      </a:endParaRPr>
                    </a:p>
                    <a:p>
                      <a:pPr algn="just">
                        <a:lnSpc>
                          <a:spcPct val="115000"/>
                        </a:lnSpc>
                        <a:spcAft>
                          <a:spcPts val="800"/>
                        </a:spcAft>
                      </a:pPr>
                      <a:r>
                        <a:rPr lang="en-GB" sz="1000" dirty="0">
                          <a:effectLst/>
                        </a:rPr>
                        <a:t>Segregated by Credit Freezing type</a:t>
                      </a:r>
                      <a:endParaRPr lang="fr-FR" sz="1000" dirty="0">
                        <a:effectLst/>
                        <a:latin typeface="Times New Roman" panose="02020603050405020304" pitchFamily="18" charset="0"/>
                        <a:ea typeface="Times New Roman" panose="02020603050405020304" pitchFamily="18" charset="0"/>
                      </a:endParaRPr>
                    </a:p>
                  </a:txBody>
                  <a:tcPr marL="27770" marR="27770" marT="0" marB="0"/>
                </a:tc>
                <a:tc hMerge="1">
                  <a:txBody>
                    <a:bodyPr/>
                    <a:lstStyle/>
                    <a:p>
                      <a:pPr algn="just">
                        <a:lnSpc>
                          <a:spcPct val="115000"/>
                        </a:lnSpc>
                        <a:spcAft>
                          <a:spcPts val="0"/>
                        </a:spcAft>
                      </a:pPr>
                      <a:endParaRPr lang="fr-FR" sz="1000" dirty="0">
                        <a:effectLst/>
                        <a:latin typeface="Times New Roman" panose="02020603050405020304" pitchFamily="18" charset="0"/>
                        <a:ea typeface="Times New Roman" panose="02020603050405020304" pitchFamily="18" charset="0"/>
                      </a:endParaRPr>
                    </a:p>
                  </a:txBody>
                  <a:tcPr marL="27770" marR="27770" marT="0" marB="0"/>
                </a:tc>
                <a:extLst>
                  <a:ext uri="{0D108BD9-81ED-4DB2-BD59-A6C34878D82A}">
                    <a16:rowId xmlns:a16="http://schemas.microsoft.com/office/drawing/2014/main" val="992134702"/>
                  </a:ext>
                </a:extLst>
              </a:tr>
              <a:tr h="625529">
                <a:tc>
                  <a:txBody>
                    <a:bodyPr/>
                    <a:lstStyle/>
                    <a:p>
                      <a:pPr algn="just">
                        <a:lnSpc>
                          <a:spcPct val="115000"/>
                        </a:lnSpc>
                        <a:spcAft>
                          <a:spcPts val="800"/>
                        </a:spcAft>
                      </a:pPr>
                      <a:r>
                        <a:rPr lang="en-GB" sz="1000">
                          <a:effectLst/>
                        </a:rPr>
                        <a:t>Total Marginal Lending</a:t>
                      </a:r>
                      <a:endParaRPr lang="fr-FR" sz="1000">
                        <a:effectLst/>
                        <a:latin typeface="Times New Roman" panose="02020603050405020304" pitchFamily="18" charset="0"/>
                        <a:ea typeface="Times New Roman" panose="02020603050405020304" pitchFamily="18" charset="0"/>
                      </a:endParaRPr>
                    </a:p>
                  </a:txBody>
                  <a:tcPr marL="27770" marR="27770" marT="0" marB="0"/>
                </a:tc>
                <a:tc gridSpan="2">
                  <a:txBody>
                    <a:bodyPr/>
                    <a:lstStyle/>
                    <a:p>
                      <a:pPr algn="just">
                        <a:lnSpc>
                          <a:spcPct val="115000"/>
                        </a:lnSpc>
                        <a:spcAft>
                          <a:spcPts val="0"/>
                        </a:spcAft>
                      </a:pPr>
                      <a:r>
                        <a:rPr lang="en-GB" sz="1000" dirty="0">
                          <a:effectLst/>
                        </a:rPr>
                        <a:t>Expected Marginal Lending value = </a:t>
                      </a:r>
                      <a:endParaRPr lang="fr-FR" sz="1000" dirty="0">
                        <a:effectLst/>
                      </a:endParaRPr>
                    </a:p>
                    <a:p>
                      <a:pPr algn="just">
                        <a:lnSpc>
                          <a:spcPct val="115000"/>
                        </a:lnSpc>
                        <a:spcAft>
                          <a:spcPts val="0"/>
                        </a:spcAft>
                      </a:pPr>
                      <a:r>
                        <a:rPr lang="en-GB" sz="1000" dirty="0">
                          <a:effectLst/>
                        </a:rPr>
                        <a:t>Marginal Lending (the Marginal Lending is only performed for the current ECMS business date or the next ECMS business date) </a:t>
                      </a:r>
                      <a:endParaRPr lang="fr-FR" sz="1000" dirty="0">
                        <a:effectLst/>
                      </a:endParaRPr>
                    </a:p>
                    <a:p>
                      <a:pPr algn="just">
                        <a:lnSpc>
                          <a:spcPct val="115000"/>
                        </a:lnSpc>
                        <a:spcAft>
                          <a:spcPts val="800"/>
                        </a:spcAft>
                      </a:pPr>
                      <a:r>
                        <a:rPr lang="en-GB" sz="1000" dirty="0">
                          <a:effectLst/>
                        </a:rPr>
                        <a:t>Segregated by type of operation (AML, MLOR)</a:t>
                      </a:r>
                      <a:endParaRPr lang="fr-FR" sz="1000" dirty="0">
                        <a:effectLst/>
                        <a:latin typeface="Times New Roman" panose="02020603050405020304" pitchFamily="18" charset="0"/>
                        <a:ea typeface="Times New Roman" panose="02020603050405020304" pitchFamily="18" charset="0"/>
                      </a:endParaRPr>
                    </a:p>
                  </a:txBody>
                  <a:tcPr marL="27770" marR="27770" marT="0" marB="0"/>
                </a:tc>
                <a:tc hMerge="1">
                  <a:txBody>
                    <a:bodyPr/>
                    <a:lstStyle/>
                    <a:p>
                      <a:pPr algn="just">
                        <a:lnSpc>
                          <a:spcPct val="115000"/>
                        </a:lnSpc>
                        <a:spcAft>
                          <a:spcPts val="0"/>
                        </a:spcAft>
                      </a:pPr>
                      <a:endParaRPr lang="fr-FR" sz="1000" dirty="0">
                        <a:effectLst/>
                        <a:latin typeface="Times New Roman" panose="02020603050405020304" pitchFamily="18" charset="0"/>
                        <a:ea typeface="Times New Roman" panose="02020603050405020304" pitchFamily="18" charset="0"/>
                      </a:endParaRPr>
                    </a:p>
                  </a:txBody>
                  <a:tcPr marL="27770" marR="27770" marT="0" marB="0"/>
                </a:tc>
                <a:extLst>
                  <a:ext uri="{0D108BD9-81ED-4DB2-BD59-A6C34878D82A}">
                    <a16:rowId xmlns:a16="http://schemas.microsoft.com/office/drawing/2014/main" val="200226461"/>
                  </a:ext>
                </a:extLst>
              </a:tr>
              <a:tr h="936362">
                <a:tc>
                  <a:txBody>
                    <a:bodyPr/>
                    <a:lstStyle/>
                    <a:p>
                      <a:pPr algn="just">
                        <a:lnSpc>
                          <a:spcPct val="115000"/>
                        </a:lnSpc>
                        <a:spcAft>
                          <a:spcPts val="800"/>
                        </a:spcAft>
                      </a:pPr>
                      <a:r>
                        <a:rPr lang="en-GB" sz="1000">
                          <a:effectLst/>
                        </a:rPr>
                        <a:t>Total Marginal Lending Interest</a:t>
                      </a:r>
                      <a:endParaRPr lang="fr-FR" sz="1000">
                        <a:effectLst/>
                        <a:latin typeface="Times New Roman" panose="02020603050405020304" pitchFamily="18" charset="0"/>
                        <a:ea typeface="Times New Roman" panose="02020603050405020304" pitchFamily="18" charset="0"/>
                      </a:endParaRPr>
                    </a:p>
                  </a:txBody>
                  <a:tcPr marL="27770" marR="27770" marT="0" marB="0"/>
                </a:tc>
                <a:tc gridSpan="2">
                  <a:txBody>
                    <a:bodyPr/>
                    <a:lstStyle/>
                    <a:p>
                      <a:pPr algn="just">
                        <a:lnSpc>
                          <a:spcPct val="115000"/>
                        </a:lnSpc>
                        <a:spcAft>
                          <a:spcPts val="0"/>
                        </a:spcAft>
                      </a:pPr>
                      <a:r>
                        <a:rPr lang="en-GB" sz="1000" dirty="0">
                          <a:effectLst/>
                        </a:rPr>
                        <a:t>Total Marginal Lending Interest value = </a:t>
                      </a:r>
                      <a:endParaRPr lang="fr-FR" sz="1000" dirty="0">
                        <a:effectLst/>
                      </a:endParaRPr>
                    </a:p>
                    <a:p>
                      <a:pPr algn="just">
                        <a:lnSpc>
                          <a:spcPct val="115000"/>
                        </a:lnSpc>
                        <a:spcAft>
                          <a:spcPts val="0"/>
                        </a:spcAft>
                      </a:pPr>
                      <a:r>
                        <a:rPr lang="en-GB" sz="1000" dirty="0">
                          <a:effectLst/>
                        </a:rPr>
                        <a:t>+ MLOR </a:t>
                      </a:r>
                      <a:r>
                        <a:rPr lang="en-GB" sz="1000" dirty="0" smtClean="0">
                          <a:effectLst/>
                        </a:rPr>
                        <a:t>interest + </a:t>
                      </a:r>
                      <a:r>
                        <a:rPr lang="en-GB" sz="1000" dirty="0">
                          <a:effectLst/>
                        </a:rPr>
                        <a:t>AML interest</a:t>
                      </a:r>
                      <a:endParaRPr lang="fr-FR" sz="1000" dirty="0">
                        <a:effectLst/>
                      </a:endParaRPr>
                    </a:p>
                    <a:p>
                      <a:pPr algn="just">
                        <a:lnSpc>
                          <a:spcPct val="115000"/>
                        </a:lnSpc>
                        <a:spcAft>
                          <a:spcPts val="0"/>
                        </a:spcAft>
                      </a:pPr>
                      <a:r>
                        <a:rPr lang="en-GB" sz="1000" dirty="0">
                          <a:effectLst/>
                        </a:rPr>
                        <a:t>The field Provisional Interest Amount in the table Calculated Interest is used to provide the data for the accrued interest for the credit operations using the selected projection date period for the different validity dates. </a:t>
                      </a:r>
                      <a:endParaRPr lang="fr-FR" sz="1000" dirty="0">
                        <a:effectLst/>
                      </a:endParaRPr>
                    </a:p>
                    <a:p>
                      <a:pPr algn="just">
                        <a:lnSpc>
                          <a:spcPct val="115000"/>
                        </a:lnSpc>
                        <a:spcAft>
                          <a:spcPts val="800"/>
                        </a:spcAft>
                      </a:pPr>
                      <a:r>
                        <a:rPr lang="en-GB" sz="1000" dirty="0">
                          <a:effectLst/>
                        </a:rPr>
                        <a:t>Segregated by type of operation</a:t>
                      </a:r>
                      <a:endParaRPr lang="fr-FR" sz="1000" dirty="0">
                        <a:effectLst/>
                        <a:latin typeface="Times New Roman" panose="02020603050405020304" pitchFamily="18" charset="0"/>
                        <a:ea typeface="Times New Roman" panose="02020603050405020304" pitchFamily="18" charset="0"/>
                      </a:endParaRPr>
                    </a:p>
                  </a:txBody>
                  <a:tcPr marL="27770" marR="27770" marT="0" marB="0"/>
                </a:tc>
                <a:tc hMerge="1">
                  <a:txBody>
                    <a:bodyPr/>
                    <a:lstStyle/>
                    <a:p>
                      <a:pPr algn="just">
                        <a:lnSpc>
                          <a:spcPct val="115000"/>
                        </a:lnSpc>
                        <a:spcAft>
                          <a:spcPts val="0"/>
                        </a:spcAft>
                      </a:pPr>
                      <a:endParaRPr lang="fr-FR" sz="1000" dirty="0">
                        <a:effectLst/>
                        <a:latin typeface="Times New Roman" panose="02020603050405020304" pitchFamily="18" charset="0"/>
                        <a:ea typeface="Times New Roman" panose="02020603050405020304" pitchFamily="18" charset="0"/>
                      </a:endParaRPr>
                    </a:p>
                  </a:txBody>
                  <a:tcPr marL="27770" marR="27770" marT="0" marB="0"/>
                </a:tc>
                <a:extLst>
                  <a:ext uri="{0D108BD9-81ED-4DB2-BD59-A6C34878D82A}">
                    <a16:rowId xmlns:a16="http://schemas.microsoft.com/office/drawing/2014/main" val="51870524"/>
                  </a:ext>
                </a:extLst>
              </a:tr>
              <a:tr h="177249">
                <a:tc>
                  <a:txBody>
                    <a:bodyPr/>
                    <a:lstStyle/>
                    <a:p>
                      <a:pPr algn="just">
                        <a:lnSpc>
                          <a:spcPct val="115000"/>
                        </a:lnSpc>
                        <a:spcAft>
                          <a:spcPts val="800"/>
                        </a:spcAft>
                      </a:pPr>
                      <a:r>
                        <a:rPr lang="en-GB" sz="1000">
                          <a:effectLst/>
                        </a:rPr>
                        <a:t>Total Credit Operations</a:t>
                      </a:r>
                      <a:endParaRPr lang="fr-FR" sz="1000">
                        <a:effectLst/>
                        <a:latin typeface="Times New Roman" panose="02020603050405020304" pitchFamily="18" charset="0"/>
                        <a:ea typeface="Times New Roman" panose="02020603050405020304" pitchFamily="18" charset="0"/>
                      </a:endParaRPr>
                    </a:p>
                  </a:txBody>
                  <a:tcPr marL="27770" marR="27770" marT="0" marB="0"/>
                </a:tc>
                <a:tc gridSpan="2">
                  <a:txBody>
                    <a:bodyPr/>
                    <a:lstStyle/>
                    <a:p>
                      <a:pPr algn="just">
                        <a:lnSpc>
                          <a:spcPct val="115000"/>
                        </a:lnSpc>
                        <a:spcAft>
                          <a:spcPts val="800"/>
                        </a:spcAft>
                      </a:pPr>
                      <a:r>
                        <a:rPr lang="en-GB" sz="1000" dirty="0">
                          <a:effectLst/>
                        </a:rPr>
                        <a:t>Expected credit value after the future Projection = the sum of the projected credit operations</a:t>
                      </a:r>
                      <a:endParaRPr lang="fr-FR" sz="1000" dirty="0">
                        <a:effectLst/>
                        <a:latin typeface="Times New Roman" panose="02020603050405020304" pitchFamily="18" charset="0"/>
                        <a:ea typeface="Times New Roman" panose="02020603050405020304" pitchFamily="18" charset="0"/>
                      </a:endParaRPr>
                    </a:p>
                  </a:txBody>
                  <a:tcPr marL="27770" marR="27770" marT="0" marB="0"/>
                </a:tc>
                <a:tc hMerge="1">
                  <a:txBody>
                    <a:bodyPr/>
                    <a:lstStyle/>
                    <a:p>
                      <a:pPr algn="just">
                        <a:lnSpc>
                          <a:spcPct val="115000"/>
                        </a:lnSpc>
                        <a:spcAft>
                          <a:spcPts val="800"/>
                        </a:spcAft>
                      </a:pPr>
                      <a:endParaRPr lang="fr-FR" sz="1000" dirty="0">
                        <a:effectLst/>
                        <a:latin typeface="Times New Roman" panose="02020603050405020304" pitchFamily="18" charset="0"/>
                        <a:ea typeface="Times New Roman" panose="02020603050405020304" pitchFamily="18" charset="0"/>
                      </a:endParaRPr>
                    </a:p>
                  </a:txBody>
                  <a:tcPr marL="27770" marR="27770" marT="0" marB="0"/>
                </a:tc>
                <a:extLst>
                  <a:ext uri="{0D108BD9-81ED-4DB2-BD59-A6C34878D82A}">
                    <a16:rowId xmlns:a16="http://schemas.microsoft.com/office/drawing/2014/main" val="334141085"/>
                  </a:ext>
                </a:extLst>
              </a:tr>
            </a:tbl>
          </a:graphicData>
        </a:graphic>
      </p:graphicFrame>
    </p:spTree>
    <p:extLst>
      <p:ext uri="{BB962C8B-B14F-4D97-AF65-F5344CB8AC3E}">
        <p14:creationId xmlns:p14="http://schemas.microsoft.com/office/powerpoint/2010/main" val="3417117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Informations sur la situation projetée du pool </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24</a:t>
            </a:fld>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739596169"/>
              </p:ext>
            </p:extLst>
          </p:nvPr>
        </p:nvGraphicFramePr>
        <p:xfrm>
          <a:off x="1331640" y="1340768"/>
          <a:ext cx="6466537" cy="4597287"/>
        </p:xfrm>
        <a:graphic>
          <a:graphicData uri="http://schemas.openxmlformats.org/drawingml/2006/table">
            <a:tbl>
              <a:tblPr firstRow="1" firstCol="1" bandRow="1">
                <a:tableStyleId>{5C22544A-7EE6-4342-B048-85BDC9FD1C3A}</a:tableStyleId>
              </a:tblPr>
              <a:tblGrid>
                <a:gridCol w="1979850">
                  <a:extLst>
                    <a:ext uri="{9D8B030D-6E8A-4147-A177-3AD203B41FA5}">
                      <a16:colId xmlns:a16="http://schemas.microsoft.com/office/drawing/2014/main" val="1174382346"/>
                    </a:ext>
                  </a:extLst>
                </a:gridCol>
                <a:gridCol w="4486687">
                  <a:extLst>
                    <a:ext uri="{9D8B030D-6E8A-4147-A177-3AD203B41FA5}">
                      <a16:colId xmlns:a16="http://schemas.microsoft.com/office/drawing/2014/main" val="767052736"/>
                    </a:ext>
                  </a:extLst>
                </a:gridCol>
              </a:tblGrid>
              <a:tr h="289447">
                <a:tc>
                  <a:txBody>
                    <a:bodyPr/>
                    <a:lstStyle/>
                    <a:p>
                      <a:pPr algn="l">
                        <a:lnSpc>
                          <a:spcPct val="115000"/>
                        </a:lnSpc>
                        <a:spcAft>
                          <a:spcPts val="800"/>
                        </a:spcAft>
                      </a:pPr>
                      <a:r>
                        <a:rPr lang="en-GB" sz="1200">
                          <a:effectLst/>
                        </a:rPr>
                        <a:t>Attribute</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lnSpc>
                          <a:spcPct val="115000"/>
                        </a:lnSpc>
                        <a:spcAft>
                          <a:spcPts val="800"/>
                        </a:spcAft>
                      </a:pPr>
                      <a:r>
                        <a:rPr lang="en-GB" sz="1200">
                          <a:effectLst/>
                        </a:rPr>
                        <a:t>Description</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198000947"/>
                  </a:ext>
                </a:extLst>
              </a:tr>
              <a:tr h="389696">
                <a:tc>
                  <a:txBody>
                    <a:bodyPr/>
                    <a:lstStyle/>
                    <a:p>
                      <a:pPr algn="just">
                        <a:lnSpc>
                          <a:spcPct val="115000"/>
                        </a:lnSpc>
                        <a:spcAft>
                          <a:spcPts val="800"/>
                        </a:spcAft>
                      </a:pPr>
                      <a:r>
                        <a:rPr lang="en-GB" sz="1200">
                          <a:effectLst/>
                        </a:rPr>
                        <a:t>NCB Maximum Credit Line Value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Optional. Maximum Credit line value authorised set by the Refinancing Central Bank</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21768682"/>
                  </a:ext>
                </a:extLst>
              </a:tr>
              <a:tr h="389696">
                <a:tc>
                  <a:txBody>
                    <a:bodyPr/>
                    <a:lstStyle/>
                    <a:p>
                      <a:pPr algn="just">
                        <a:lnSpc>
                          <a:spcPct val="115000"/>
                        </a:lnSpc>
                        <a:spcAft>
                          <a:spcPts val="800"/>
                        </a:spcAft>
                      </a:pPr>
                      <a:r>
                        <a:rPr lang="en-GB" sz="1200">
                          <a:effectLst/>
                        </a:rPr>
                        <a:t>Counterparty Maximum Credit Line Value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Optional. Maximum Credit line value set by the Counterparty. This value must be equal or inferior to the NCB Maximum Credit Line Value.</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54908655"/>
                  </a:ext>
                </a:extLst>
              </a:tr>
              <a:tr h="389696">
                <a:tc gridSpan="2">
                  <a:txBody>
                    <a:bodyPr/>
                    <a:lstStyle/>
                    <a:p>
                      <a:pPr algn="just">
                        <a:lnSpc>
                          <a:spcPct val="115000"/>
                        </a:lnSpc>
                        <a:spcAft>
                          <a:spcPts val="800"/>
                        </a:spcAft>
                      </a:pPr>
                      <a:r>
                        <a:rPr lang="en-GB" sz="1200">
                          <a:effectLst/>
                        </a:rPr>
                        <a:t>Absolute Credit Limit on Authorised Credit Details (only displayed to the NCB user and the Counterparty. Not displayed to Banking Group.) </a:t>
                      </a:r>
                      <a:endParaRPr lang="fr-F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2278087613"/>
                  </a:ext>
                </a:extLst>
              </a:tr>
              <a:tr h="389696">
                <a:tc>
                  <a:txBody>
                    <a:bodyPr/>
                    <a:lstStyle/>
                    <a:p>
                      <a:pPr marL="457200" algn="just">
                        <a:lnSpc>
                          <a:spcPct val="115000"/>
                        </a:lnSpc>
                        <a:spcAft>
                          <a:spcPts val="800"/>
                        </a:spcAft>
                      </a:pPr>
                      <a:r>
                        <a:rPr lang="en-GB" sz="1200">
                          <a:effectLst/>
                        </a:rPr>
                        <a:t>Amount of Absolute Credit Limit</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In case the NCB has set an Absolute Limit as a discretionary measure</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15359895"/>
                  </a:ext>
                </a:extLst>
              </a:tr>
              <a:tr h="590924">
                <a:tc>
                  <a:txBody>
                    <a:bodyPr/>
                    <a:lstStyle/>
                    <a:p>
                      <a:pPr marL="457200" algn="just">
                        <a:lnSpc>
                          <a:spcPct val="115000"/>
                        </a:lnSpc>
                        <a:spcAft>
                          <a:spcPts val="800"/>
                        </a:spcAft>
                      </a:pPr>
                      <a:r>
                        <a:rPr lang="en-GB" sz="1200">
                          <a:effectLst/>
                        </a:rPr>
                        <a:t>Maximum Credit Line value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Expected value of the Credit Line (defined by the Counterparty or the NCB in the reference data for the credit line configuration) Maximum Credit Line after application of the Absolute Credit Limit</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61877848"/>
                  </a:ext>
                </a:extLst>
              </a:tr>
              <a:tr h="188469">
                <a:tc gridSpan="2">
                  <a:txBody>
                    <a:bodyPr/>
                    <a:lstStyle/>
                    <a:p>
                      <a:pPr algn="just">
                        <a:lnSpc>
                          <a:spcPct val="115000"/>
                        </a:lnSpc>
                        <a:spcAft>
                          <a:spcPts val="800"/>
                        </a:spcAft>
                      </a:pPr>
                      <a:r>
                        <a:rPr lang="en-GB" sz="1200">
                          <a:effectLst/>
                        </a:rPr>
                        <a:t>Result</a:t>
                      </a:r>
                      <a:endParaRPr lang="fr-F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1501920853"/>
                  </a:ext>
                </a:extLst>
              </a:tr>
              <a:tr h="188469">
                <a:tc>
                  <a:txBody>
                    <a:bodyPr/>
                    <a:lstStyle/>
                    <a:p>
                      <a:pPr algn="just">
                        <a:lnSpc>
                          <a:spcPct val="115000"/>
                        </a:lnSpc>
                        <a:spcAft>
                          <a:spcPts val="800"/>
                        </a:spcAft>
                      </a:pPr>
                      <a:r>
                        <a:rPr lang="en-GB" sz="1200">
                          <a:effectLst/>
                        </a:rPr>
                        <a:t>Projection result</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Description of the result: “Sufficient collateral” or “Insufficient collateral”.</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5337152"/>
                  </a:ext>
                </a:extLst>
              </a:tr>
              <a:tr h="188469">
                <a:tc gridSpan="2">
                  <a:txBody>
                    <a:bodyPr/>
                    <a:lstStyle/>
                    <a:p>
                      <a:pPr algn="just">
                        <a:lnSpc>
                          <a:spcPct val="115000"/>
                        </a:lnSpc>
                        <a:spcAft>
                          <a:spcPts val="800"/>
                        </a:spcAft>
                      </a:pPr>
                      <a:r>
                        <a:rPr lang="en-GB" sz="1200">
                          <a:effectLst/>
                        </a:rPr>
                        <a:t>Margin Call Data</a:t>
                      </a:r>
                      <a:endParaRPr lang="fr-F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527244692"/>
                  </a:ext>
                </a:extLst>
              </a:tr>
              <a:tr h="188469">
                <a:tc>
                  <a:txBody>
                    <a:bodyPr/>
                    <a:lstStyle/>
                    <a:p>
                      <a:pPr marL="457200" algn="just">
                        <a:lnSpc>
                          <a:spcPct val="115000"/>
                        </a:lnSpc>
                        <a:spcAft>
                          <a:spcPts val="800"/>
                        </a:spcAft>
                      </a:pPr>
                      <a:r>
                        <a:rPr lang="en-GB" sz="1200">
                          <a:effectLst/>
                        </a:rPr>
                        <a:t>Margin Call Value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a:effectLst/>
                        </a:rPr>
                        <a:t>Expected value of the margin call</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42012394"/>
                  </a:ext>
                </a:extLst>
              </a:tr>
              <a:tr h="188469">
                <a:tc gridSpan="2">
                  <a:txBody>
                    <a:bodyPr/>
                    <a:lstStyle/>
                    <a:p>
                      <a:pPr algn="just">
                        <a:lnSpc>
                          <a:spcPct val="115000"/>
                        </a:lnSpc>
                        <a:spcAft>
                          <a:spcPts val="800"/>
                        </a:spcAft>
                      </a:pPr>
                      <a:r>
                        <a:rPr lang="en-GB" sz="1200">
                          <a:effectLst/>
                        </a:rPr>
                        <a:t>Pool Projection Date &amp; Time</a:t>
                      </a:r>
                      <a:endParaRPr lang="fr-FR"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530525397"/>
                  </a:ext>
                </a:extLst>
              </a:tr>
              <a:tr h="506350">
                <a:tc>
                  <a:txBody>
                    <a:bodyPr/>
                    <a:lstStyle/>
                    <a:p>
                      <a:pPr marL="457200" algn="just">
                        <a:lnSpc>
                          <a:spcPct val="115000"/>
                        </a:lnSpc>
                        <a:spcAft>
                          <a:spcPts val="800"/>
                        </a:spcAft>
                      </a:pPr>
                      <a:r>
                        <a:rPr lang="en-GB" sz="1200">
                          <a:effectLst/>
                        </a:rPr>
                        <a:t>Pool Projection Date &amp; Time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Aft>
                          <a:spcPts val="800"/>
                        </a:spcAft>
                      </a:pPr>
                      <a:r>
                        <a:rPr lang="en-GB" sz="1200" dirty="0">
                          <a:effectLst/>
                        </a:rPr>
                        <a:t>Date/hour when the pool projection was calculated.</a:t>
                      </a:r>
                      <a:endParaRPr lang="fr-FR" sz="1200" dirty="0">
                        <a:effectLst/>
                      </a:endParaRPr>
                    </a:p>
                    <a:p>
                      <a:pPr algn="just">
                        <a:lnSpc>
                          <a:spcPct val="115000"/>
                        </a:lnSpc>
                        <a:spcAft>
                          <a:spcPts val="800"/>
                        </a:spcAft>
                      </a:pPr>
                      <a:r>
                        <a:rPr lang="de-DE" sz="1200" dirty="0">
                          <a:effectLst/>
                        </a:rPr>
                        <a:t>Format: YYYYMMDD HH:MM:SS</a:t>
                      </a:r>
                      <a:endParaRPr lang="fr-F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08463165"/>
                  </a:ext>
                </a:extLst>
              </a:tr>
            </a:tbl>
          </a:graphicData>
        </a:graphic>
      </p:graphicFrame>
    </p:spTree>
    <p:extLst>
      <p:ext uri="{BB962C8B-B14F-4D97-AF65-F5344CB8AC3E}">
        <p14:creationId xmlns:p14="http://schemas.microsoft.com/office/powerpoint/2010/main" val="2035053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 de consultation </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3</a:t>
            </a:fld>
            <a:endParaRPr lang="fr-FR" dirty="0"/>
          </a:p>
        </p:txBody>
      </p:sp>
      <p:sp>
        <p:nvSpPr>
          <p:cNvPr id="5" name="Espace réservé du contenu 4"/>
          <p:cNvSpPr>
            <a:spLocks noGrp="1"/>
          </p:cNvSpPr>
          <p:nvPr>
            <p:ph idx="1"/>
          </p:nvPr>
        </p:nvSpPr>
        <p:spPr>
          <a:xfrm>
            <a:off x="468000" y="1143000"/>
            <a:ext cx="8229600" cy="5326449"/>
          </a:xfrm>
        </p:spPr>
        <p:txBody>
          <a:bodyPr>
            <a:normAutofit/>
          </a:bodyPr>
          <a:lstStyle/>
          <a:p>
            <a:pPr algn="just"/>
            <a:r>
              <a:rPr lang="fr-FR" dirty="0" smtClean="0"/>
              <a:t>Les Contreparties et Managers de Groupes Bancaires ECMS pourront accéder aux informations relatives au contenu des pools en U2A ou en A2A (</a:t>
            </a:r>
            <a:r>
              <a:rPr lang="fr-FR" i="1" dirty="0" smtClean="0"/>
              <a:t>A2A en cours de discussion</a:t>
            </a:r>
            <a:r>
              <a:rPr lang="fr-FR" dirty="0" smtClean="0"/>
              <a:t>).</a:t>
            </a:r>
          </a:p>
          <a:p>
            <a:pPr algn="just"/>
            <a:endParaRPr lang="fr-FR" dirty="0"/>
          </a:p>
          <a:p>
            <a:pPr lvl="1" algn="just"/>
            <a:endParaRPr lang="fr-FR" dirty="0"/>
          </a:p>
          <a:p>
            <a:pPr algn="just"/>
            <a:endParaRPr lang="fr-FR" u="sng" dirty="0" smtClean="0"/>
          </a:p>
        </p:txBody>
      </p:sp>
    </p:spTree>
    <p:extLst>
      <p:ext uri="{BB962C8B-B14F-4D97-AF65-F5344CB8AC3E}">
        <p14:creationId xmlns:p14="http://schemas.microsoft.com/office/powerpoint/2010/main" val="217550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516397" y="1143000"/>
            <a:ext cx="4038600" cy="5648632"/>
          </a:xfrm>
        </p:spPr>
        <p:txBody>
          <a:bodyPr/>
          <a:lstStyle/>
          <a:p>
            <a:pPr algn="just"/>
            <a:r>
              <a:rPr lang="fr-FR" sz="1800" dirty="0" smtClean="0"/>
              <a:t>À réception de la demande de consultation, ECMS procède à des contrôles techniques : doublon de référence, format de l’instruction, présence des champs obligatoires.</a:t>
            </a:r>
          </a:p>
          <a:p>
            <a:pPr algn="just"/>
            <a:r>
              <a:rPr lang="fr-FR" sz="1800" dirty="0" smtClean="0"/>
              <a:t>ECMS vérifie également que l’utilisateur ou le système est autorisé à consulter le pool souhaité.</a:t>
            </a:r>
          </a:p>
          <a:p>
            <a:pPr algn="just"/>
            <a:r>
              <a:rPr lang="fr-FR" sz="1800" dirty="0" smtClean="0"/>
              <a:t>Si ces contrôles sont concluants, la demande passe au statut « </a:t>
            </a:r>
            <a:r>
              <a:rPr lang="fr-FR" sz="1800" dirty="0" err="1"/>
              <a:t>V</a:t>
            </a:r>
            <a:r>
              <a:rPr lang="fr-FR" sz="1800" dirty="0" err="1" smtClean="0"/>
              <a:t>alidated</a:t>
            </a:r>
            <a:r>
              <a:rPr lang="fr-FR" sz="1800" dirty="0" smtClean="0"/>
              <a:t> », sinon la demande passe au statut « </a:t>
            </a:r>
            <a:r>
              <a:rPr lang="fr-FR" sz="1800" dirty="0" err="1"/>
              <a:t>R</a:t>
            </a:r>
            <a:r>
              <a:rPr lang="fr-FR" sz="1800" dirty="0" err="1" smtClean="0"/>
              <a:t>ejected</a:t>
            </a:r>
            <a:r>
              <a:rPr lang="fr-FR" sz="1800" dirty="0" smtClean="0"/>
              <a:t> » et une notification est envoyée U2A ou A2A (admi.007) selon le mode de connexion. </a:t>
            </a:r>
          </a:p>
          <a:p>
            <a:pPr algn="just"/>
            <a:r>
              <a:rPr lang="fr-FR" sz="1800" dirty="0" smtClean="0"/>
              <a:t>Enfin, ECMS communique la situation du pool : la demande passe au statut « </a:t>
            </a:r>
            <a:r>
              <a:rPr lang="fr-FR" sz="1800" dirty="0" err="1"/>
              <a:t>P</a:t>
            </a:r>
            <a:r>
              <a:rPr lang="fr-FR" sz="1800" dirty="0" err="1" smtClean="0"/>
              <a:t>rovided</a:t>
            </a:r>
            <a:r>
              <a:rPr lang="fr-FR" sz="1800" dirty="0" smtClean="0"/>
              <a:t> ». </a:t>
            </a:r>
          </a:p>
          <a:p>
            <a:pPr algn="just"/>
            <a:endParaRPr lang="fr-FR" dirty="0"/>
          </a:p>
        </p:txBody>
      </p:sp>
      <p:pic>
        <p:nvPicPr>
          <p:cNvPr id="11" name="Espace réservé du contenu 10"/>
          <p:cNvPicPr>
            <a:picLocks noGrp="1" noChangeAspect="1"/>
          </p:cNvPicPr>
          <p:nvPr>
            <p:ph sz="half" idx="2"/>
          </p:nvPr>
        </p:nvPicPr>
        <p:blipFill>
          <a:blip r:embed="rId2"/>
          <a:stretch>
            <a:fillRect/>
          </a:stretch>
        </p:blipFill>
        <p:spPr>
          <a:xfrm>
            <a:off x="4648200" y="1988840"/>
            <a:ext cx="4038600" cy="3319379"/>
          </a:xfrm>
          <a:prstGeom prst="rect">
            <a:avLst/>
          </a:prstGeom>
        </p:spPr>
      </p:pic>
      <p:sp>
        <p:nvSpPr>
          <p:cNvPr id="5" name="Espace réservé du numéro de diapositive 4"/>
          <p:cNvSpPr>
            <a:spLocks noGrp="1"/>
          </p:cNvSpPr>
          <p:nvPr>
            <p:ph type="sldNum" sz="quarter" idx="4"/>
          </p:nvPr>
        </p:nvSpPr>
        <p:spPr/>
        <p:txBody>
          <a:bodyPr/>
          <a:lstStyle/>
          <a:p>
            <a:fld id="{A5612AF6-3794-417C-8315-010C3BB3AD18}" type="slidenum">
              <a:rPr lang="fr-FR" smtClean="0"/>
              <a:pPr/>
              <a:t>4</a:t>
            </a:fld>
            <a:endParaRPr lang="fr-FR" dirty="0"/>
          </a:p>
        </p:txBody>
      </p:sp>
      <p:sp>
        <p:nvSpPr>
          <p:cNvPr id="6" name="Titre 5"/>
          <p:cNvSpPr>
            <a:spLocks noGrp="1"/>
          </p:cNvSpPr>
          <p:nvPr>
            <p:ph type="title"/>
          </p:nvPr>
        </p:nvSpPr>
        <p:spPr/>
        <p:txBody>
          <a:bodyPr/>
          <a:lstStyle/>
          <a:p>
            <a:r>
              <a:rPr lang="fr-FR" dirty="0" smtClean="0"/>
              <a:t>Demande de consultation d’un pool</a:t>
            </a:r>
            <a:endParaRPr lang="fr-FR" dirty="0"/>
          </a:p>
        </p:txBody>
      </p:sp>
    </p:spTree>
    <p:extLst>
      <p:ext uri="{BB962C8B-B14F-4D97-AF65-F5344CB8AC3E}">
        <p14:creationId xmlns:p14="http://schemas.microsoft.com/office/powerpoint/2010/main" val="344714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5</a:t>
            </a:fld>
            <a:endParaRPr lang="fr-FR" dirty="0"/>
          </a:p>
        </p:txBody>
      </p:sp>
      <p:sp>
        <p:nvSpPr>
          <p:cNvPr id="4" name="Espace réservé du texte 3"/>
          <p:cNvSpPr>
            <a:spLocks noGrp="1"/>
          </p:cNvSpPr>
          <p:nvPr>
            <p:ph type="body" sz="quarter" idx="10"/>
          </p:nvPr>
        </p:nvSpPr>
        <p:spPr>
          <a:xfrm>
            <a:off x="1619672" y="1340768"/>
            <a:ext cx="6278804" cy="4500000"/>
          </a:xfrm>
        </p:spPr>
        <p:txBody>
          <a:bodyPr/>
          <a:lstStyle/>
          <a:p>
            <a:endParaRPr lang="fr-FR" dirty="0" smtClean="0"/>
          </a:p>
          <a:p>
            <a:endParaRPr lang="fr-FR" dirty="0" smtClean="0"/>
          </a:p>
          <a:p>
            <a:pPr marL="0" indent="0">
              <a:buNone/>
            </a:pPr>
            <a:endParaRPr lang="fr-FR" dirty="0"/>
          </a:p>
          <a:p>
            <a:pPr marL="0" indent="0">
              <a:buNone/>
            </a:pPr>
            <a:endParaRPr lang="fr-FR" dirty="0" smtClean="0"/>
          </a:p>
          <a:p>
            <a:pPr marL="0" indent="0">
              <a:buNone/>
            </a:pPr>
            <a:r>
              <a:rPr lang="fr-FR" dirty="0" smtClean="0"/>
              <a:t>2. Visualisation </a:t>
            </a:r>
            <a:r>
              <a:rPr lang="fr-FR" dirty="0"/>
              <a:t>des pools </a:t>
            </a:r>
            <a:r>
              <a:rPr lang="fr-FR" dirty="0" smtClean="0"/>
              <a:t>en date du jour </a:t>
            </a:r>
            <a:endParaRPr lang="fr-FR" dirty="0"/>
          </a:p>
          <a:p>
            <a:endParaRPr lang="fr-FR" dirty="0" smtClean="0"/>
          </a:p>
        </p:txBody>
      </p:sp>
    </p:spTree>
    <p:extLst>
      <p:ext uri="{BB962C8B-B14F-4D97-AF65-F5344CB8AC3E}">
        <p14:creationId xmlns:p14="http://schemas.microsoft.com/office/powerpoint/2010/main" val="3176584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généraux / Contrepartie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6</a:t>
            </a:fld>
            <a:endParaRPr lang="fr-FR" dirty="0"/>
          </a:p>
        </p:txBody>
      </p:sp>
      <p:sp>
        <p:nvSpPr>
          <p:cNvPr id="5" name="Espace réservé du contenu 4"/>
          <p:cNvSpPr>
            <a:spLocks noGrp="1"/>
          </p:cNvSpPr>
          <p:nvPr>
            <p:ph idx="1"/>
          </p:nvPr>
        </p:nvSpPr>
        <p:spPr>
          <a:xfrm>
            <a:off x="468000" y="1143000"/>
            <a:ext cx="8229600" cy="5326449"/>
          </a:xfrm>
        </p:spPr>
        <p:txBody>
          <a:bodyPr>
            <a:normAutofit/>
          </a:bodyPr>
          <a:lstStyle/>
          <a:p>
            <a:pPr algn="just"/>
            <a:r>
              <a:rPr lang="fr-FR" dirty="0" smtClean="0"/>
              <a:t>Les </a:t>
            </a:r>
            <a:r>
              <a:rPr lang="fr-FR" dirty="0"/>
              <a:t>Contreparties pourront </a:t>
            </a:r>
            <a:r>
              <a:rPr lang="fr-FR" dirty="0" smtClean="0"/>
              <a:t>obtenir les </a:t>
            </a:r>
            <a:r>
              <a:rPr lang="fr-FR" dirty="0"/>
              <a:t>informations </a:t>
            </a:r>
            <a:r>
              <a:rPr lang="fr-FR" dirty="0" smtClean="0"/>
              <a:t>suivantes sur leurs pools :</a:t>
            </a:r>
            <a:endParaRPr lang="fr-FR" dirty="0"/>
          </a:p>
          <a:p>
            <a:pPr lvl="1" algn="just"/>
            <a:r>
              <a:rPr lang="fr-FR" dirty="0"/>
              <a:t>Les positions agrégées </a:t>
            </a:r>
            <a:r>
              <a:rPr lang="fr-FR" dirty="0" smtClean="0"/>
              <a:t>(U2A ou A2A) ou </a:t>
            </a:r>
            <a:r>
              <a:rPr lang="fr-FR" dirty="0"/>
              <a:t>détaillées </a:t>
            </a:r>
            <a:r>
              <a:rPr lang="fr-FR" dirty="0" smtClean="0"/>
              <a:t>(U2A)</a:t>
            </a:r>
          </a:p>
          <a:p>
            <a:pPr lvl="1" algn="just"/>
            <a:r>
              <a:rPr lang="fr-FR" dirty="0" smtClean="0"/>
              <a:t>Les instructions (U2A)</a:t>
            </a:r>
          </a:p>
          <a:p>
            <a:pPr lvl="1" algn="just"/>
            <a:endParaRPr lang="fr-FR" dirty="0"/>
          </a:p>
          <a:p>
            <a:pPr lvl="1" algn="just"/>
            <a:endParaRPr lang="fr-FR" dirty="0" smtClean="0"/>
          </a:p>
          <a:p>
            <a:pPr lvl="1" algn="just"/>
            <a:endParaRPr lang="fr-FR" dirty="0"/>
          </a:p>
          <a:p>
            <a:pPr algn="just"/>
            <a:endParaRPr lang="fr-FR" u="sng" dirty="0" smtClean="0"/>
          </a:p>
        </p:txBody>
      </p:sp>
      <p:graphicFrame>
        <p:nvGraphicFramePr>
          <p:cNvPr id="6" name="Tableau 5"/>
          <p:cNvGraphicFramePr>
            <a:graphicFrameLocks noGrp="1"/>
          </p:cNvGraphicFramePr>
          <p:nvPr>
            <p:extLst>
              <p:ext uri="{D42A27DB-BD31-4B8C-83A1-F6EECF244321}">
                <p14:modId xmlns:p14="http://schemas.microsoft.com/office/powerpoint/2010/main" val="2536745430"/>
              </p:ext>
            </p:extLst>
          </p:nvPr>
        </p:nvGraphicFramePr>
        <p:xfrm>
          <a:off x="1205359" y="3140968"/>
          <a:ext cx="6754881" cy="2453132"/>
        </p:xfrm>
        <a:graphic>
          <a:graphicData uri="http://schemas.openxmlformats.org/drawingml/2006/table">
            <a:tbl>
              <a:tblPr firstRow="1" firstCol="1" bandRow="1">
                <a:tableStyleId>{5C22544A-7EE6-4342-B048-85BDC9FD1C3A}</a:tableStyleId>
              </a:tblPr>
              <a:tblGrid>
                <a:gridCol w="1109694">
                  <a:extLst>
                    <a:ext uri="{9D8B030D-6E8A-4147-A177-3AD203B41FA5}">
                      <a16:colId xmlns:a16="http://schemas.microsoft.com/office/drawing/2014/main" val="116541377"/>
                    </a:ext>
                  </a:extLst>
                </a:gridCol>
                <a:gridCol w="593388">
                  <a:extLst>
                    <a:ext uri="{9D8B030D-6E8A-4147-A177-3AD203B41FA5}">
                      <a16:colId xmlns:a16="http://schemas.microsoft.com/office/drawing/2014/main" val="1398849705"/>
                    </a:ext>
                  </a:extLst>
                </a:gridCol>
                <a:gridCol w="1261677">
                  <a:extLst>
                    <a:ext uri="{9D8B030D-6E8A-4147-A177-3AD203B41FA5}">
                      <a16:colId xmlns:a16="http://schemas.microsoft.com/office/drawing/2014/main" val="2035640837"/>
                    </a:ext>
                  </a:extLst>
                </a:gridCol>
                <a:gridCol w="927896">
                  <a:extLst>
                    <a:ext uri="{9D8B030D-6E8A-4147-A177-3AD203B41FA5}">
                      <a16:colId xmlns:a16="http://schemas.microsoft.com/office/drawing/2014/main" val="2304879172"/>
                    </a:ext>
                  </a:extLst>
                </a:gridCol>
                <a:gridCol w="1655815">
                  <a:extLst>
                    <a:ext uri="{9D8B030D-6E8A-4147-A177-3AD203B41FA5}">
                      <a16:colId xmlns:a16="http://schemas.microsoft.com/office/drawing/2014/main" val="1731545571"/>
                    </a:ext>
                  </a:extLst>
                </a:gridCol>
                <a:gridCol w="1206411">
                  <a:extLst>
                    <a:ext uri="{9D8B030D-6E8A-4147-A177-3AD203B41FA5}">
                      <a16:colId xmlns:a16="http://schemas.microsoft.com/office/drawing/2014/main" val="1586555214"/>
                    </a:ext>
                  </a:extLst>
                </a:gridCol>
              </a:tblGrid>
              <a:tr h="0">
                <a:tc>
                  <a:txBody>
                    <a:bodyPr/>
                    <a:lstStyle/>
                    <a:p>
                      <a:pPr algn="ctr">
                        <a:lnSpc>
                          <a:spcPct val="115000"/>
                        </a:lnSpc>
                        <a:spcBef>
                          <a:spcPts val="300"/>
                        </a:spcBef>
                        <a:spcAft>
                          <a:spcPts val="800"/>
                        </a:spcAft>
                      </a:pPr>
                      <a:r>
                        <a:rPr lang="en-GB" sz="1200" dirty="0">
                          <a:effectLst/>
                        </a:rPr>
                        <a:t>Information</a:t>
                      </a:r>
                      <a:endParaRPr lang="fr-F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Via</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dirty="0" smtClean="0">
                          <a:effectLst/>
                        </a:rPr>
                        <a:t>User </a:t>
                      </a:r>
                      <a:endParaRPr lang="fr-FR" sz="1200" dirty="0">
                        <a:effectLst/>
                      </a:endParaRPr>
                    </a:p>
                    <a:p>
                      <a:pPr algn="ctr">
                        <a:lnSpc>
                          <a:spcPct val="115000"/>
                        </a:lnSpc>
                        <a:spcBef>
                          <a:spcPts val="300"/>
                        </a:spcBef>
                        <a:spcAft>
                          <a:spcPts val="800"/>
                        </a:spcAft>
                      </a:pPr>
                      <a:endParaRPr lang="fr-F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Date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Options</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Selection</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06252414"/>
                  </a:ext>
                </a:extLst>
              </a:tr>
              <a:tr h="185420">
                <a:tc>
                  <a:txBody>
                    <a:bodyPr/>
                    <a:lstStyle/>
                    <a:p>
                      <a:pPr algn="ctr">
                        <a:lnSpc>
                          <a:spcPct val="115000"/>
                        </a:lnSpc>
                        <a:spcBef>
                          <a:spcPts val="300"/>
                        </a:spcBef>
                        <a:spcAft>
                          <a:spcPts val="800"/>
                        </a:spcAft>
                      </a:pPr>
                      <a:r>
                        <a:rPr lang="en-GB" sz="1200">
                          <a:effectLst/>
                        </a:rPr>
                        <a:t>Pool Position</a:t>
                      </a:r>
                      <a:endParaRPr lang="fr-FR" sz="1200">
                        <a:effectLst/>
                      </a:endParaRPr>
                    </a:p>
                    <a:p>
                      <a:pPr algn="ctr">
                        <a:lnSpc>
                          <a:spcPct val="115000"/>
                        </a:lnSpc>
                        <a:spcBef>
                          <a:spcPts val="300"/>
                        </a:spcBef>
                        <a:spcAft>
                          <a:spcPts val="800"/>
                        </a:spcAft>
                      </a:pPr>
                      <a:r>
                        <a:rPr lang="en-GB" sz="1200">
                          <a:effectLst/>
                        </a:rPr>
                        <a:t> </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A2A or U2A</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800"/>
                        </a:spcAft>
                      </a:pPr>
                      <a:r>
                        <a:rPr lang="en-GB" sz="1200" dirty="0">
                          <a:effectLst/>
                        </a:rPr>
                        <a:t>Counterparty </a:t>
                      </a:r>
                      <a:endParaRPr lang="fr-F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ECMS current Business Date or Past ECMS  Business Date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Overview / Aggregated e.g. sum of collateral position on all assets accounts (A2A or U2A) / Segregated e.g. collateral positions in a specific account (only U2A) / Details on transactions (only U2A)</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dirty="0">
                          <a:effectLst/>
                        </a:rPr>
                        <a:t>1 Pool</a:t>
                      </a:r>
                      <a:endParaRPr lang="fr-F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993371"/>
                  </a:ext>
                </a:extLst>
              </a:tr>
            </a:tbl>
          </a:graphicData>
        </a:graphic>
      </p:graphicFrame>
    </p:spTree>
    <p:extLst>
      <p:ext uri="{BB962C8B-B14F-4D97-AF65-F5344CB8AC3E}">
        <p14:creationId xmlns:p14="http://schemas.microsoft.com/office/powerpoint/2010/main" val="104753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généraux / Contrepartie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7</a:t>
            </a:fld>
            <a:endParaRPr lang="fr-FR" dirty="0"/>
          </a:p>
        </p:txBody>
      </p:sp>
      <p:sp>
        <p:nvSpPr>
          <p:cNvPr id="5" name="Espace réservé du contenu 4"/>
          <p:cNvSpPr>
            <a:spLocks noGrp="1"/>
          </p:cNvSpPr>
          <p:nvPr>
            <p:ph idx="1"/>
          </p:nvPr>
        </p:nvSpPr>
        <p:spPr>
          <a:xfrm>
            <a:off x="468000" y="1143000"/>
            <a:ext cx="8229600" cy="5326449"/>
          </a:xfrm>
        </p:spPr>
        <p:txBody>
          <a:bodyPr>
            <a:normAutofit/>
          </a:bodyPr>
          <a:lstStyle/>
          <a:p>
            <a:pPr algn="just"/>
            <a:r>
              <a:rPr lang="fr-FR" dirty="0"/>
              <a:t>En cas de multi-</a:t>
            </a:r>
            <a:r>
              <a:rPr lang="fr-FR" dirty="0" err="1"/>
              <a:t>pooling</a:t>
            </a:r>
            <a:r>
              <a:rPr lang="fr-FR" dirty="0"/>
              <a:t>, seules les données relatives à un pool à la fois pourront être consultées par la Contrepartie</a:t>
            </a:r>
            <a:r>
              <a:rPr lang="fr-FR" dirty="0" smtClean="0"/>
              <a:t>.</a:t>
            </a:r>
          </a:p>
          <a:p>
            <a:pPr lvl="1" algn="just"/>
            <a:r>
              <a:rPr lang="fr-FR" dirty="0"/>
              <a:t>En </a:t>
            </a:r>
            <a:r>
              <a:rPr lang="fr-FR" dirty="0" smtClean="0"/>
              <a:t>U2A, une contrepartie peut accéder aux informations agrégées par type de pool (pool de politique monétaire ou hors politique monétaire) puis sélectionner le pool souhaité et accéder au détail des positions de collatéral.</a:t>
            </a:r>
            <a:endParaRPr lang="fr-FR" dirty="0"/>
          </a:p>
          <a:p>
            <a:pPr algn="just"/>
            <a:endParaRPr lang="fr-FR" dirty="0" smtClean="0"/>
          </a:p>
          <a:p>
            <a:pPr algn="just"/>
            <a:endParaRPr lang="fr-FR" dirty="0"/>
          </a:p>
        </p:txBody>
      </p:sp>
    </p:spTree>
    <p:extLst>
      <p:ext uri="{BB962C8B-B14F-4D97-AF65-F5344CB8AC3E}">
        <p14:creationId xmlns:p14="http://schemas.microsoft.com/office/powerpoint/2010/main" val="419178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généraux / Groupe Bancaire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8</a:t>
            </a:fld>
            <a:endParaRPr lang="fr-FR" dirty="0"/>
          </a:p>
        </p:txBody>
      </p:sp>
      <p:sp>
        <p:nvSpPr>
          <p:cNvPr id="5" name="Espace réservé du contenu 4"/>
          <p:cNvSpPr>
            <a:spLocks noGrp="1"/>
          </p:cNvSpPr>
          <p:nvPr>
            <p:ph idx="1"/>
          </p:nvPr>
        </p:nvSpPr>
        <p:spPr>
          <a:xfrm>
            <a:off x="468000" y="1143000"/>
            <a:ext cx="8229600" cy="5326449"/>
          </a:xfrm>
        </p:spPr>
        <p:txBody>
          <a:bodyPr>
            <a:normAutofit/>
          </a:bodyPr>
          <a:lstStyle/>
          <a:p>
            <a:pPr algn="just"/>
            <a:r>
              <a:rPr lang="fr-FR" dirty="0" smtClean="0"/>
              <a:t>Le Manager d’un Groupe Bancaire ECMS pourra </a:t>
            </a:r>
            <a:r>
              <a:rPr lang="fr-FR" dirty="0"/>
              <a:t>obtenir les informations suivantes sur </a:t>
            </a:r>
            <a:r>
              <a:rPr lang="fr-FR" dirty="0" smtClean="0"/>
              <a:t>les pools du Groupe </a:t>
            </a:r>
            <a:r>
              <a:rPr lang="fr-FR" dirty="0"/>
              <a:t>:</a:t>
            </a:r>
          </a:p>
          <a:p>
            <a:pPr lvl="1" algn="just"/>
            <a:r>
              <a:rPr lang="fr-FR" dirty="0" smtClean="0"/>
              <a:t>les positions agrégées ou </a:t>
            </a:r>
            <a:r>
              <a:rPr lang="fr-FR" dirty="0"/>
              <a:t>détaillées </a:t>
            </a:r>
            <a:r>
              <a:rPr lang="fr-FR" dirty="0" smtClean="0"/>
              <a:t>de tout ou partie des pools des membres du Groupe (U2A)</a:t>
            </a:r>
          </a:p>
          <a:p>
            <a:pPr lvl="1" algn="just"/>
            <a:r>
              <a:rPr lang="fr-FR" dirty="0"/>
              <a:t>Les instructions </a:t>
            </a:r>
            <a:r>
              <a:rPr lang="fr-FR" dirty="0" smtClean="0"/>
              <a:t>ne seront pas consultables</a:t>
            </a:r>
          </a:p>
          <a:p>
            <a:pPr lvl="1" algn="just"/>
            <a:endParaRPr lang="fr-FR" dirty="0" smtClean="0"/>
          </a:p>
          <a:p>
            <a:pPr lvl="1" algn="just"/>
            <a:endParaRPr lang="fr-FR" dirty="0"/>
          </a:p>
          <a:p>
            <a:pPr algn="just"/>
            <a:endParaRPr lang="fr-FR" u="sng" dirty="0" smtClean="0"/>
          </a:p>
        </p:txBody>
      </p:sp>
      <p:graphicFrame>
        <p:nvGraphicFramePr>
          <p:cNvPr id="6" name="Tableau 5"/>
          <p:cNvGraphicFramePr>
            <a:graphicFrameLocks noGrp="1"/>
          </p:cNvGraphicFramePr>
          <p:nvPr>
            <p:extLst>
              <p:ext uri="{D42A27DB-BD31-4B8C-83A1-F6EECF244321}">
                <p14:modId xmlns:p14="http://schemas.microsoft.com/office/powerpoint/2010/main" val="1944016261"/>
              </p:ext>
            </p:extLst>
          </p:nvPr>
        </p:nvGraphicFramePr>
        <p:xfrm>
          <a:off x="946395" y="3501008"/>
          <a:ext cx="7272810" cy="2329461"/>
        </p:xfrm>
        <a:graphic>
          <a:graphicData uri="http://schemas.openxmlformats.org/drawingml/2006/table">
            <a:tbl>
              <a:tblPr firstRow="1" firstCol="1" bandRow="1">
                <a:tableStyleId>{5C22544A-7EE6-4342-B048-85BDC9FD1C3A}</a:tableStyleId>
              </a:tblPr>
              <a:tblGrid>
                <a:gridCol w="1194780">
                  <a:extLst>
                    <a:ext uri="{9D8B030D-6E8A-4147-A177-3AD203B41FA5}">
                      <a16:colId xmlns:a16="http://schemas.microsoft.com/office/drawing/2014/main" val="1152708048"/>
                    </a:ext>
                  </a:extLst>
                </a:gridCol>
                <a:gridCol w="638886">
                  <a:extLst>
                    <a:ext uri="{9D8B030D-6E8A-4147-A177-3AD203B41FA5}">
                      <a16:colId xmlns:a16="http://schemas.microsoft.com/office/drawing/2014/main" val="1187749640"/>
                    </a:ext>
                  </a:extLst>
                </a:gridCol>
                <a:gridCol w="1358415">
                  <a:extLst>
                    <a:ext uri="{9D8B030D-6E8A-4147-A177-3AD203B41FA5}">
                      <a16:colId xmlns:a16="http://schemas.microsoft.com/office/drawing/2014/main" val="594108850"/>
                    </a:ext>
                  </a:extLst>
                </a:gridCol>
                <a:gridCol w="999043">
                  <a:extLst>
                    <a:ext uri="{9D8B030D-6E8A-4147-A177-3AD203B41FA5}">
                      <a16:colId xmlns:a16="http://schemas.microsoft.com/office/drawing/2014/main" val="2044925178"/>
                    </a:ext>
                  </a:extLst>
                </a:gridCol>
                <a:gridCol w="1597439">
                  <a:extLst>
                    <a:ext uri="{9D8B030D-6E8A-4147-A177-3AD203B41FA5}">
                      <a16:colId xmlns:a16="http://schemas.microsoft.com/office/drawing/2014/main" val="3392621594"/>
                    </a:ext>
                  </a:extLst>
                </a:gridCol>
                <a:gridCol w="1484247">
                  <a:extLst>
                    <a:ext uri="{9D8B030D-6E8A-4147-A177-3AD203B41FA5}">
                      <a16:colId xmlns:a16="http://schemas.microsoft.com/office/drawing/2014/main" val="1884779190"/>
                    </a:ext>
                  </a:extLst>
                </a:gridCol>
              </a:tblGrid>
              <a:tr h="360039">
                <a:tc>
                  <a:txBody>
                    <a:bodyPr/>
                    <a:lstStyle/>
                    <a:p>
                      <a:pPr algn="ctr">
                        <a:lnSpc>
                          <a:spcPct val="115000"/>
                        </a:lnSpc>
                        <a:spcBef>
                          <a:spcPts val="300"/>
                        </a:spcBef>
                        <a:spcAft>
                          <a:spcPts val="800"/>
                        </a:spcAft>
                      </a:pPr>
                      <a:r>
                        <a:rPr lang="en-GB" sz="1200">
                          <a:effectLst/>
                        </a:rPr>
                        <a:t>Information</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Via</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dirty="0" smtClean="0">
                          <a:effectLst/>
                        </a:rPr>
                        <a:t>User</a:t>
                      </a:r>
                      <a:endParaRPr lang="fr-FR" sz="1200" dirty="0">
                        <a:effectLst/>
                      </a:endParaRPr>
                    </a:p>
                  </a:txBody>
                  <a:tcPr marL="68580" marR="68580" marT="0" marB="0"/>
                </a:tc>
                <a:tc>
                  <a:txBody>
                    <a:bodyPr/>
                    <a:lstStyle/>
                    <a:p>
                      <a:pPr algn="ctr">
                        <a:lnSpc>
                          <a:spcPct val="115000"/>
                        </a:lnSpc>
                        <a:spcBef>
                          <a:spcPts val="300"/>
                        </a:spcBef>
                        <a:spcAft>
                          <a:spcPts val="800"/>
                        </a:spcAft>
                      </a:pPr>
                      <a:r>
                        <a:rPr lang="en-GB" sz="1200">
                          <a:effectLst/>
                        </a:rPr>
                        <a:t>Date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Options</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Selection</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05732922"/>
                  </a:ext>
                </a:extLst>
              </a:tr>
              <a:tr h="1969422">
                <a:tc>
                  <a:txBody>
                    <a:bodyPr/>
                    <a:lstStyle/>
                    <a:p>
                      <a:pPr algn="ctr">
                        <a:lnSpc>
                          <a:spcPct val="115000"/>
                        </a:lnSpc>
                        <a:spcBef>
                          <a:spcPts val="300"/>
                        </a:spcBef>
                        <a:spcAft>
                          <a:spcPts val="800"/>
                        </a:spcAft>
                      </a:pPr>
                      <a:r>
                        <a:rPr lang="en-GB" sz="1200" dirty="0">
                          <a:effectLst/>
                        </a:rPr>
                        <a:t>Consolidated Pool Position on Banking Group level</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15000"/>
                        </a:lnSpc>
                        <a:spcBef>
                          <a:spcPts val="300"/>
                        </a:spcBef>
                        <a:spcAft>
                          <a:spcPts val="800"/>
                        </a:spcAft>
                      </a:pPr>
                      <a:r>
                        <a:rPr lang="en-GB" sz="1200">
                          <a:effectLst/>
                        </a:rPr>
                        <a:t>U2A</a:t>
                      </a:r>
                      <a:endParaRPr lang="fr-FR"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15000"/>
                        </a:lnSpc>
                        <a:spcBef>
                          <a:spcPts val="300"/>
                        </a:spcBef>
                        <a:spcAft>
                          <a:spcPts val="800"/>
                        </a:spcAft>
                      </a:pPr>
                      <a:r>
                        <a:rPr lang="en-GB" sz="1200" dirty="0" smtClean="0">
                          <a:effectLst/>
                        </a:rPr>
                        <a:t>Pool </a:t>
                      </a:r>
                      <a:r>
                        <a:rPr lang="en-GB" sz="1200" dirty="0">
                          <a:effectLst/>
                        </a:rPr>
                        <a:t>of account manager</a:t>
                      </a:r>
                      <a:endParaRPr lang="fr-F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ECMS current Business Date or Past ECMS  Business Date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a:effectLst/>
                        </a:rPr>
                        <a:t>Aggregated view of Counterparties Pools / </a:t>
                      </a:r>
                      <a:br>
                        <a:rPr lang="en-GB" sz="1200">
                          <a:effectLst/>
                        </a:rPr>
                      </a:br>
                      <a:r>
                        <a:rPr lang="en-GB" sz="1200">
                          <a:effectLst/>
                        </a:rPr>
                        <a:t>Segregated e.g. collateral positions in a specific account / No details on transactions</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200" dirty="0">
                          <a:effectLst/>
                        </a:rPr>
                        <a:t>For Pools with Authorised Monetary Policy Operations or not, Subset or all Counterparties  belonging to Banking Group</a:t>
                      </a:r>
                      <a:endParaRPr lang="fr-F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23262915"/>
                  </a:ext>
                </a:extLst>
              </a:tr>
            </a:tbl>
          </a:graphicData>
        </a:graphic>
      </p:graphicFrame>
    </p:spTree>
    <p:extLst>
      <p:ext uri="{BB962C8B-B14F-4D97-AF65-F5344CB8AC3E}">
        <p14:creationId xmlns:p14="http://schemas.microsoft.com/office/powerpoint/2010/main" val="1842573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généraux / Groupe Bancaire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9</a:t>
            </a:fld>
            <a:endParaRPr lang="fr-FR" dirty="0"/>
          </a:p>
        </p:txBody>
      </p:sp>
      <p:sp>
        <p:nvSpPr>
          <p:cNvPr id="5" name="Espace réservé du contenu 4"/>
          <p:cNvSpPr>
            <a:spLocks noGrp="1"/>
          </p:cNvSpPr>
          <p:nvPr>
            <p:ph idx="1"/>
          </p:nvPr>
        </p:nvSpPr>
        <p:spPr>
          <a:xfrm>
            <a:off x="468000" y="1143000"/>
            <a:ext cx="8229600" cy="5326449"/>
          </a:xfrm>
        </p:spPr>
        <p:txBody>
          <a:bodyPr>
            <a:normAutofit/>
          </a:bodyPr>
          <a:lstStyle/>
          <a:p>
            <a:pPr algn="just"/>
            <a:r>
              <a:rPr lang="fr-FR" dirty="0" smtClean="0"/>
              <a:t>Seules </a:t>
            </a:r>
            <a:r>
              <a:rPr lang="fr-FR" dirty="0"/>
              <a:t>les données relatives à un </a:t>
            </a:r>
            <a:r>
              <a:rPr lang="fr-FR" dirty="0" smtClean="0"/>
              <a:t>type de pool </a:t>
            </a:r>
            <a:r>
              <a:rPr lang="fr-FR" dirty="0"/>
              <a:t>à la fois pourront être consultées par </a:t>
            </a:r>
            <a:r>
              <a:rPr lang="fr-FR" dirty="0" smtClean="0"/>
              <a:t>le Manager : pools de politique monétaire ou pools non politique monétaire.</a:t>
            </a:r>
          </a:p>
          <a:p>
            <a:pPr lvl="1" algn="just"/>
            <a:r>
              <a:rPr lang="fr-FR" dirty="0" smtClean="0"/>
              <a:t>Le manager peut accéder à l’information agrégée pour l’ensemble du groupe bancaire et affiner sa sélection pour une contrepartie membre du groupe bancaire puis sélectionner un compte pour consulter les positions détaillées.</a:t>
            </a:r>
          </a:p>
          <a:p>
            <a:pPr marL="457200" lvl="1" indent="0" algn="just">
              <a:buNone/>
            </a:pPr>
            <a:endParaRPr lang="fr-FR" dirty="0" smtClean="0"/>
          </a:p>
          <a:p>
            <a:pPr algn="just"/>
            <a:endParaRPr lang="fr-FR" u="sng" dirty="0" smtClean="0"/>
          </a:p>
        </p:txBody>
      </p:sp>
    </p:spTree>
    <p:extLst>
      <p:ext uri="{BB962C8B-B14F-4D97-AF65-F5344CB8AC3E}">
        <p14:creationId xmlns:p14="http://schemas.microsoft.com/office/powerpoint/2010/main" val="21380780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BARIT-BDF-PPT-1">
  <a:themeElements>
    <a:clrScheme name="Personnalisé 1">
      <a:dk1>
        <a:sysClr val="windowText" lastClr="000000"/>
      </a:dk1>
      <a:lt1>
        <a:sysClr val="window" lastClr="FFFFFF"/>
      </a:lt1>
      <a:dk2>
        <a:srgbClr val="666666"/>
      </a:dk2>
      <a:lt2>
        <a:srgbClr val="D2D2D2"/>
      </a:lt2>
      <a:accent1>
        <a:srgbClr val="205AA7"/>
      </a:accent1>
      <a:accent2>
        <a:srgbClr val="005BD3"/>
      </a:accent2>
      <a:accent3>
        <a:srgbClr val="00449E"/>
      </a:accent3>
      <a:accent4>
        <a:srgbClr val="00449E"/>
      </a:accent4>
      <a:accent5>
        <a:srgbClr val="800080"/>
      </a:accent5>
      <a:accent6>
        <a:srgbClr val="D60093"/>
      </a:accent6>
      <a:hlink>
        <a:srgbClr val="A0006E"/>
      </a:hlink>
      <a:folHlink>
        <a:srgbClr val="FE19FF"/>
      </a:folHlink>
    </a:clrScheme>
    <a:fontScheme name="Personnalisé 1">
      <a:majorFont>
        <a:latin typeface="Calibri"/>
        <a:ea typeface=""/>
        <a:cs typeface=""/>
      </a:majorFont>
      <a:minorFont>
        <a:latin typeface="Calibri"/>
        <a:ea typeface=""/>
        <a:cs typeface=""/>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BARIT-BDF-PPT [Lecture seule]" id="{B8996ECA-2DB2-4577-9989-D8E1764EF4D6}" vid="{9792DEAD-D8A8-4CFD-80AE-15F943662B3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ntraneDocument" ma:contentTypeID="0x0101005AD2E17D830C4A47919A8B2E429EF09F00DED39C0D10B8B243A3DA4A325390F447" ma:contentTypeVersion="1" ma:contentTypeDescription="Crée un document." ma:contentTypeScope="" ma:versionID="dbd1fc20711cf9246c03abd6405ccce9">
  <xsd:schema xmlns:xsd="http://www.w3.org/2001/XMLSchema" xmlns:xs="http://www.w3.org/2001/XMLSchema" xmlns:p="http://schemas.microsoft.com/office/2006/metadata/properties" xmlns:ns3="141d8ada-ab67-46b9-a6c4-f73b95bedb2b" xmlns:ns4="834bd692-7201-4343-9a59-08b1a61dabcf" targetNamespace="http://schemas.microsoft.com/office/2006/metadata/properties" ma:root="true" ma:fieldsID="1a39003a96c72dbe389fec09bbfa3dfd" ns3:_="" ns4:_="">
    <xsd:import namespace="141d8ada-ab67-46b9-a6c4-f73b95bedb2b"/>
    <xsd:import namespace="834bd692-7201-4343-9a59-08b1a61dabcf"/>
    <xsd:element name="properties">
      <xsd:complexType>
        <xsd:sequence>
          <xsd:element name="documentManagement">
            <xsd:complexType>
              <xsd:all>
                <xsd:element ref="ns3:INTRANE_MediaCategory" minOccurs="0"/>
                <xsd:element ref="ns3:INTRANE_MediaCategoryColor" minOccurs="0"/>
                <xsd:element ref="ns4:INTRANE_IsAmbition2020Media" minOccurs="0"/>
                <xsd:element ref="ns3:INTRANE_Media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1d8ada-ab67-46b9-a6c4-f73b95bedb2b" elementFormDefault="qualified">
    <xsd:import namespace="http://schemas.microsoft.com/office/2006/documentManagement/types"/>
    <xsd:import namespace="http://schemas.microsoft.com/office/infopath/2007/PartnerControls"/>
    <xsd:element name="INTRANE_MediaCategory" ma:index="8" nillable="true" ma:displayName="Catégorie de média" ma:description="Catégorie de contenu pour les médias" ma:list="{bf7b3f65-2f85-4e29-8468-69a8a6337be2}" ma:internalName="INTRANE_MediaCategory" ma:showField="Title" ma:web="{141d8ada-ab67-46b9-a6c4-f73b95bedb2b}">
      <xsd:simpleType>
        <xsd:restriction base="dms:Lookup"/>
      </xsd:simpleType>
    </xsd:element>
    <xsd:element name="INTRANE_MediaCategoryColor" ma:index="9" nillable="true" ma:displayName="Catégorie de média:Couleur" ma:description="Couleur de la catégorie" ma:list="{bf7b3f65-2f85-4e29-8468-69a8a6337be2}" ma:internalName="INTRANE_MediaCategoryColor" ma:readOnly="true" ma:showField="Color" ma:web="{141d8ada-ab67-46b9-a6c4-f73b95bedb2b}">
      <xsd:simpleType>
        <xsd:restriction base="dms:Lookup"/>
      </xsd:simpleType>
    </xsd:element>
    <xsd:element name="INTRANE_MediaType" ma:index="11" nillable="true" ma:displayName="Type de média" ma:description="Catégorie de contenu pour les médias" ma:list="{bf4d2ce8-9954-47e8-ab24-192cf2b7d306}" ma:internalName="INTRANE_MediaType" ma:showField="Title" ma:web="{141d8ada-ab67-46b9-a6c4-f73b95bedb2b}">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834bd692-7201-4343-9a59-08b1a61dabcf" elementFormDefault="qualified">
    <xsd:import namespace="http://schemas.microsoft.com/office/2006/documentManagement/types"/>
    <xsd:import namespace="http://schemas.microsoft.com/office/infopath/2007/PartnerControls"/>
    <xsd:element name="INTRANE_IsAmbition2020Media" ma:index="10" nillable="true" ma:displayName="Rang média Ambitions 2020" ma:default="0" ma:description="Rang du média apparaissant sur la page d'accueil Ambitions 2020" ma:indexed="true" ma:internalName="INTRANE_IsAmbition2020Media">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TRANE_MediaType xmlns="141d8ada-ab67-46b9-a6c4-f73b95bedb2b">5</INTRANE_MediaType>
    <INTRANE_MediaCategory xmlns="141d8ada-ab67-46b9-a6c4-f73b95bedb2b">7</INTRANE_MediaCategory>
    <INTRANE_IsAmbition2020Media xmlns="834bd692-7201-4343-9a59-08b1a61dabcf" xsi:nil="true"/>
  </documentManagement>
</p:properties>
</file>

<file path=customXml/itemProps1.xml><?xml version="1.0" encoding="utf-8"?>
<ds:datastoreItem xmlns:ds="http://schemas.openxmlformats.org/officeDocument/2006/customXml" ds:itemID="{0BAB77E1-FAFD-483B-A844-67BCA76EB4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1d8ada-ab67-46b9-a6c4-f73b95bedb2b"/>
    <ds:schemaRef ds:uri="834bd692-7201-4343-9a59-08b1a61dab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323C1A-603D-4890-99D6-2670B78F61AD}">
  <ds:schemaRefs>
    <ds:schemaRef ds:uri="http://schemas.microsoft.com/sharepoint/v3/contenttype/forms"/>
  </ds:schemaRefs>
</ds:datastoreItem>
</file>

<file path=customXml/itemProps3.xml><?xml version="1.0" encoding="utf-8"?>
<ds:datastoreItem xmlns:ds="http://schemas.openxmlformats.org/officeDocument/2006/customXml" ds:itemID="{22FDDFE8-55E5-4F72-9917-6DF7276A2EFF}">
  <ds:schemaRefs>
    <ds:schemaRef ds:uri="http://schemas.microsoft.com/office/2006/documentManagement/types"/>
    <ds:schemaRef ds:uri="http://purl.org/dc/elements/1.1/"/>
    <ds:schemaRef ds:uri="834bd692-7201-4343-9a59-08b1a61dabcf"/>
    <ds:schemaRef ds:uri="http://schemas.microsoft.com/office/infopath/2007/PartnerControls"/>
    <ds:schemaRef ds:uri="http://purl.org/dc/terms/"/>
    <ds:schemaRef ds:uri="http://schemas.microsoft.com/office/2006/metadata/properties"/>
    <ds:schemaRef ds:uri="http://schemas.openxmlformats.org/package/2006/metadata/core-properties"/>
    <ds:schemaRef ds:uri="141d8ada-ab67-46b9-a6c4-f73b95bedb2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GABARIT-BDF-PPT</Template>
  <TotalTime>2638</TotalTime>
  <Words>3240</Words>
  <Application>Microsoft Office PowerPoint</Application>
  <PresentationFormat>Affichage à l'écran (4:3)</PresentationFormat>
  <Paragraphs>416</Paragraphs>
  <Slides>24</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Calibri</vt:lpstr>
      <vt:lpstr>Times New Roman</vt:lpstr>
      <vt:lpstr>Wingdings</vt:lpstr>
      <vt:lpstr>GABARIT-BDF-PPT-1</vt:lpstr>
      <vt:lpstr>VISUALISATION des pools de contreparties dans ecms    </vt:lpstr>
      <vt:lpstr>Présentation PowerPoint</vt:lpstr>
      <vt:lpstr>Mode de consultation </vt:lpstr>
      <vt:lpstr>Demande de consultation d’un pool</vt:lpstr>
      <vt:lpstr>Présentation PowerPoint</vt:lpstr>
      <vt:lpstr>Principes généraux / Contrepartie</vt:lpstr>
      <vt:lpstr>Principes généraux / Contrepartie</vt:lpstr>
      <vt:lpstr>Principes généraux / Groupe Bancaire</vt:lpstr>
      <vt:lpstr>Principes généraux / Groupe Bancaire</vt:lpstr>
      <vt:lpstr>Informations sur la situation du pool</vt:lpstr>
      <vt:lpstr>Informations sur la situation du pool</vt:lpstr>
      <vt:lpstr>Informations sur la situation du pool</vt:lpstr>
      <vt:lpstr>Informations sur la situation du pool</vt:lpstr>
      <vt:lpstr>Informations sur la situation du pool</vt:lpstr>
      <vt:lpstr>Présentation PowerPoint</vt:lpstr>
      <vt:lpstr>Visualisation des Pools</vt:lpstr>
      <vt:lpstr>Présentation PowerPoint</vt:lpstr>
      <vt:lpstr>Visualisation projetée des pools</vt:lpstr>
      <vt:lpstr>Exemple</vt:lpstr>
      <vt:lpstr>Informations sur la situation projetée du pool </vt:lpstr>
      <vt:lpstr>Informations sur la situation projetée du pool </vt:lpstr>
      <vt:lpstr>Informations sur la situation projetée du pool </vt:lpstr>
      <vt:lpstr>Informations sur la situation projetée du pool </vt:lpstr>
      <vt:lpstr>Informations sur la situation projetée du pool </vt:lpstr>
    </vt:vector>
  </TitlesOfParts>
  <Company>Banque de France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 place projet ECMS</dc:title>
  <dc:creator>BOPM</dc:creator>
  <cp:lastModifiedBy>DEANAZ Geneviève (UA 1157)</cp:lastModifiedBy>
  <cp:revision>259</cp:revision>
  <cp:lastPrinted>2017-07-05T15:29:52Z</cp:lastPrinted>
  <dcterms:created xsi:type="dcterms:W3CDTF">2020-01-13T07:56:26Z</dcterms:created>
  <dcterms:modified xsi:type="dcterms:W3CDTF">2020-04-16T08:37:27Z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0x0101005AD2E17D830C4A47919A8B2E429EF09F00DED39C0D10B8B243A3DA4A325390F447</vt:lpwstr>
  </property>
  <property fmtid="{D5CDD505-2E9C-101B-9397-08002B2CF9AE}" pid="3" name="AlternateThumbnailUrl">
    <vt:lpwstr>, </vt:lpwstr>
  </property>
</Properties>
</file>