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handoutMasterIdLst>
    <p:handoutMasterId r:id="rId42"/>
  </p:handoutMasterIdLst>
  <p:sldIdLst>
    <p:sldId id="256" r:id="rId5"/>
    <p:sldId id="258" r:id="rId6"/>
    <p:sldId id="257" r:id="rId7"/>
    <p:sldId id="265" r:id="rId8"/>
    <p:sldId id="266" r:id="rId9"/>
    <p:sldId id="267" r:id="rId10"/>
    <p:sldId id="262" r:id="rId11"/>
    <p:sldId id="264" r:id="rId12"/>
    <p:sldId id="268" r:id="rId13"/>
    <p:sldId id="263" r:id="rId14"/>
    <p:sldId id="269" r:id="rId15"/>
    <p:sldId id="282" r:id="rId16"/>
    <p:sldId id="297" r:id="rId17"/>
    <p:sldId id="300" r:id="rId18"/>
    <p:sldId id="301" r:id="rId19"/>
    <p:sldId id="286" r:id="rId20"/>
    <p:sldId id="291" r:id="rId21"/>
    <p:sldId id="290" r:id="rId22"/>
    <p:sldId id="293" r:id="rId23"/>
    <p:sldId id="296" r:id="rId24"/>
    <p:sldId id="294" r:id="rId25"/>
    <p:sldId id="292" r:id="rId26"/>
    <p:sldId id="295" r:id="rId27"/>
    <p:sldId id="288" r:id="rId28"/>
    <p:sldId id="289" r:id="rId29"/>
    <p:sldId id="281" r:id="rId30"/>
    <p:sldId id="285" r:id="rId31"/>
    <p:sldId id="270" r:id="rId32"/>
    <p:sldId id="275" r:id="rId33"/>
    <p:sldId id="273" r:id="rId34"/>
    <p:sldId id="276" r:id="rId35"/>
    <p:sldId id="277" r:id="rId36"/>
    <p:sldId id="278" r:id="rId37"/>
    <p:sldId id="298" r:id="rId38"/>
    <p:sldId id="283" r:id="rId39"/>
    <p:sldId id="274" r:id="rId40"/>
  </p:sldIdLst>
  <p:sldSz cx="9144000" cy="6858000" type="screen4x3"/>
  <p:notesSz cx="6705600" cy="98425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PM" initials="BOPM" lastIdx="5" clrIdx="0">
    <p:extLst>
      <p:ext uri="{19B8F6BF-5375-455C-9EA6-DF929625EA0E}">
        <p15:presenceInfo xmlns:p15="http://schemas.microsoft.com/office/powerpoint/2012/main" userId="BOPM" providerId="None"/>
      </p:ext>
    </p:extLst>
  </p:cmAuthor>
  <p:cmAuthor id="2" name="DEANAZ Geneviève (UA 1157)" initials="DG(1" lastIdx="3" clrIdx="1">
    <p:extLst>
      <p:ext uri="{19B8F6BF-5375-455C-9EA6-DF929625EA0E}">
        <p15:presenceInfo xmlns:p15="http://schemas.microsoft.com/office/powerpoint/2012/main" userId="S-1-5-21-932784933-1916278750-2019186543-1996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1429C"/>
    <a:srgbClr val="07A1E2"/>
    <a:srgbClr val="205AA7"/>
    <a:srgbClr val="8B0534"/>
    <a:srgbClr val="FDEADA"/>
    <a:srgbClr val="F3953F"/>
    <a:srgbClr val="F79646"/>
    <a:srgbClr val="FDDFC7"/>
    <a:srgbClr val="3E81DA"/>
    <a:srgbClr val="FCD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5" autoAdjust="0"/>
    <p:restoredTop sz="90328" autoAdjust="0"/>
  </p:normalViewPr>
  <p:slideViewPr>
    <p:cSldViewPr>
      <p:cViewPr varScale="1">
        <p:scale>
          <a:sx n="62" d="100"/>
          <a:sy n="62" d="100"/>
        </p:scale>
        <p:origin x="1458"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306FB5-A2B2-49C6-9AD1-55B6917CD944}" type="doc">
      <dgm:prSet loTypeId="urn:microsoft.com/office/officeart/2005/8/layout/cycle2" loCatId="cycle" qsTypeId="urn:microsoft.com/office/officeart/2005/8/quickstyle/simple2" qsCatId="simple" csTypeId="urn:microsoft.com/office/officeart/2005/8/colors/colorful4" csCatId="colorful" phldr="1"/>
      <dgm:spPr/>
      <dgm:t>
        <a:bodyPr/>
        <a:lstStyle/>
        <a:p>
          <a:endParaRPr lang="fr-FR"/>
        </a:p>
      </dgm:t>
    </dgm:pt>
    <dgm:pt modelId="{9DF4BBD3-25B6-419A-AB91-DE3ACD9C4242}">
      <dgm:prSet phldrT="[Texte]" phldr="1" custT="1"/>
      <dgm:spPr>
        <a:solidFill>
          <a:schemeClr val="accent2"/>
        </a:solidFill>
      </dgm:spPr>
      <dgm:t>
        <a:bodyPr/>
        <a:lstStyle/>
        <a:p>
          <a:endParaRPr lang="fr-FR" sz="2000" dirty="0"/>
        </a:p>
      </dgm:t>
    </dgm:pt>
    <dgm:pt modelId="{98CC9FE9-8325-4543-9BDF-A0D40F4BE211}" type="parTrans" cxnId="{7D1C661D-5452-4A24-A461-D1FDD661C07C}">
      <dgm:prSet/>
      <dgm:spPr/>
      <dgm:t>
        <a:bodyPr/>
        <a:lstStyle/>
        <a:p>
          <a:endParaRPr lang="fr-FR"/>
        </a:p>
      </dgm:t>
    </dgm:pt>
    <dgm:pt modelId="{51E61400-E8A1-4078-B0D1-05769AFE3FC2}" type="sibTrans" cxnId="{7D1C661D-5452-4A24-A461-D1FDD661C07C}">
      <dgm:prSet/>
      <dgm:spPr/>
      <dgm:t>
        <a:bodyPr/>
        <a:lstStyle/>
        <a:p>
          <a:endParaRPr lang="fr-FR"/>
        </a:p>
      </dgm:t>
    </dgm:pt>
    <dgm:pt modelId="{A16B7A32-C1AD-495A-A377-0B9A0A7FEC9F}">
      <dgm:prSet phldrT="[Texte]" phldr="1" custT="1"/>
      <dgm:spPr>
        <a:solidFill>
          <a:schemeClr val="accent3"/>
        </a:solidFill>
      </dgm:spPr>
      <dgm:t>
        <a:bodyPr/>
        <a:lstStyle/>
        <a:p>
          <a:endParaRPr lang="fr-FR" sz="2000" dirty="0"/>
        </a:p>
      </dgm:t>
    </dgm:pt>
    <dgm:pt modelId="{054EB8F3-687D-47C1-A8CA-AA8906B81A64}" type="parTrans" cxnId="{D39E6565-AB8E-4150-9AD1-F0C376D118EA}">
      <dgm:prSet/>
      <dgm:spPr/>
      <dgm:t>
        <a:bodyPr/>
        <a:lstStyle/>
        <a:p>
          <a:endParaRPr lang="fr-FR"/>
        </a:p>
      </dgm:t>
    </dgm:pt>
    <dgm:pt modelId="{D093C8A5-C38E-46B0-A43A-6E4799DBF5B8}" type="sibTrans" cxnId="{D39E6565-AB8E-4150-9AD1-F0C376D118EA}">
      <dgm:prSet/>
      <dgm:spPr/>
      <dgm:t>
        <a:bodyPr/>
        <a:lstStyle/>
        <a:p>
          <a:endParaRPr lang="fr-FR"/>
        </a:p>
      </dgm:t>
    </dgm:pt>
    <dgm:pt modelId="{2580DAD5-E4B5-4293-AB07-A4C506041096}">
      <dgm:prSet phldrT="[Texte]" phldr="1" custT="1"/>
      <dgm:spPr>
        <a:solidFill>
          <a:schemeClr val="accent5"/>
        </a:solidFill>
      </dgm:spPr>
      <dgm:t>
        <a:bodyPr/>
        <a:lstStyle/>
        <a:p>
          <a:endParaRPr lang="fr-FR" sz="2000" dirty="0"/>
        </a:p>
      </dgm:t>
    </dgm:pt>
    <dgm:pt modelId="{3872E00E-B2E4-4A20-9A82-F208316DB251}" type="parTrans" cxnId="{75528107-9022-476D-AE40-85E56DB393F3}">
      <dgm:prSet/>
      <dgm:spPr/>
      <dgm:t>
        <a:bodyPr/>
        <a:lstStyle/>
        <a:p>
          <a:endParaRPr lang="fr-FR"/>
        </a:p>
      </dgm:t>
    </dgm:pt>
    <dgm:pt modelId="{8828E4FD-4B51-4892-8A21-08016202413A}" type="sibTrans" cxnId="{75528107-9022-476D-AE40-85E56DB393F3}">
      <dgm:prSet/>
      <dgm:spPr/>
      <dgm:t>
        <a:bodyPr/>
        <a:lstStyle/>
        <a:p>
          <a:endParaRPr lang="fr-FR"/>
        </a:p>
      </dgm:t>
    </dgm:pt>
    <dgm:pt modelId="{8DF2A84E-9439-4676-B13B-880F92495483}">
      <dgm:prSet phldrT="[Texte]" phldr="1" custT="1"/>
      <dgm:spPr/>
      <dgm:t>
        <a:bodyPr/>
        <a:lstStyle/>
        <a:p>
          <a:endParaRPr lang="fr-FR" sz="2000" dirty="0"/>
        </a:p>
      </dgm:t>
    </dgm:pt>
    <dgm:pt modelId="{7051D416-35AC-401B-833F-A4F8C8DD6EA9}" type="parTrans" cxnId="{49A60ED3-5978-4CAC-A39A-F10C23E6AFF3}">
      <dgm:prSet/>
      <dgm:spPr/>
      <dgm:t>
        <a:bodyPr/>
        <a:lstStyle/>
        <a:p>
          <a:endParaRPr lang="fr-FR"/>
        </a:p>
      </dgm:t>
    </dgm:pt>
    <dgm:pt modelId="{C8218148-B48A-4CD5-B315-EB4E2CA794B6}" type="sibTrans" cxnId="{49A60ED3-5978-4CAC-A39A-F10C23E6AFF3}">
      <dgm:prSet/>
      <dgm:spPr/>
      <dgm:t>
        <a:bodyPr/>
        <a:lstStyle/>
        <a:p>
          <a:endParaRPr lang="fr-FR"/>
        </a:p>
      </dgm:t>
    </dgm:pt>
    <dgm:pt modelId="{435C8848-87CA-47E9-A5F7-99C1EC16E483}">
      <dgm:prSet phldrT="[Texte]" phldr="1" custT="1"/>
      <dgm:spPr>
        <a:solidFill>
          <a:srgbClr val="00B0F0"/>
        </a:solidFill>
      </dgm:spPr>
      <dgm:t>
        <a:bodyPr/>
        <a:lstStyle/>
        <a:p>
          <a:endParaRPr lang="fr-FR" sz="2000" dirty="0"/>
        </a:p>
      </dgm:t>
    </dgm:pt>
    <dgm:pt modelId="{A4708D6C-7804-40ED-AC27-D9D8D2A4430F}" type="parTrans" cxnId="{D75495CB-BD7C-4D1C-A798-9A39418CE5D5}">
      <dgm:prSet/>
      <dgm:spPr/>
      <dgm:t>
        <a:bodyPr/>
        <a:lstStyle/>
        <a:p>
          <a:endParaRPr lang="fr-FR"/>
        </a:p>
      </dgm:t>
    </dgm:pt>
    <dgm:pt modelId="{897A74CA-12E4-4886-9909-D0C39E0E9701}" type="sibTrans" cxnId="{D75495CB-BD7C-4D1C-A798-9A39418CE5D5}">
      <dgm:prSet/>
      <dgm:spPr>
        <a:solidFill>
          <a:srgbClr val="00B0F0"/>
        </a:solidFill>
      </dgm:spPr>
      <dgm:t>
        <a:bodyPr/>
        <a:lstStyle/>
        <a:p>
          <a:endParaRPr lang="fr-FR"/>
        </a:p>
      </dgm:t>
    </dgm:pt>
    <dgm:pt modelId="{2549E5CF-6BE3-4B25-97C4-0F3526604FDD}" type="pres">
      <dgm:prSet presAssocID="{87306FB5-A2B2-49C6-9AD1-55B6917CD944}" presName="cycle" presStyleCnt="0">
        <dgm:presLayoutVars>
          <dgm:dir/>
          <dgm:resizeHandles val="exact"/>
        </dgm:presLayoutVars>
      </dgm:prSet>
      <dgm:spPr/>
      <dgm:t>
        <a:bodyPr/>
        <a:lstStyle/>
        <a:p>
          <a:endParaRPr lang="fr-FR"/>
        </a:p>
      </dgm:t>
    </dgm:pt>
    <dgm:pt modelId="{12C7F52A-8E56-4217-BBC6-06CF6074755F}" type="pres">
      <dgm:prSet presAssocID="{9DF4BBD3-25B6-419A-AB91-DE3ACD9C4242}" presName="node" presStyleLbl="node1" presStyleIdx="0" presStyleCnt="5">
        <dgm:presLayoutVars>
          <dgm:bulletEnabled val="1"/>
        </dgm:presLayoutVars>
      </dgm:prSet>
      <dgm:spPr/>
      <dgm:t>
        <a:bodyPr/>
        <a:lstStyle/>
        <a:p>
          <a:endParaRPr lang="fr-FR"/>
        </a:p>
      </dgm:t>
    </dgm:pt>
    <dgm:pt modelId="{FB2D05D1-EBAC-45C1-9BC3-97903D6597E1}" type="pres">
      <dgm:prSet presAssocID="{51E61400-E8A1-4078-B0D1-05769AFE3FC2}" presName="sibTrans" presStyleLbl="sibTrans2D1" presStyleIdx="0" presStyleCnt="5"/>
      <dgm:spPr/>
      <dgm:t>
        <a:bodyPr/>
        <a:lstStyle/>
        <a:p>
          <a:endParaRPr lang="fr-FR"/>
        </a:p>
      </dgm:t>
    </dgm:pt>
    <dgm:pt modelId="{845E2A29-6F89-486D-8E56-8819FCE66F58}" type="pres">
      <dgm:prSet presAssocID="{51E61400-E8A1-4078-B0D1-05769AFE3FC2}" presName="connectorText" presStyleLbl="sibTrans2D1" presStyleIdx="0" presStyleCnt="5"/>
      <dgm:spPr/>
      <dgm:t>
        <a:bodyPr/>
        <a:lstStyle/>
        <a:p>
          <a:endParaRPr lang="fr-FR"/>
        </a:p>
      </dgm:t>
    </dgm:pt>
    <dgm:pt modelId="{DDDB76BB-D706-4697-96A1-8345580A3E0E}" type="pres">
      <dgm:prSet presAssocID="{A16B7A32-C1AD-495A-A377-0B9A0A7FEC9F}" presName="node" presStyleLbl="node1" presStyleIdx="1" presStyleCnt="5">
        <dgm:presLayoutVars>
          <dgm:bulletEnabled val="1"/>
        </dgm:presLayoutVars>
      </dgm:prSet>
      <dgm:spPr/>
      <dgm:t>
        <a:bodyPr/>
        <a:lstStyle/>
        <a:p>
          <a:endParaRPr lang="fr-FR"/>
        </a:p>
      </dgm:t>
    </dgm:pt>
    <dgm:pt modelId="{1023D39A-31F1-4A83-8AD8-96C1812B5FDF}" type="pres">
      <dgm:prSet presAssocID="{D093C8A5-C38E-46B0-A43A-6E4799DBF5B8}" presName="sibTrans" presStyleLbl="sibTrans2D1" presStyleIdx="1" presStyleCnt="5"/>
      <dgm:spPr/>
      <dgm:t>
        <a:bodyPr/>
        <a:lstStyle/>
        <a:p>
          <a:endParaRPr lang="fr-FR"/>
        </a:p>
      </dgm:t>
    </dgm:pt>
    <dgm:pt modelId="{6A16FD32-ED4C-4555-95E6-E17D53BD0E60}" type="pres">
      <dgm:prSet presAssocID="{D093C8A5-C38E-46B0-A43A-6E4799DBF5B8}" presName="connectorText" presStyleLbl="sibTrans2D1" presStyleIdx="1" presStyleCnt="5"/>
      <dgm:spPr/>
      <dgm:t>
        <a:bodyPr/>
        <a:lstStyle/>
        <a:p>
          <a:endParaRPr lang="fr-FR"/>
        </a:p>
      </dgm:t>
    </dgm:pt>
    <dgm:pt modelId="{6F524604-84AD-4D96-A7EE-EFC46B76EE8D}" type="pres">
      <dgm:prSet presAssocID="{2580DAD5-E4B5-4293-AB07-A4C506041096}" presName="node" presStyleLbl="node1" presStyleIdx="2" presStyleCnt="5">
        <dgm:presLayoutVars>
          <dgm:bulletEnabled val="1"/>
        </dgm:presLayoutVars>
      </dgm:prSet>
      <dgm:spPr/>
      <dgm:t>
        <a:bodyPr/>
        <a:lstStyle/>
        <a:p>
          <a:endParaRPr lang="fr-FR"/>
        </a:p>
      </dgm:t>
    </dgm:pt>
    <dgm:pt modelId="{EBD0885B-17D0-430C-A851-26B86F60960F}" type="pres">
      <dgm:prSet presAssocID="{8828E4FD-4B51-4892-8A21-08016202413A}" presName="sibTrans" presStyleLbl="sibTrans2D1" presStyleIdx="2" presStyleCnt="5"/>
      <dgm:spPr/>
      <dgm:t>
        <a:bodyPr/>
        <a:lstStyle/>
        <a:p>
          <a:endParaRPr lang="fr-FR"/>
        </a:p>
      </dgm:t>
    </dgm:pt>
    <dgm:pt modelId="{92DCAC41-0ABC-4ED1-88F9-CEBAA95A0C0F}" type="pres">
      <dgm:prSet presAssocID="{8828E4FD-4B51-4892-8A21-08016202413A}" presName="connectorText" presStyleLbl="sibTrans2D1" presStyleIdx="2" presStyleCnt="5"/>
      <dgm:spPr/>
      <dgm:t>
        <a:bodyPr/>
        <a:lstStyle/>
        <a:p>
          <a:endParaRPr lang="fr-FR"/>
        </a:p>
      </dgm:t>
    </dgm:pt>
    <dgm:pt modelId="{7460B5D4-3A36-4CF5-86DB-C1955EA6D52B}" type="pres">
      <dgm:prSet presAssocID="{8DF2A84E-9439-4676-B13B-880F92495483}" presName="node" presStyleLbl="node1" presStyleIdx="3" presStyleCnt="5">
        <dgm:presLayoutVars>
          <dgm:bulletEnabled val="1"/>
        </dgm:presLayoutVars>
      </dgm:prSet>
      <dgm:spPr/>
      <dgm:t>
        <a:bodyPr/>
        <a:lstStyle/>
        <a:p>
          <a:endParaRPr lang="fr-FR"/>
        </a:p>
      </dgm:t>
    </dgm:pt>
    <dgm:pt modelId="{16D4F65C-FD7E-454B-A435-01046A163639}" type="pres">
      <dgm:prSet presAssocID="{C8218148-B48A-4CD5-B315-EB4E2CA794B6}" presName="sibTrans" presStyleLbl="sibTrans2D1" presStyleIdx="3" presStyleCnt="5"/>
      <dgm:spPr/>
      <dgm:t>
        <a:bodyPr/>
        <a:lstStyle/>
        <a:p>
          <a:endParaRPr lang="fr-FR"/>
        </a:p>
      </dgm:t>
    </dgm:pt>
    <dgm:pt modelId="{E2292487-6927-48A3-9F9D-64DDE27F4EDD}" type="pres">
      <dgm:prSet presAssocID="{C8218148-B48A-4CD5-B315-EB4E2CA794B6}" presName="connectorText" presStyleLbl="sibTrans2D1" presStyleIdx="3" presStyleCnt="5"/>
      <dgm:spPr/>
      <dgm:t>
        <a:bodyPr/>
        <a:lstStyle/>
        <a:p>
          <a:endParaRPr lang="fr-FR"/>
        </a:p>
      </dgm:t>
    </dgm:pt>
    <dgm:pt modelId="{382240D4-C898-4910-84A6-839B8A331502}" type="pres">
      <dgm:prSet presAssocID="{435C8848-87CA-47E9-A5F7-99C1EC16E483}" presName="node" presStyleLbl="node1" presStyleIdx="4" presStyleCnt="5">
        <dgm:presLayoutVars>
          <dgm:bulletEnabled val="1"/>
        </dgm:presLayoutVars>
      </dgm:prSet>
      <dgm:spPr/>
      <dgm:t>
        <a:bodyPr/>
        <a:lstStyle/>
        <a:p>
          <a:endParaRPr lang="fr-FR"/>
        </a:p>
      </dgm:t>
    </dgm:pt>
    <dgm:pt modelId="{468A1386-0908-4400-80C2-60E7E204102D}" type="pres">
      <dgm:prSet presAssocID="{897A74CA-12E4-4886-9909-D0C39E0E9701}" presName="sibTrans" presStyleLbl="sibTrans2D1" presStyleIdx="4" presStyleCnt="5"/>
      <dgm:spPr/>
      <dgm:t>
        <a:bodyPr/>
        <a:lstStyle/>
        <a:p>
          <a:endParaRPr lang="fr-FR"/>
        </a:p>
      </dgm:t>
    </dgm:pt>
    <dgm:pt modelId="{3A775353-482E-4CE9-B20D-AA3100346260}" type="pres">
      <dgm:prSet presAssocID="{897A74CA-12E4-4886-9909-D0C39E0E9701}" presName="connectorText" presStyleLbl="sibTrans2D1" presStyleIdx="4" presStyleCnt="5"/>
      <dgm:spPr/>
      <dgm:t>
        <a:bodyPr/>
        <a:lstStyle/>
        <a:p>
          <a:endParaRPr lang="fr-FR"/>
        </a:p>
      </dgm:t>
    </dgm:pt>
  </dgm:ptLst>
  <dgm:cxnLst>
    <dgm:cxn modelId="{75528107-9022-476D-AE40-85E56DB393F3}" srcId="{87306FB5-A2B2-49C6-9AD1-55B6917CD944}" destId="{2580DAD5-E4B5-4293-AB07-A4C506041096}" srcOrd="2" destOrd="0" parTransId="{3872E00E-B2E4-4A20-9A82-F208316DB251}" sibTransId="{8828E4FD-4B51-4892-8A21-08016202413A}"/>
    <dgm:cxn modelId="{C4D7B048-BB71-4921-B939-DCA1F97BFDE0}" type="presOf" srcId="{A16B7A32-C1AD-495A-A377-0B9A0A7FEC9F}" destId="{DDDB76BB-D706-4697-96A1-8345580A3E0E}" srcOrd="0" destOrd="0" presId="urn:microsoft.com/office/officeart/2005/8/layout/cycle2"/>
    <dgm:cxn modelId="{F51860A6-8982-48AF-96C9-409F1A2BBE1D}" type="presOf" srcId="{51E61400-E8A1-4078-B0D1-05769AFE3FC2}" destId="{845E2A29-6F89-486D-8E56-8819FCE66F58}" srcOrd="1" destOrd="0" presId="urn:microsoft.com/office/officeart/2005/8/layout/cycle2"/>
    <dgm:cxn modelId="{60F5F165-1165-4592-8A79-674BBE2B70E5}" type="presOf" srcId="{87306FB5-A2B2-49C6-9AD1-55B6917CD944}" destId="{2549E5CF-6BE3-4B25-97C4-0F3526604FDD}" srcOrd="0" destOrd="0" presId="urn:microsoft.com/office/officeart/2005/8/layout/cycle2"/>
    <dgm:cxn modelId="{1518605F-1242-42B5-9396-E69156EC186B}" type="presOf" srcId="{C8218148-B48A-4CD5-B315-EB4E2CA794B6}" destId="{E2292487-6927-48A3-9F9D-64DDE27F4EDD}" srcOrd="1" destOrd="0" presId="urn:microsoft.com/office/officeart/2005/8/layout/cycle2"/>
    <dgm:cxn modelId="{D39E6565-AB8E-4150-9AD1-F0C376D118EA}" srcId="{87306FB5-A2B2-49C6-9AD1-55B6917CD944}" destId="{A16B7A32-C1AD-495A-A377-0B9A0A7FEC9F}" srcOrd="1" destOrd="0" parTransId="{054EB8F3-687D-47C1-A8CA-AA8906B81A64}" sibTransId="{D093C8A5-C38E-46B0-A43A-6E4799DBF5B8}"/>
    <dgm:cxn modelId="{49A60ED3-5978-4CAC-A39A-F10C23E6AFF3}" srcId="{87306FB5-A2B2-49C6-9AD1-55B6917CD944}" destId="{8DF2A84E-9439-4676-B13B-880F92495483}" srcOrd="3" destOrd="0" parTransId="{7051D416-35AC-401B-833F-A4F8C8DD6EA9}" sibTransId="{C8218148-B48A-4CD5-B315-EB4E2CA794B6}"/>
    <dgm:cxn modelId="{F09F3D24-1948-4AC1-A18C-EFF985ECD62E}" type="presOf" srcId="{9DF4BBD3-25B6-419A-AB91-DE3ACD9C4242}" destId="{12C7F52A-8E56-4217-BBC6-06CF6074755F}" srcOrd="0" destOrd="0" presId="urn:microsoft.com/office/officeart/2005/8/layout/cycle2"/>
    <dgm:cxn modelId="{F603A5E7-6B12-4C2E-B642-7E0D841F5EE0}" type="presOf" srcId="{8828E4FD-4B51-4892-8A21-08016202413A}" destId="{EBD0885B-17D0-430C-A851-26B86F60960F}" srcOrd="0" destOrd="0" presId="urn:microsoft.com/office/officeart/2005/8/layout/cycle2"/>
    <dgm:cxn modelId="{A97F1F63-6270-4C4C-B3C6-81CAD8B0236C}" type="presOf" srcId="{897A74CA-12E4-4886-9909-D0C39E0E9701}" destId="{468A1386-0908-4400-80C2-60E7E204102D}" srcOrd="0" destOrd="0" presId="urn:microsoft.com/office/officeart/2005/8/layout/cycle2"/>
    <dgm:cxn modelId="{E0EE0D67-7606-4AC5-A047-F9AC9B3D8910}" type="presOf" srcId="{897A74CA-12E4-4886-9909-D0C39E0E9701}" destId="{3A775353-482E-4CE9-B20D-AA3100346260}" srcOrd="1" destOrd="0" presId="urn:microsoft.com/office/officeart/2005/8/layout/cycle2"/>
    <dgm:cxn modelId="{7D1C661D-5452-4A24-A461-D1FDD661C07C}" srcId="{87306FB5-A2B2-49C6-9AD1-55B6917CD944}" destId="{9DF4BBD3-25B6-419A-AB91-DE3ACD9C4242}" srcOrd="0" destOrd="0" parTransId="{98CC9FE9-8325-4543-9BDF-A0D40F4BE211}" sibTransId="{51E61400-E8A1-4078-B0D1-05769AFE3FC2}"/>
    <dgm:cxn modelId="{6109A5B7-98DF-4CC6-9DE4-7AED1121F5E3}" type="presOf" srcId="{8DF2A84E-9439-4676-B13B-880F92495483}" destId="{7460B5D4-3A36-4CF5-86DB-C1955EA6D52B}" srcOrd="0" destOrd="0" presId="urn:microsoft.com/office/officeart/2005/8/layout/cycle2"/>
    <dgm:cxn modelId="{890F7F6A-DD89-49A1-B4B7-C70F6D786396}" type="presOf" srcId="{C8218148-B48A-4CD5-B315-EB4E2CA794B6}" destId="{16D4F65C-FD7E-454B-A435-01046A163639}" srcOrd="0" destOrd="0" presId="urn:microsoft.com/office/officeart/2005/8/layout/cycle2"/>
    <dgm:cxn modelId="{F248C62D-08D6-4448-AAF4-6B4C1A9C5AC9}" type="presOf" srcId="{D093C8A5-C38E-46B0-A43A-6E4799DBF5B8}" destId="{6A16FD32-ED4C-4555-95E6-E17D53BD0E60}" srcOrd="1" destOrd="0" presId="urn:microsoft.com/office/officeart/2005/8/layout/cycle2"/>
    <dgm:cxn modelId="{BC18C66A-A949-4BFE-820B-0EB9A79E441D}" type="presOf" srcId="{2580DAD5-E4B5-4293-AB07-A4C506041096}" destId="{6F524604-84AD-4D96-A7EE-EFC46B76EE8D}" srcOrd="0" destOrd="0" presId="urn:microsoft.com/office/officeart/2005/8/layout/cycle2"/>
    <dgm:cxn modelId="{D75495CB-BD7C-4D1C-A798-9A39418CE5D5}" srcId="{87306FB5-A2B2-49C6-9AD1-55B6917CD944}" destId="{435C8848-87CA-47E9-A5F7-99C1EC16E483}" srcOrd="4" destOrd="0" parTransId="{A4708D6C-7804-40ED-AC27-D9D8D2A4430F}" sibTransId="{897A74CA-12E4-4886-9909-D0C39E0E9701}"/>
    <dgm:cxn modelId="{09BB5B8E-44F9-4371-B997-1035CB4889D0}" type="presOf" srcId="{51E61400-E8A1-4078-B0D1-05769AFE3FC2}" destId="{FB2D05D1-EBAC-45C1-9BC3-97903D6597E1}" srcOrd="0" destOrd="0" presId="urn:microsoft.com/office/officeart/2005/8/layout/cycle2"/>
    <dgm:cxn modelId="{16C77CDD-D800-4138-88E0-89EC026BCB48}" type="presOf" srcId="{435C8848-87CA-47E9-A5F7-99C1EC16E483}" destId="{382240D4-C898-4910-84A6-839B8A331502}" srcOrd="0" destOrd="0" presId="urn:microsoft.com/office/officeart/2005/8/layout/cycle2"/>
    <dgm:cxn modelId="{82AA26D8-D355-4DF9-B9D7-60DF4FCC3725}" type="presOf" srcId="{8828E4FD-4B51-4892-8A21-08016202413A}" destId="{92DCAC41-0ABC-4ED1-88F9-CEBAA95A0C0F}" srcOrd="1" destOrd="0" presId="urn:microsoft.com/office/officeart/2005/8/layout/cycle2"/>
    <dgm:cxn modelId="{254BB73C-EB7B-4BC1-BB35-CDF9F81E1876}" type="presOf" srcId="{D093C8A5-C38E-46B0-A43A-6E4799DBF5B8}" destId="{1023D39A-31F1-4A83-8AD8-96C1812B5FDF}" srcOrd="0" destOrd="0" presId="urn:microsoft.com/office/officeart/2005/8/layout/cycle2"/>
    <dgm:cxn modelId="{8BC63270-C73D-4A33-AFA5-BE8D3EB1EA0E}" type="presParOf" srcId="{2549E5CF-6BE3-4B25-97C4-0F3526604FDD}" destId="{12C7F52A-8E56-4217-BBC6-06CF6074755F}" srcOrd="0" destOrd="0" presId="urn:microsoft.com/office/officeart/2005/8/layout/cycle2"/>
    <dgm:cxn modelId="{BF2D279C-461A-451C-9A32-658A66DD2C50}" type="presParOf" srcId="{2549E5CF-6BE3-4B25-97C4-0F3526604FDD}" destId="{FB2D05D1-EBAC-45C1-9BC3-97903D6597E1}" srcOrd="1" destOrd="0" presId="urn:microsoft.com/office/officeart/2005/8/layout/cycle2"/>
    <dgm:cxn modelId="{3CE18539-5CC8-4257-8E78-19AD97263672}" type="presParOf" srcId="{FB2D05D1-EBAC-45C1-9BC3-97903D6597E1}" destId="{845E2A29-6F89-486D-8E56-8819FCE66F58}" srcOrd="0" destOrd="0" presId="urn:microsoft.com/office/officeart/2005/8/layout/cycle2"/>
    <dgm:cxn modelId="{D0B63C1B-39D1-4D7A-B891-1CA359F4C91E}" type="presParOf" srcId="{2549E5CF-6BE3-4B25-97C4-0F3526604FDD}" destId="{DDDB76BB-D706-4697-96A1-8345580A3E0E}" srcOrd="2" destOrd="0" presId="urn:microsoft.com/office/officeart/2005/8/layout/cycle2"/>
    <dgm:cxn modelId="{17BCC936-E22A-45D3-AC30-1EFFCCAEA7F8}" type="presParOf" srcId="{2549E5CF-6BE3-4B25-97C4-0F3526604FDD}" destId="{1023D39A-31F1-4A83-8AD8-96C1812B5FDF}" srcOrd="3" destOrd="0" presId="urn:microsoft.com/office/officeart/2005/8/layout/cycle2"/>
    <dgm:cxn modelId="{34221E88-4227-463A-98C2-586B2BC9CB3D}" type="presParOf" srcId="{1023D39A-31F1-4A83-8AD8-96C1812B5FDF}" destId="{6A16FD32-ED4C-4555-95E6-E17D53BD0E60}" srcOrd="0" destOrd="0" presId="urn:microsoft.com/office/officeart/2005/8/layout/cycle2"/>
    <dgm:cxn modelId="{C18D64E6-3E41-44D2-85B1-E52BBEC2D7C4}" type="presParOf" srcId="{2549E5CF-6BE3-4B25-97C4-0F3526604FDD}" destId="{6F524604-84AD-4D96-A7EE-EFC46B76EE8D}" srcOrd="4" destOrd="0" presId="urn:microsoft.com/office/officeart/2005/8/layout/cycle2"/>
    <dgm:cxn modelId="{6B88546D-6A28-4EEE-BB7E-7FD5BA48422E}" type="presParOf" srcId="{2549E5CF-6BE3-4B25-97C4-0F3526604FDD}" destId="{EBD0885B-17D0-430C-A851-26B86F60960F}" srcOrd="5" destOrd="0" presId="urn:microsoft.com/office/officeart/2005/8/layout/cycle2"/>
    <dgm:cxn modelId="{86F83175-5EE2-4752-9E67-384F69C63F86}" type="presParOf" srcId="{EBD0885B-17D0-430C-A851-26B86F60960F}" destId="{92DCAC41-0ABC-4ED1-88F9-CEBAA95A0C0F}" srcOrd="0" destOrd="0" presId="urn:microsoft.com/office/officeart/2005/8/layout/cycle2"/>
    <dgm:cxn modelId="{772ACCC5-13E4-4D65-9B65-83CC4E32401A}" type="presParOf" srcId="{2549E5CF-6BE3-4B25-97C4-0F3526604FDD}" destId="{7460B5D4-3A36-4CF5-86DB-C1955EA6D52B}" srcOrd="6" destOrd="0" presId="urn:microsoft.com/office/officeart/2005/8/layout/cycle2"/>
    <dgm:cxn modelId="{17DBCD57-9E67-4A4C-A82B-BF530013E358}" type="presParOf" srcId="{2549E5CF-6BE3-4B25-97C4-0F3526604FDD}" destId="{16D4F65C-FD7E-454B-A435-01046A163639}" srcOrd="7" destOrd="0" presId="urn:microsoft.com/office/officeart/2005/8/layout/cycle2"/>
    <dgm:cxn modelId="{90CC98A4-C981-49CF-A7E3-649E896D6F02}" type="presParOf" srcId="{16D4F65C-FD7E-454B-A435-01046A163639}" destId="{E2292487-6927-48A3-9F9D-64DDE27F4EDD}" srcOrd="0" destOrd="0" presId="urn:microsoft.com/office/officeart/2005/8/layout/cycle2"/>
    <dgm:cxn modelId="{1528C34C-882D-4600-B27D-7000CA8C2852}" type="presParOf" srcId="{2549E5CF-6BE3-4B25-97C4-0F3526604FDD}" destId="{382240D4-C898-4910-84A6-839B8A331502}" srcOrd="8" destOrd="0" presId="urn:microsoft.com/office/officeart/2005/8/layout/cycle2"/>
    <dgm:cxn modelId="{1E80D24A-4E06-43D1-B571-4C1E6F653484}" type="presParOf" srcId="{2549E5CF-6BE3-4B25-97C4-0F3526604FDD}" destId="{468A1386-0908-4400-80C2-60E7E204102D}" srcOrd="9" destOrd="0" presId="urn:microsoft.com/office/officeart/2005/8/layout/cycle2"/>
    <dgm:cxn modelId="{9DD7D189-7463-4A50-8A2C-A97413661D45}" type="presParOf" srcId="{468A1386-0908-4400-80C2-60E7E204102D}" destId="{3A775353-482E-4CE9-B20D-AA310034626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7F52A-8E56-4217-BBC6-06CF6074755F}">
      <dsp:nvSpPr>
        <dsp:cNvPr id="0" name=""/>
        <dsp:cNvSpPr/>
      </dsp:nvSpPr>
      <dsp:spPr>
        <a:xfrm>
          <a:off x="2434828" y="401"/>
          <a:ext cx="1226343" cy="1226343"/>
        </a:xfrm>
        <a:prstGeom prst="ellipse">
          <a:avLst/>
        </a:prstGeom>
        <a:solidFill>
          <a:schemeClr val="accent2"/>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2614422" y="179995"/>
        <a:ext cx="867155" cy="867155"/>
      </dsp:txXfrm>
    </dsp:sp>
    <dsp:sp modelId="{FB2D05D1-EBAC-45C1-9BC3-97903D6597E1}">
      <dsp:nvSpPr>
        <dsp:cNvPr id="0" name=""/>
        <dsp:cNvSpPr/>
      </dsp:nvSpPr>
      <dsp:spPr>
        <a:xfrm rot="2160000">
          <a:off x="3622675" y="942976"/>
          <a:ext cx="327092" cy="413891"/>
        </a:xfrm>
        <a:prstGeom prst="rightArrow">
          <a:avLst>
            <a:gd name="adj1" fmla="val 60000"/>
            <a:gd name="adj2" fmla="val 50000"/>
          </a:avLst>
        </a:prstGeom>
        <a:solidFill>
          <a:schemeClr val="accent4">
            <a:hueOff val="0"/>
            <a:satOff val="0"/>
            <a:lumOff val="0"/>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3632045" y="996915"/>
        <a:ext cx="228964" cy="248335"/>
      </dsp:txXfrm>
    </dsp:sp>
    <dsp:sp modelId="{DDDB76BB-D706-4697-96A1-8345580A3E0E}">
      <dsp:nvSpPr>
        <dsp:cNvPr id="0" name=""/>
        <dsp:cNvSpPr/>
      </dsp:nvSpPr>
      <dsp:spPr>
        <a:xfrm>
          <a:off x="3926250" y="1083982"/>
          <a:ext cx="1226343" cy="1226343"/>
        </a:xfrm>
        <a:prstGeom prst="ellipse">
          <a:avLst/>
        </a:prstGeom>
        <a:solidFill>
          <a:schemeClr val="accent3"/>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4105844" y="1263576"/>
        <a:ext cx="867155" cy="867155"/>
      </dsp:txXfrm>
    </dsp:sp>
    <dsp:sp modelId="{1023D39A-31F1-4A83-8AD8-96C1812B5FDF}">
      <dsp:nvSpPr>
        <dsp:cNvPr id="0" name=""/>
        <dsp:cNvSpPr/>
      </dsp:nvSpPr>
      <dsp:spPr>
        <a:xfrm rot="6480000">
          <a:off x="4093900" y="2358041"/>
          <a:ext cx="327092" cy="413891"/>
        </a:xfrm>
        <a:prstGeom prst="rightArrow">
          <a:avLst>
            <a:gd name="adj1" fmla="val 60000"/>
            <a:gd name="adj2" fmla="val 50000"/>
          </a:avLst>
        </a:prstGeom>
        <a:solidFill>
          <a:schemeClr val="accent4">
            <a:hueOff val="1287359"/>
            <a:satOff val="0"/>
            <a:lumOff val="-1471"/>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0800000">
        <a:off x="4158126" y="2394156"/>
        <a:ext cx="228964" cy="248335"/>
      </dsp:txXfrm>
    </dsp:sp>
    <dsp:sp modelId="{6F524604-84AD-4D96-A7EE-EFC46B76EE8D}">
      <dsp:nvSpPr>
        <dsp:cNvPr id="0" name=""/>
        <dsp:cNvSpPr/>
      </dsp:nvSpPr>
      <dsp:spPr>
        <a:xfrm>
          <a:off x="3356577" y="2837255"/>
          <a:ext cx="1226343" cy="1226343"/>
        </a:xfrm>
        <a:prstGeom prst="ellipse">
          <a:avLst/>
        </a:prstGeom>
        <a:solidFill>
          <a:schemeClr val="accent5"/>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3536171" y="3016849"/>
        <a:ext cx="867155" cy="867155"/>
      </dsp:txXfrm>
    </dsp:sp>
    <dsp:sp modelId="{EBD0885B-17D0-430C-A851-26B86F60960F}">
      <dsp:nvSpPr>
        <dsp:cNvPr id="0" name=""/>
        <dsp:cNvSpPr/>
      </dsp:nvSpPr>
      <dsp:spPr>
        <a:xfrm rot="10800000">
          <a:off x="2893711" y="3243481"/>
          <a:ext cx="327092" cy="413891"/>
        </a:xfrm>
        <a:prstGeom prst="rightArrow">
          <a:avLst>
            <a:gd name="adj1" fmla="val 60000"/>
            <a:gd name="adj2" fmla="val 50000"/>
          </a:avLst>
        </a:prstGeom>
        <a:solidFill>
          <a:schemeClr val="accent4">
            <a:hueOff val="2574719"/>
            <a:satOff val="0"/>
            <a:lumOff val="-2941"/>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0800000">
        <a:off x="2991839" y="3326259"/>
        <a:ext cx="228964" cy="248335"/>
      </dsp:txXfrm>
    </dsp:sp>
    <dsp:sp modelId="{7460B5D4-3A36-4CF5-86DB-C1955EA6D52B}">
      <dsp:nvSpPr>
        <dsp:cNvPr id="0" name=""/>
        <dsp:cNvSpPr/>
      </dsp:nvSpPr>
      <dsp:spPr>
        <a:xfrm>
          <a:off x="1513078" y="2837255"/>
          <a:ext cx="1226343" cy="1226343"/>
        </a:xfrm>
        <a:prstGeom prst="ellipse">
          <a:avLst/>
        </a:prstGeom>
        <a:solidFill>
          <a:schemeClr val="accent4">
            <a:hueOff val="3862078"/>
            <a:satOff val="0"/>
            <a:lumOff val="-4412"/>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1692672" y="3016849"/>
        <a:ext cx="867155" cy="867155"/>
      </dsp:txXfrm>
    </dsp:sp>
    <dsp:sp modelId="{16D4F65C-FD7E-454B-A435-01046A163639}">
      <dsp:nvSpPr>
        <dsp:cNvPr id="0" name=""/>
        <dsp:cNvSpPr/>
      </dsp:nvSpPr>
      <dsp:spPr>
        <a:xfrm rot="15120000">
          <a:off x="1680728" y="2375649"/>
          <a:ext cx="327092" cy="413891"/>
        </a:xfrm>
        <a:prstGeom prst="rightArrow">
          <a:avLst>
            <a:gd name="adj1" fmla="val 60000"/>
            <a:gd name="adj2" fmla="val 50000"/>
          </a:avLst>
        </a:prstGeom>
        <a:solidFill>
          <a:schemeClr val="accent4">
            <a:hueOff val="3862078"/>
            <a:satOff val="0"/>
            <a:lumOff val="-4412"/>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0800000">
        <a:off x="1744954" y="2505090"/>
        <a:ext cx="228964" cy="248335"/>
      </dsp:txXfrm>
    </dsp:sp>
    <dsp:sp modelId="{382240D4-C898-4910-84A6-839B8A331502}">
      <dsp:nvSpPr>
        <dsp:cNvPr id="0" name=""/>
        <dsp:cNvSpPr/>
      </dsp:nvSpPr>
      <dsp:spPr>
        <a:xfrm>
          <a:off x="943405" y="1083982"/>
          <a:ext cx="1226343" cy="1226343"/>
        </a:xfrm>
        <a:prstGeom prst="ellipse">
          <a:avLst/>
        </a:prstGeom>
        <a:solidFill>
          <a:srgbClr val="00B0F0"/>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1122999" y="1263576"/>
        <a:ext cx="867155" cy="867155"/>
      </dsp:txXfrm>
    </dsp:sp>
    <dsp:sp modelId="{468A1386-0908-4400-80C2-60E7E204102D}">
      <dsp:nvSpPr>
        <dsp:cNvPr id="0" name=""/>
        <dsp:cNvSpPr/>
      </dsp:nvSpPr>
      <dsp:spPr>
        <a:xfrm rot="19440000">
          <a:off x="2131253" y="953859"/>
          <a:ext cx="327092" cy="413891"/>
        </a:xfrm>
        <a:prstGeom prst="rightArrow">
          <a:avLst>
            <a:gd name="adj1" fmla="val 60000"/>
            <a:gd name="adj2" fmla="val 50000"/>
          </a:avLst>
        </a:prstGeom>
        <a:solidFill>
          <a:srgbClr val="00B0F0"/>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2140623" y="1065476"/>
        <a:ext cx="228964" cy="24833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05125" cy="49212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98888" y="0"/>
            <a:ext cx="2905125" cy="492125"/>
          </a:xfrm>
          <a:prstGeom prst="rect">
            <a:avLst/>
          </a:prstGeom>
        </p:spPr>
        <p:txBody>
          <a:bodyPr vert="horz" lIns="91440" tIns="45720" rIns="91440" bIns="45720" rtlCol="0"/>
          <a:lstStyle>
            <a:lvl1pPr algn="r">
              <a:defRPr sz="1200"/>
            </a:lvl1pPr>
          </a:lstStyle>
          <a:p>
            <a:fld id="{26DC60AF-0A4F-4C57-92D6-5F902025270D}" type="datetimeFigureOut">
              <a:rPr lang="fr-FR" smtClean="0"/>
              <a:t>19/06/2020</a:t>
            </a:fld>
            <a:endParaRPr lang="fr-FR"/>
          </a:p>
        </p:txBody>
      </p:sp>
      <p:sp>
        <p:nvSpPr>
          <p:cNvPr id="4" name="Espace réservé du pied de page 3"/>
          <p:cNvSpPr>
            <a:spLocks noGrp="1"/>
          </p:cNvSpPr>
          <p:nvPr>
            <p:ph type="ftr" sz="quarter" idx="2"/>
          </p:nvPr>
        </p:nvSpPr>
        <p:spPr>
          <a:xfrm>
            <a:off x="0" y="9348788"/>
            <a:ext cx="2905125" cy="49212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98888" y="9348788"/>
            <a:ext cx="2905125" cy="492125"/>
          </a:xfrm>
          <a:prstGeom prst="rect">
            <a:avLst/>
          </a:prstGeom>
        </p:spPr>
        <p:txBody>
          <a:bodyPr vert="horz" lIns="91440" tIns="45720" rIns="91440" bIns="45720" rtlCol="0" anchor="b"/>
          <a:lstStyle>
            <a:lvl1pPr algn="r">
              <a:defRPr sz="1200"/>
            </a:lvl1pPr>
          </a:lstStyle>
          <a:p>
            <a:fld id="{3869DB70-4F8B-4451-827B-4E230DEDB586}" type="slidenum">
              <a:rPr lang="fr-FR" smtClean="0"/>
              <a:t>‹N°›</a:t>
            </a:fld>
            <a:endParaRPr lang="fr-FR"/>
          </a:p>
        </p:txBody>
      </p:sp>
    </p:spTree>
    <p:extLst>
      <p:ext uri="{BB962C8B-B14F-4D97-AF65-F5344CB8AC3E}">
        <p14:creationId xmlns:p14="http://schemas.microsoft.com/office/powerpoint/2010/main" val="40045592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05760" cy="49212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98288" y="0"/>
            <a:ext cx="2905760" cy="492125"/>
          </a:xfrm>
          <a:prstGeom prst="rect">
            <a:avLst/>
          </a:prstGeom>
        </p:spPr>
        <p:txBody>
          <a:bodyPr vert="horz" lIns="91440" tIns="45720" rIns="91440" bIns="45720" rtlCol="0"/>
          <a:lstStyle>
            <a:lvl1pPr algn="r">
              <a:defRPr sz="1200"/>
            </a:lvl1pPr>
          </a:lstStyle>
          <a:p>
            <a:fld id="{4F4031FF-8E9A-455C-8EE0-B77D493128F8}" type="datetimeFigureOut">
              <a:rPr lang="fr-FR" smtClean="0"/>
              <a:t>19/06/2020</a:t>
            </a:fld>
            <a:endParaRPr lang="fr-FR"/>
          </a:p>
        </p:txBody>
      </p:sp>
      <p:sp>
        <p:nvSpPr>
          <p:cNvPr id="4" name="Espace réservé de l'image des diapositives 3"/>
          <p:cNvSpPr>
            <a:spLocks noGrp="1" noRot="1" noChangeAspect="1"/>
          </p:cNvSpPr>
          <p:nvPr>
            <p:ph type="sldImg" idx="2"/>
          </p:nvPr>
        </p:nvSpPr>
        <p:spPr>
          <a:xfrm>
            <a:off x="892175" y="738188"/>
            <a:ext cx="4921250" cy="369093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0560" y="4675188"/>
            <a:ext cx="5364480" cy="442912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48667"/>
            <a:ext cx="2905760" cy="49212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98288" y="9348667"/>
            <a:ext cx="2905760" cy="492125"/>
          </a:xfrm>
          <a:prstGeom prst="rect">
            <a:avLst/>
          </a:prstGeom>
        </p:spPr>
        <p:txBody>
          <a:bodyPr vert="horz" lIns="91440" tIns="45720" rIns="91440" bIns="45720" rtlCol="0" anchor="b"/>
          <a:lstStyle>
            <a:lvl1pPr algn="r">
              <a:defRPr sz="1200"/>
            </a:lvl1pPr>
          </a:lstStyle>
          <a:p>
            <a:fld id="{BBC74DAE-AAB1-4623-A947-C513F3A67F3C}" type="slidenum">
              <a:rPr lang="fr-FR" smtClean="0"/>
              <a:t>‹N°›</a:t>
            </a:fld>
            <a:endParaRPr lang="fr-FR"/>
          </a:p>
        </p:txBody>
      </p:sp>
    </p:spTree>
    <p:extLst>
      <p:ext uri="{BB962C8B-B14F-4D97-AF65-F5344CB8AC3E}">
        <p14:creationId xmlns:p14="http://schemas.microsoft.com/office/powerpoint/2010/main" val="13548685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CLM : Central </a:t>
            </a:r>
            <a:r>
              <a:rPr lang="fr-FR" dirty="0" err="1" smtClean="0"/>
              <a:t>Liquidity</a:t>
            </a:r>
            <a:r>
              <a:rPr lang="fr-FR" dirty="0" smtClean="0"/>
              <a:t> Management</a:t>
            </a:r>
          </a:p>
          <a:p>
            <a:r>
              <a:rPr lang="fr-FR" dirty="0" smtClean="0"/>
              <a:t>MCA : Main cash </a:t>
            </a:r>
            <a:r>
              <a:rPr lang="fr-FR" dirty="0" err="1" smtClean="0"/>
              <a:t>account</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9</a:t>
            </a:fld>
            <a:endParaRPr lang="fr-FR"/>
          </a:p>
        </p:txBody>
      </p:sp>
    </p:spTree>
    <p:extLst>
      <p:ext uri="{BB962C8B-B14F-4D97-AF65-F5344CB8AC3E}">
        <p14:creationId xmlns:p14="http://schemas.microsoft.com/office/powerpoint/2010/main" val="2262550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AL = </a:t>
            </a:r>
            <a:r>
              <a:rPr lang="fr-FR" dirty="0" err="1" smtClean="0"/>
              <a:t>absolute</a:t>
            </a:r>
            <a:r>
              <a:rPr lang="fr-FR" dirty="0" smtClean="0"/>
              <a:t> </a:t>
            </a:r>
            <a:r>
              <a:rPr lang="fr-FR" dirty="0" err="1" smtClean="0"/>
              <a:t>limit</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14</a:t>
            </a:fld>
            <a:endParaRPr lang="fr-FR"/>
          </a:p>
        </p:txBody>
      </p:sp>
    </p:spTree>
    <p:extLst>
      <p:ext uri="{BB962C8B-B14F-4D97-AF65-F5344CB8AC3E}">
        <p14:creationId xmlns:p14="http://schemas.microsoft.com/office/powerpoint/2010/main" val="3743976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AL = </a:t>
            </a:r>
            <a:r>
              <a:rPr lang="fr-FR" dirty="0" err="1" smtClean="0"/>
              <a:t>absolute</a:t>
            </a:r>
            <a:r>
              <a:rPr lang="fr-FR" dirty="0" smtClean="0"/>
              <a:t> </a:t>
            </a:r>
            <a:r>
              <a:rPr lang="fr-FR" dirty="0" err="1" smtClean="0"/>
              <a:t>limit</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15</a:t>
            </a:fld>
            <a:endParaRPr lang="fr-FR"/>
          </a:p>
        </p:txBody>
      </p:sp>
    </p:spTree>
    <p:extLst>
      <p:ext uri="{BB962C8B-B14F-4D97-AF65-F5344CB8AC3E}">
        <p14:creationId xmlns:p14="http://schemas.microsoft.com/office/powerpoint/2010/main" val="375007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Dans le cas de</a:t>
            </a:r>
            <a:r>
              <a:rPr lang="fr-FR" baseline="0" dirty="0" smtClean="0"/>
              <a:t> l’envoi d’un </a:t>
            </a:r>
            <a:r>
              <a:rPr lang="fr-FR" baseline="0" dirty="0" err="1" smtClean="0"/>
              <a:t>connected</a:t>
            </a:r>
            <a:r>
              <a:rPr lang="fr-FR" baseline="0" dirty="0" smtClean="0"/>
              <a:t> </a:t>
            </a:r>
            <a:r>
              <a:rPr lang="fr-FR" baseline="0" dirty="0" err="1" smtClean="0"/>
              <a:t>payment</a:t>
            </a:r>
            <a:r>
              <a:rPr lang="fr-FR" baseline="0" dirty="0" smtClean="0"/>
              <a:t>, le MCA de la contrepartie sera également impacté.</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19</a:t>
            </a:fld>
            <a:endParaRPr lang="fr-FR"/>
          </a:p>
        </p:txBody>
      </p:sp>
    </p:spTree>
    <p:extLst>
      <p:ext uri="{BB962C8B-B14F-4D97-AF65-F5344CB8AC3E}">
        <p14:creationId xmlns:p14="http://schemas.microsoft.com/office/powerpoint/2010/main" val="12881069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Titre 3"/>
          <p:cNvSpPr>
            <a:spLocks noGrp="1"/>
          </p:cNvSpPr>
          <p:nvPr>
            <p:ph type="title" hasCustomPrompt="1"/>
          </p:nvPr>
        </p:nvSpPr>
        <p:spPr>
          <a:xfrm>
            <a:off x="1691680" y="2036417"/>
            <a:ext cx="5905010" cy="1260000"/>
          </a:xfrm>
        </p:spPr>
        <p:txBody>
          <a:bodyPr>
            <a:noAutofit/>
          </a:bodyPr>
          <a:lstStyle>
            <a:lvl1pPr algn="ctr">
              <a:defRPr sz="3000" b="1" cap="all" baseline="0">
                <a:solidFill>
                  <a:srgbClr val="31429C"/>
                </a:solidFill>
                <a:latin typeface="+mn-lt"/>
              </a:defRPr>
            </a:lvl1pPr>
          </a:lstStyle>
          <a:p>
            <a:r>
              <a:rPr lang="fr-FR" dirty="0" smtClean="0"/>
              <a:t>MODIFIEZ LE STYLE DU TITRE</a:t>
            </a:r>
            <a:endParaRPr lang="fr-FR" dirty="0"/>
          </a:p>
        </p:txBody>
      </p:sp>
      <p:sp>
        <p:nvSpPr>
          <p:cNvPr id="6" name="Espace réservé du texte 5"/>
          <p:cNvSpPr>
            <a:spLocks noGrp="1"/>
          </p:cNvSpPr>
          <p:nvPr>
            <p:ph type="body" sz="quarter" idx="10" hasCustomPrompt="1"/>
          </p:nvPr>
        </p:nvSpPr>
        <p:spPr>
          <a:xfrm>
            <a:off x="5004048" y="5661248"/>
            <a:ext cx="3599284" cy="792088"/>
          </a:xfrm>
        </p:spPr>
        <p:txBody>
          <a:bodyPr>
            <a:noAutofit/>
          </a:bodyPr>
          <a:lstStyle>
            <a:lvl1pPr marL="0" indent="0" algn="r">
              <a:spcBef>
                <a:spcPts val="0"/>
              </a:spcBef>
              <a:buFontTx/>
              <a:buNone/>
              <a:defRPr sz="1200" cap="all" baseline="0">
                <a:solidFill>
                  <a:srgbClr val="205AA7"/>
                </a:solidFill>
              </a:defRPr>
            </a:lvl1pPr>
          </a:lstStyle>
          <a:p>
            <a:pPr lvl="0"/>
            <a:r>
              <a:rPr lang="fr-FR" dirty="0" smtClean="0"/>
              <a:t>NOM, service</a:t>
            </a:r>
            <a:endParaRPr lang="fr-FR" dirty="0"/>
          </a:p>
        </p:txBody>
      </p:sp>
      <p:sp>
        <p:nvSpPr>
          <p:cNvPr id="7" name="Espace réservé du texte 6"/>
          <p:cNvSpPr>
            <a:spLocks noGrp="1"/>
          </p:cNvSpPr>
          <p:nvPr>
            <p:ph type="body" sz="quarter" idx="11" hasCustomPrompt="1"/>
          </p:nvPr>
        </p:nvSpPr>
        <p:spPr>
          <a:xfrm>
            <a:off x="7019156" y="6489248"/>
            <a:ext cx="1584176" cy="260350"/>
          </a:xfrm>
        </p:spPr>
        <p:txBody>
          <a:bodyPr>
            <a:normAutofit/>
          </a:bodyPr>
          <a:lstStyle>
            <a:lvl1pPr marL="0" indent="0" algn="r">
              <a:buFontTx/>
              <a:buNone/>
              <a:defRPr sz="900" b="1" cap="all" baseline="0">
                <a:solidFill>
                  <a:srgbClr val="205AA7"/>
                </a:solidFill>
              </a:defRPr>
            </a:lvl1pPr>
          </a:lstStyle>
          <a:p>
            <a:pPr lvl="0"/>
            <a:r>
              <a:rPr lang="fr-FR" dirty="0" smtClean="0"/>
              <a:t>DATE</a:t>
            </a:r>
            <a:endParaRPr lang="fr-FR" dirty="0"/>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15086" y="252000"/>
            <a:ext cx="2113827" cy="1011455"/>
          </a:xfrm>
          <a:prstGeom prst="rect">
            <a:avLst/>
          </a:prstGeom>
        </p:spPr>
      </p:pic>
      <p:pic>
        <p:nvPicPr>
          <p:cNvPr id="9" name="Imag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64746" y="4005064"/>
            <a:ext cx="9227606" cy="6531654"/>
          </a:xfrm>
          <a:prstGeom prst="rect">
            <a:avLst/>
          </a:prstGeom>
        </p:spPr>
      </p:pic>
    </p:spTree>
    <p:extLst>
      <p:ext uri="{BB962C8B-B14F-4D97-AF65-F5344CB8AC3E}">
        <p14:creationId xmlns:p14="http://schemas.microsoft.com/office/powerpoint/2010/main" val="14609496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1"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2"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3" name="Espace réservé du texte 2"/>
          <p:cNvSpPr>
            <a:spLocks noGrp="1"/>
          </p:cNvSpPr>
          <p:nvPr>
            <p:ph type="body" sz="quarter" idx="10"/>
          </p:nvPr>
        </p:nvSpPr>
        <p:spPr>
          <a:xfrm>
            <a:off x="1692000" y="1584000"/>
            <a:ext cx="7020000" cy="4500000"/>
          </a:xfrm>
        </p:spPr>
        <p:txBody>
          <a:bodyPr/>
          <a:lstStyle>
            <a:lvl1pPr marL="396000" indent="-396000">
              <a:buFont typeface="+mj-lt"/>
              <a:buAutoNum type="arabicPeriod"/>
              <a:defRPr cap="none" baseline="0"/>
            </a:lvl1pPr>
            <a:lvl2pPr marL="914400" indent="-457200">
              <a:buFont typeface="+mj-lt"/>
              <a:buAutoNum type="arabicPeriod"/>
              <a:defRPr/>
            </a:lvl2pPr>
            <a:lvl3pPr marL="1371600" indent="-457200">
              <a:buFont typeface="+mj-lt"/>
              <a:buAutoNum type="arabicPeriod"/>
              <a:defRPr/>
            </a:lvl3pPr>
            <a:lvl4pPr marL="1828800" indent="-457200">
              <a:buFont typeface="+mj-lt"/>
              <a:buAutoNum type="arabicPeriod"/>
              <a:defRPr/>
            </a:lvl4pPr>
            <a:lvl5pPr marL="2171700" indent="-342900">
              <a:buFont typeface="+mj-lt"/>
              <a:buAutoNum type="arabicPeriod"/>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64746" y="4005064"/>
            <a:ext cx="9227606" cy="6531654"/>
          </a:xfrm>
          <a:prstGeom prst="rect">
            <a:avLst/>
          </a:prstGeom>
        </p:spPr>
      </p:pic>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15086" y="252000"/>
            <a:ext cx="2113827" cy="1011455"/>
          </a:xfrm>
          <a:prstGeom prst="rect">
            <a:avLst/>
          </a:prstGeom>
        </p:spPr>
      </p:pic>
    </p:spTree>
    <p:extLst>
      <p:ext uri="{BB962C8B-B14F-4D97-AF65-F5344CB8AC3E}">
        <p14:creationId xmlns:p14="http://schemas.microsoft.com/office/powerpoint/2010/main" val="15363149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cap="all" baseline="0">
                <a:solidFill>
                  <a:srgbClr val="205AA7"/>
                </a:solidFill>
              </a:defRPr>
            </a:lvl1pPr>
          </a:lstStyle>
          <a:p>
            <a:r>
              <a:rPr lang="fr-FR" dirty="0" smtClean="0"/>
              <a:t>MODIFIEZ LE STYLE DU TITRE</a:t>
            </a:r>
            <a:endParaRPr lang="fr-FR" dirty="0"/>
          </a:p>
        </p:txBody>
      </p:sp>
      <p:sp>
        <p:nvSpPr>
          <p:cNvPr id="11"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2"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608" y="6309320"/>
            <a:ext cx="900000" cy="421438"/>
          </a:xfrm>
          <a:prstGeom prst="rect">
            <a:avLst/>
          </a:prstGeom>
        </p:spPr>
      </p:pic>
      <p:sp>
        <p:nvSpPr>
          <p:cNvPr id="15" name="Espace réservé du texte 2"/>
          <p:cNvSpPr>
            <a:spLocks noGrp="1"/>
          </p:cNvSpPr>
          <p:nvPr>
            <p:ph idx="1"/>
          </p:nvPr>
        </p:nvSpPr>
        <p:spPr>
          <a:xfrm>
            <a:off x="468000" y="1440000"/>
            <a:ext cx="8229600" cy="4525963"/>
          </a:xfrm>
          <a:prstGeom prst="rect">
            <a:avLst/>
          </a:prstGeom>
        </p:spPr>
        <p:txBody>
          <a:bodyPr vert="horz" lIns="91440" tIns="45720" rIns="91440" bIns="45720" rtlCol="0">
            <a:normAutofit/>
          </a:bodyPr>
          <a:lstStyle>
            <a:lvl1pPr>
              <a:defRPr>
                <a:solidFill>
                  <a:srgbClr val="205AA7"/>
                </a:solidFill>
              </a:defRPr>
            </a:lvl1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2576" y="-48986"/>
            <a:ext cx="1861028" cy="1317307"/>
          </a:xfrm>
          <a:prstGeom prst="rect">
            <a:avLst/>
          </a:prstGeom>
        </p:spPr>
      </p:pic>
    </p:spTree>
    <p:extLst>
      <p:ext uri="{BB962C8B-B14F-4D97-AF65-F5344CB8AC3E}">
        <p14:creationId xmlns:p14="http://schemas.microsoft.com/office/powerpoint/2010/main" val="3763546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600200"/>
            <a:ext cx="4038600" cy="4525963"/>
          </a:xfrm>
        </p:spPr>
        <p:txBody>
          <a:bodyPr/>
          <a:lstStyle>
            <a:lvl1pPr>
              <a:defRPr sz="20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9"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608" y="6309320"/>
            <a:ext cx="900000" cy="421438"/>
          </a:xfrm>
          <a:prstGeom prst="rect">
            <a:avLst/>
          </a:prstGeom>
        </p:spPr>
      </p:pic>
      <p:sp>
        <p:nvSpPr>
          <p:cNvPr id="12"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smtClean="0"/>
              <a:t>Modifiez le style du titre</a:t>
            </a:r>
            <a:endParaRPr lang="fr-FR" dirty="0"/>
          </a:p>
        </p:txBody>
      </p:sp>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2576" y="-48986"/>
            <a:ext cx="1861028" cy="1317307"/>
          </a:xfrm>
          <a:prstGeom prst="rect">
            <a:avLst/>
          </a:prstGeom>
        </p:spPr>
      </p:pic>
    </p:spTree>
    <p:extLst>
      <p:ext uri="{BB962C8B-B14F-4D97-AF65-F5344CB8AC3E}">
        <p14:creationId xmlns:p14="http://schemas.microsoft.com/office/powerpoint/2010/main" val="288145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graphicFrame>
        <p:nvGraphicFramePr>
          <p:cNvPr id="9" name="Diagramme 8"/>
          <p:cNvGraphicFramePr/>
          <p:nvPr userDrawn="1">
            <p:extLst>
              <p:ext uri="{D42A27DB-BD31-4B8C-83A1-F6EECF244321}">
                <p14:modId xmlns:p14="http://schemas.microsoft.com/office/powerpoint/2010/main" val="1950391629"/>
              </p:ext>
            </p:extLst>
          </p:nvPr>
        </p:nvGraphicFramePr>
        <p:xfrm>
          <a:off x="1524000" y="1692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0"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7" name="Image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3608" y="6309320"/>
            <a:ext cx="900000" cy="421438"/>
          </a:xfrm>
          <a:prstGeom prst="rect">
            <a:avLst/>
          </a:prstGeom>
        </p:spPr>
      </p:pic>
      <p:pic>
        <p:nvPicPr>
          <p:cNvPr id="14" name="Image 13"/>
          <p:cNvPicPr>
            <a:picLocks/>
          </p:cNvPicPr>
          <p:nvPr userDrawn="1"/>
        </p:nvPicPr>
        <p:blipFill>
          <a:blip r:embed="rId8" cstate="print">
            <a:extLst>
              <a:ext uri="{28A0092B-C50C-407E-A947-70E740481C1C}">
                <a14:useLocalDpi xmlns:a14="http://schemas.microsoft.com/office/drawing/2010/main" val="0"/>
              </a:ext>
            </a:extLst>
          </a:blip>
          <a:stretch>
            <a:fillRect/>
          </a:stretch>
        </p:blipFill>
        <p:spPr>
          <a:xfrm>
            <a:off x="72000" y="198000"/>
            <a:ext cx="406800" cy="756000"/>
          </a:xfrm>
          <a:prstGeom prst="rect">
            <a:avLst/>
          </a:prstGeom>
        </p:spPr>
      </p:pic>
      <p:sp>
        <p:nvSpPr>
          <p:cNvPr id="11"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smtClean="0"/>
              <a:t>Modifiez le style du titre</a:t>
            </a:r>
            <a:endParaRPr lang="fr-FR" dirty="0"/>
          </a:p>
        </p:txBody>
      </p:sp>
      <p:pic>
        <p:nvPicPr>
          <p:cNvPr id="15" name="Image 1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12576" y="-48986"/>
            <a:ext cx="1861028" cy="1317307"/>
          </a:xfrm>
          <a:prstGeom prst="rect">
            <a:avLst/>
          </a:prstGeom>
        </p:spPr>
      </p:pic>
    </p:spTree>
    <p:extLst>
      <p:ext uri="{BB962C8B-B14F-4D97-AF65-F5344CB8AC3E}">
        <p14:creationId xmlns:p14="http://schemas.microsoft.com/office/powerpoint/2010/main" val="11505420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457200" y="1440000"/>
            <a:ext cx="3008313" cy="4680000"/>
          </a:xfrm>
          <a:solidFill>
            <a:schemeClr val="accent2"/>
          </a:solidFill>
        </p:spPr>
        <p:txBody>
          <a:bodyPr/>
          <a:lstStyle>
            <a:lvl1pPr marL="0" indent="0" algn="l">
              <a:lnSpc>
                <a:spcPct val="150000"/>
              </a:lnSpc>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7"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9"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608" y="6309320"/>
            <a:ext cx="900000" cy="421438"/>
          </a:xfrm>
          <a:prstGeom prst="rect">
            <a:avLst/>
          </a:prstGeom>
        </p:spPr>
      </p:pic>
      <p:sp>
        <p:nvSpPr>
          <p:cNvPr id="15" name="Espace réservé du contenu 2"/>
          <p:cNvSpPr>
            <a:spLocks noGrp="1"/>
          </p:cNvSpPr>
          <p:nvPr>
            <p:ph sz="half" idx="1"/>
          </p:nvPr>
        </p:nvSpPr>
        <p:spPr>
          <a:xfrm>
            <a:off x="3779912" y="1440000"/>
            <a:ext cx="4932000" cy="4680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0"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smtClean="0"/>
              <a:t>Modifiez le style du titre</a:t>
            </a:r>
            <a:endParaRPr lang="fr-FR" dirty="0"/>
          </a:p>
        </p:txBody>
      </p:sp>
      <p:pic>
        <p:nvPicPr>
          <p:cNvPr id="11" name="Imag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2576" y="-48986"/>
            <a:ext cx="1861028" cy="1317307"/>
          </a:xfrm>
          <a:prstGeom prst="rect">
            <a:avLst/>
          </a:prstGeom>
        </p:spPr>
      </p:pic>
    </p:spTree>
    <p:extLst>
      <p:ext uri="{BB962C8B-B14F-4D97-AF65-F5344CB8AC3E}">
        <p14:creationId xmlns:p14="http://schemas.microsoft.com/office/powerpoint/2010/main" val="41383562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8000" y="0"/>
            <a:ext cx="8229600"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68000" y="1600200"/>
            <a:ext cx="8229600" cy="4525963"/>
          </a:xfrm>
          <a:prstGeom prst="rect">
            <a:avLst/>
          </a:prstGeom>
        </p:spPr>
        <p:txBody>
          <a:bodyPr vert="horz" lIns="91440" tIns="45720" rIns="91440" bIns="45720" rtlCol="0">
            <a:no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0"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Tree>
    <p:extLst>
      <p:ext uri="{BB962C8B-B14F-4D97-AF65-F5344CB8AC3E}">
        <p14:creationId xmlns:p14="http://schemas.microsoft.com/office/powerpoint/2010/main" val="10242932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4" r:id="rId3"/>
    <p:sldLayoutId id="2147483652" r:id="rId4"/>
    <p:sldLayoutId id="2147483655" r:id="rId5"/>
    <p:sldLayoutId id="2147483656" r:id="rId6"/>
  </p:sldLayoutIdLst>
  <p:timing>
    <p:tnLst>
      <p:par>
        <p:cTn id="1" dur="indefinite" restart="never" nodeType="tmRoot"/>
      </p:par>
    </p:tnLst>
  </p:timing>
  <p:hf hdr="0" dt="0"/>
  <p:txStyles>
    <p:titleStyle>
      <a:lvl1pPr algn="l" defTabSz="914400" rtl="0" eaLnBrk="1" latinLnBrk="0" hangingPunct="1">
        <a:spcBef>
          <a:spcPct val="0"/>
        </a:spcBef>
        <a:buNone/>
        <a:defRPr sz="2400" b="1" kern="1200">
          <a:solidFill>
            <a:schemeClr val="bg1"/>
          </a:solidFill>
          <a:latin typeface="+mn-lt"/>
          <a:ea typeface="+mj-ea"/>
          <a:cs typeface="+mj-cs"/>
        </a:defRPr>
      </a:lvl1pPr>
    </p:titleStyle>
    <p:bodyStyle>
      <a:lvl1pPr marL="252000" indent="-252000" algn="l" defTabSz="914400" rtl="0" eaLnBrk="1" latinLnBrk="0" hangingPunct="1">
        <a:spcBef>
          <a:spcPct val="20000"/>
        </a:spcBef>
        <a:buFont typeface="Wingdings" panose="05000000000000000000" pitchFamily="2" charset="2"/>
        <a:buChar char="§"/>
        <a:defRPr sz="2600" kern="1200">
          <a:solidFill>
            <a:srgbClr val="205AA7"/>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rgbClr val="205AA7"/>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0564" y="2852936"/>
            <a:ext cx="6120680" cy="1260000"/>
          </a:xfrm>
        </p:spPr>
        <p:txBody>
          <a:bodyPr/>
          <a:lstStyle/>
          <a:p>
            <a:r>
              <a:rPr lang="fr-FR" dirty="0" smtClean="0"/>
              <a:t>Gestion de la ligne de crédit CLM</a:t>
            </a:r>
            <a:endParaRPr lang="fr-FR" dirty="0"/>
          </a:p>
        </p:txBody>
      </p:sp>
      <p:sp>
        <p:nvSpPr>
          <p:cNvPr id="3" name="Espace réservé du texte 2"/>
          <p:cNvSpPr>
            <a:spLocks noGrp="1"/>
          </p:cNvSpPr>
          <p:nvPr>
            <p:ph type="body" sz="quarter" idx="10"/>
          </p:nvPr>
        </p:nvSpPr>
        <p:spPr/>
        <p:txBody>
          <a:bodyPr/>
          <a:lstStyle/>
          <a:p>
            <a:r>
              <a:rPr lang="fr-FR" dirty="0" smtClean="0"/>
              <a:t>DMPM</a:t>
            </a:r>
          </a:p>
          <a:p>
            <a:r>
              <a:rPr lang="fr-FR" dirty="0" smtClean="0"/>
              <a:t>BOPM</a:t>
            </a:r>
            <a:endParaRPr lang="fr-FR" dirty="0"/>
          </a:p>
          <a:p>
            <a:endParaRPr lang="fr-FR" dirty="0"/>
          </a:p>
        </p:txBody>
      </p:sp>
      <p:sp>
        <p:nvSpPr>
          <p:cNvPr id="4" name="Espace réservé du texte 3"/>
          <p:cNvSpPr>
            <a:spLocks noGrp="1"/>
          </p:cNvSpPr>
          <p:nvPr>
            <p:ph type="body" sz="quarter" idx="11"/>
          </p:nvPr>
        </p:nvSpPr>
        <p:spPr/>
        <p:txBody>
          <a:bodyPr/>
          <a:lstStyle/>
          <a:p>
            <a:r>
              <a:rPr lang="fr-FR" dirty="0" smtClean="0"/>
              <a:t>23/06/2020</a:t>
            </a:r>
            <a:endParaRPr lang="fr-FR" dirty="0"/>
          </a:p>
        </p:txBody>
      </p:sp>
    </p:spTree>
    <p:extLst>
      <p:ext uri="{BB962C8B-B14F-4D97-AF65-F5344CB8AC3E}">
        <p14:creationId xmlns:p14="http://schemas.microsoft.com/office/powerpoint/2010/main" val="3622028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10</a:t>
            </a:fld>
            <a:endParaRPr lang="fr-FR" dirty="0"/>
          </a:p>
        </p:txBody>
      </p:sp>
      <p:sp>
        <p:nvSpPr>
          <p:cNvPr id="4" name="Espace réservé du texte 3"/>
          <p:cNvSpPr>
            <a:spLocks noGrp="1"/>
          </p:cNvSpPr>
          <p:nvPr>
            <p:ph type="body" sz="quarter" idx="10"/>
          </p:nvPr>
        </p:nvSpPr>
        <p:spPr>
          <a:xfrm>
            <a:off x="1152400" y="1484784"/>
            <a:ext cx="7020000" cy="4500000"/>
          </a:xfrm>
        </p:spPr>
        <p:txBody>
          <a:bodyPr anchor="ctr"/>
          <a:lstStyle/>
          <a:p>
            <a:pPr marL="0" indent="0" algn="ctr">
              <a:buNone/>
            </a:pPr>
            <a:r>
              <a:rPr lang="fr-FR" dirty="0"/>
              <a:t>3</a:t>
            </a:r>
            <a:r>
              <a:rPr lang="fr-FR" dirty="0" smtClean="0"/>
              <a:t>. Mise à jour de la Ligne de crédit</a:t>
            </a:r>
            <a:endParaRPr lang="fr-FR" dirty="0"/>
          </a:p>
        </p:txBody>
      </p:sp>
    </p:spTree>
    <p:extLst>
      <p:ext uri="{BB962C8B-B14F-4D97-AF65-F5344CB8AC3E}">
        <p14:creationId xmlns:p14="http://schemas.microsoft.com/office/powerpoint/2010/main" val="1426728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Envoi d’un </a:t>
            </a:r>
            <a:r>
              <a:rPr lang="fr-FR" dirty="0" err="1" smtClean="0"/>
              <a:t>Modify</a:t>
            </a:r>
            <a:r>
              <a:rPr lang="fr-FR" dirty="0" smtClean="0"/>
              <a:t> </a:t>
            </a:r>
            <a:r>
              <a:rPr lang="fr-FR" dirty="0" err="1" smtClean="0"/>
              <a:t>Credit</a:t>
            </a:r>
            <a:r>
              <a:rPr lang="fr-FR" dirty="0" smtClean="0"/>
              <a:t> LINE (MCL) à CLM - principes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11</a:t>
            </a:fld>
            <a:endParaRPr lang="fr-FR" dirty="0"/>
          </a:p>
        </p:txBody>
      </p:sp>
      <p:sp>
        <p:nvSpPr>
          <p:cNvPr id="5" name="Espace réservé du contenu 4"/>
          <p:cNvSpPr>
            <a:spLocks noGrp="1"/>
          </p:cNvSpPr>
          <p:nvPr>
            <p:ph idx="1"/>
          </p:nvPr>
        </p:nvSpPr>
        <p:spPr>
          <a:xfrm>
            <a:off x="468000" y="1192331"/>
            <a:ext cx="8229600" cy="4525963"/>
          </a:xfrm>
        </p:spPr>
        <p:txBody>
          <a:bodyPr>
            <a:normAutofit/>
          </a:bodyPr>
          <a:lstStyle/>
          <a:p>
            <a:pPr algn="just"/>
            <a:r>
              <a:rPr lang="fr-FR" sz="2200" dirty="0" smtClean="0"/>
              <a:t>Après chaque évènement impactant les positions de collatéral ou les positions de crédit au </a:t>
            </a:r>
            <a:r>
              <a:rPr lang="fr-FR" sz="2200" dirty="0"/>
              <a:t>cours des Day-time et Night-time </a:t>
            </a:r>
            <a:r>
              <a:rPr lang="fr-FR" sz="2200" dirty="0" err="1" smtClean="0"/>
              <a:t>Process</a:t>
            </a:r>
            <a:r>
              <a:rPr lang="fr-FR" sz="2200" dirty="0" smtClean="0"/>
              <a:t>, ECMS envoie un </a:t>
            </a:r>
            <a:r>
              <a:rPr lang="fr-FR" sz="2200" dirty="0" err="1" smtClean="0"/>
              <a:t>Modify</a:t>
            </a:r>
            <a:r>
              <a:rPr lang="fr-FR" sz="2200" dirty="0" smtClean="0"/>
              <a:t> </a:t>
            </a:r>
            <a:r>
              <a:rPr lang="fr-FR" sz="2200" dirty="0" err="1" smtClean="0"/>
              <a:t>Credit</a:t>
            </a:r>
            <a:r>
              <a:rPr lang="fr-FR" sz="2200" dirty="0" smtClean="0"/>
              <a:t> Line (MCL) à CLM</a:t>
            </a:r>
            <a:r>
              <a:rPr lang="fr-FR" sz="2200" dirty="0"/>
              <a:t>. Le montant de la MCL correspond à l’</a:t>
            </a:r>
            <a:r>
              <a:rPr lang="fr-FR" sz="2200" dirty="0" err="1"/>
              <a:t>Expected</a:t>
            </a:r>
            <a:r>
              <a:rPr lang="fr-FR" sz="2200" dirty="0"/>
              <a:t> </a:t>
            </a:r>
            <a:r>
              <a:rPr lang="fr-FR" sz="2200" dirty="0" err="1"/>
              <a:t>Credit</a:t>
            </a:r>
            <a:r>
              <a:rPr lang="fr-FR" sz="2200" dirty="0"/>
              <a:t> line.</a:t>
            </a:r>
          </a:p>
          <a:p>
            <a:pPr lvl="1" algn="just"/>
            <a:r>
              <a:rPr lang="fr-FR" sz="2000" dirty="0"/>
              <a:t>Le MCL est envoyé au format camt.998.</a:t>
            </a:r>
          </a:p>
          <a:p>
            <a:pPr lvl="1" algn="just"/>
            <a:endParaRPr lang="fr-FR" sz="2000" dirty="0"/>
          </a:p>
          <a:p>
            <a:pPr algn="just"/>
            <a:endParaRPr lang="fr-FR" sz="2200" dirty="0">
              <a:solidFill>
                <a:srgbClr val="FF0000"/>
              </a:solidFill>
            </a:endParaRPr>
          </a:p>
          <a:p>
            <a:pPr algn="just"/>
            <a:endParaRPr lang="fr-FR" sz="2200" dirty="0"/>
          </a:p>
        </p:txBody>
      </p:sp>
    </p:spTree>
    <p:extLst>
      <p:ext uri="{BB962C8B-B14F-4D97-AF65-F5344CB8AC3E}">
        <p14:creationId xmlns:p14="http://schemas.microsoft.com/office/powerpoint/2010/main" val="2334802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Envoi d’un </a:t>
            </a:r>
            <a:r>
              <a:rPr lang="fr-FR" dirty="0" err="1" smtClean="0"/>
              <a:t>Modify</a:t>
            </a:r>
            <a:r>
              <a:rPr lang="fr-FR" dirty="0" smtClean="0"/>
              <a:t> </a:t>
            </a:r>
            <a:r>
              <a:rPr lang="fr-FR" dirty="0" err="1" smtClean="0"/>
              <a:t>Credit</a:t>
            </a:r>
            <a:r>
              <a:rPr lang="fr-FR" dirty="0" smtClean="0"/>
              <a:t> LINE (MCL) à CLM - principes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12</a:t>
            </a:fld>
            <a:endParaRPr lang="fr-FR" dirty="0"/>
          </a:p>
        </p:txBody>
      </p:sp>
      <p:sp>
        <p:nvSpPr>
          <p:cNvPr id="5" name="Espace réservé du contenu 4"/>
          <p:cNvSpPr>
            <a:spLocks noGrp="1"/>
          </p:cNvSpPr>
          <p:nvPr>
            <p:ph idx="1"/>
          </p:nvPr>
        </p:nvSpPr>
        <p:spPr>
          <a:xfrm>
            <a:off x="482800" y="980728"/>
            <a:ext cx="8229600" cy="4525963"/>
          </a:xfrm>
        </p:spPr>
        <p:txBody>
          <a:bodyPr>
            <a:normAutofit/>
          </a:bodyPr>
          <a:lstStyle/>
          <a:p>
            <a:pPr algn="just"/>
            <a:r>
              <a:rPr lang="fr-FR" sz="2200" dirty="0" smtClean="0"/>
              <a:t>Les évènements suivants déclenchent l’envoi d’une MCL à CLM :</a:t>
            </a:r>
          </a:p>
          <a:p>
            <a:pPr algn="just"/>
            <a:endParaRPr lang="fr-FR" sz="2200" dirty="0"/>
          </a:p>
          <a:p>
            <a:pPr algn="just"/>
            <a:endParaRPr lang="fr-FR" sz="2200" dirty="0"/>
          </a:p>
          <a:p>
            <a:pPr algn="just"/>
            <a:endParaRPr lang="fr-FR" sz="2200" dirty="0"/>
          </a:p>
        </p:txBody>
      </p:sp>
      <p:graphicFrame>
        <p:nvGraphicFramePr>
          <p:cNvPr id="6" name="Tableau 5"/>
          <p:cNvGraphicFramePr>
            <a:graphicFrameLocks noGrp="1"/>
          </p:cNvGraphicFramePr>
          <p:nvPr>
            <p:extLst>
              <p:ext uri="{D42A27DB-BD31-4B8C-83A1-F6EECF244321}">
                <p14:modId xmlns:p14="http://schemas.microsoft.com/office/powerpoint/2010/main" val="1011110002"/>
              </p:ext>
            </p:extLst>
          </p:nvPr>
        </p:nvGraphicFramePr>
        <p:xfrm>
          <a:off x="620390" y="1470672"/>
          <a:ext cx="7924820" cy="5048412"/>
        </p:xfrm>
        <a:graphic>
          <a:graphicData uri="http://schemas.openxmlformats.org/drawingml/2006/table">
            <a:tbl>
              <a:tblPr firstRow="1" firstCol="1" bandRow="1">
                <a:tableStyleId>{5C22544A-7EE6-4342-B048-85BDC9FD1C3A}</a:tableStyleId>
              </a:tblPr>
              <a:tblGrid>
                <a:gridCol w="4026565">
                  <a:extLst>
                    <a:ext uri="{9D8B030D-6E8A-4147-A177-3AD203B41FA5}">
                      <a16:colId xmlns:a16="http://schemas.microsoft.com/office/drawing/2014/main" val="2110913210"/>
                    </a:ext>
                  </a:extLst>
                </a:gridCol>
                <a:gridCol w="2313292">
                  <a:extLst>
                    <a:ext uri="{9D8B030D-6E8A-4147-A177-3AD203B41FA5}">
                      <a16:colId xmlns:a16="http://schemas.microsoft.com/office/drawing/2014/main" val="2776546079"/>
                    </a:ext>
                  </a:extLst>
                </a:gridCol>
                <a:gridCol w="1443651">
                  <a:extLst>
                    <a:ext uri="{9D8B030D-6E8A-4147-A177-3AD203B41FA5}">
                      <a16:colId xmlns:a16="http://schemas.microsoft.com/office/drawing/2014/main" val="1501791030"/>
                    </a:ext>
                  </a:extLst>
                </a:gridCol>
                <a:gridCol w="141312">
                  <a:extLst>
                    <a:ext uri="{9D8B030D-6E8A-4147-A177-3AD203B41FA5}">
                      <a16:colId xmlns:a16="http://schemas.microsoft.com/office/drawing/2014/main" val="1277292229"/>
                    </a:ext>
                  </a:extLst>
                </a:gridCol>
              </a:tblGrid>
              <a:tr h="304576">
                <a:tc>
                  <a:txBody>
                    <a:bodyPr/>
                    <a:lstStyle/>
                    <a:p>
                      <a:pPr algn="ctr">
                        <a:lnSpc>
                          <a:spcPct val="115000"/>
                        </a:lnSpc>
                        <a:spcBef>
                          <a:spcPts val="300"/>
                        </a:spcBef>
                        <a:spcAft>
                          <a:spcPts val="800"/>
                        </a:spcAft>
                      </a:pPr>
                      <a:r>
                        <a:rPr lang="en-GB" sz="1000">
                          <a:effectLst/>
                        </a:rPr>
                        <a:t>Events</a:t>
                      </a:r>
                      <a:endParaRPr lang="fr-FR" sz="1000">
                        <a:effectLst/>
                        <a:latin typeface="Times New Roman" panose="02020603050405020304" pitchFamily="18" charset="0"/>
                        <a:ea typeface="Times New Roman" panose="02020603050405020304" pitchFamily="18" charset="0"/>
                      </a:endParaRPr>
                    </a:p>
                  </a:txBody>
                  <a:tcPr marL="44723" marR="44723" marT="0" marB="0" anchor="ctr"/>
                </a:tc>
                <a:tc>
                  <a:txBody>
                    <a:bodyPr/>
                    <a:lstStyle/>
                    <a:p>
                      <a:pPr algn="ctr">
                        <a:lnSpc>
                          <a:spcPct val="115000"/>
                        </a:lnSpc>
                        <a:spcBef>
                          <a:spcPts val="300"/>
                        </a:spcBef>
                        <a:spcAft>
                          <a:spcPts val="800"/>
                        </a:spcAft>
                      </a:pPr>
                      <a:r>
                        <a:rPr lang="en-GB" sz="1000">
                          <a:effectLst/>
                        </a:rPr>
                        <a:t>Update on Collateral or Credit Position</a:t>
                      </a:r>
                      <a:endParaRPr lang="fr-FR" sz="1000">
                        <a:effectLst/>
                        <a:latin typeface="Times New Roman" panose="02020603050405020304" pitchFamily="18" charset="0"/>
                        <a:ea typeface="Times New Roman" panose="02020603050405020304" pitchFamily="18" charset="0"/>
                      </a:endParaRPr>
                    </a:p>
                  </a:txBody>
                  <a:tcPr marL="44723" marR="44723" marT="0" marB="0" anchor="ctr"/>
                </a:tc>
                <a:tc gridSpan="2">
                  <a:txBody>
                    <a:bodyPr/>
                    <a:lstStyle/>
                    <a:p>
                      <a:pPr algn="ctr">
                        <a:lnSpc>
                          <a:spcPct val="115000"/>
                        </a:lnSpc>
                        <a:spcBef>
                          <a:spcPts val="300"/>
                        </a:spcBef>
                        <a:spcAft>
                          <a:spcPts val="800"/>
                        </a:spcAft>
                      </a:pPr>
                      <a:r>
                        <a:rPr lang="en-GB" sz="1000">
                          <a:effectLst/>
                        </a:rPr>
                        <a:t>Update of the Credit Line</a:t>
                      </a:r>
                      <a:endParaRPr lang="fr-FR" sz="1000">
                        <a:effectLst/>
                        <a:latin typeface="Times New Roman" panose="02020603050405020304" pitchFamily="18" charset="0"/>
                        <a:ea typeface="Times New Roman" panose="02020603050405020304" pitchFamily="18" charset="0"/>
                      </a:endParaRPr>
                    </a:p>
                  </a:txBody>
                  <a:tcPr marL="44723" marR="44723" marT="0" marB="0" anchor="ctr"/>
                </a:tc>
                <a:tc hMerge="1">
                  <a:txBody>
                    <a:bodyPr/>
                    <a:lstStyle/>
                    <a:p>
                      <a:endParaRPr lang="fr-FR"/>
                    </a:p>
                  </a:txBody>
                  <a:tcPr/>
                </a:tc>
                <a:extLst>
                  <a:ext uri="{0D108BD9-81ED-4DB2-BD59-A6C34878D82A}">
                    <a16:rowId xmlns:a16="http://schemas.microsoft.com/office/drawing/2014/main" val="2679033957"/>
                  </a:ext>
                </a:extLst>
              </a:tr>
              <a:tr h="125721">
                <a:tc>
                  <a:txBody>
                    <a:bodyPr/>
                    <a:lstStyle/>
                    <a:p>
                      <a:pPr algn="just">
                        <a:lnSpc>
                          <a:spcPct val="115000"/>
                        </a:lnSpc>
                        <a:spcBef>
                          <a:spcPts val="300"/>
                        </a:spcBef>
                        <a:spcAft>
                          <a:spcPts val="800"/>
                        </a:spcAft>
                      </a:pPr>
                      <a:r>
                        <a:rPr lang="en-GB" sz="1000">
                          <a:effectLst/>
                        </a:rPr>
                        <a:t>Asset Mobilisation </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702367813"/>
                  </a:ext>
                </a:extLst>
              </a:tr>
              <a:tr h="125721">
                <a:tc>
                  <a:txBody>
                    <a:bodyPr/>
                    <a:lstStyle/>
                    <a:p>
                      <a:pPr algn="just">
                        <a:lnSpc>
                          <a:spcPct val="115000"/>
                        </a:lnSpc>
                        <a:spcBef>
                          <a:spcPts val="300"/>
                        </a:spcBef>
                        <a:spcAft>
                          <a:spcPts val="800"/>
                        </a:spcAft>
                      </a:pPr>
                      <a:r>
                        <a:rPr lang="en-GB" sz="1000">
                          <a:effectLst/>
                        </a:rPr>
                        <a:t>Asset Demobilisation </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1908826695"/>
                  </a:ext>
                </a:extLst>
              </a:tr>
              <a:tr h="125721">
                <a:tc>
                  <a:txBody>
                    <a:bodyPr/>
                    <a:lstStyle/>
                    <a:p>
                      <a:pPr algn="just">
                        <a:lnSpc>
                          <a:spcPct val="115000"/>
                        </a:lnSpc>
                        <a:spcBef>
                          <a:spcPts val="300"/>
                        </a:spcBef>
                        <a:spcAft>
                          <a:spcPts val="800"/>
                        </a:spcAft>
                      </a:pPr>
                      <a:r>
                        <a:rPr lang="en-GB" sz="1000">
                          <a:effectLst/>
                        </a:rPr>
                        <a:t>Accrued interest on cash 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just">
                        <a:lnSpc>
                          <a:spcPct val="115000"/>
                        </a:lnSpc>
                        <a:spcBef>
                          <a:spcPts val="300"/>
                        </a:spcBef>
                        <a:spcAft>
                          <a:spcPts val="800"/>
                        </a:spcAft>
                      </a:pPr>
                      <a:r>
                        <a:rPr lang="en-GB" sz="1000">
                          <a:effectLst/>
                        </a:rPr>
                        <a:t>Increase/Decrease</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just">
                        <a:spcAft>
                          <a:spcPts val="0"/>
                        </a:spcAft>
                      </a:pPr>
                      <a:r>
                        <a:rPr lang="fr-FR" sz="1000">
                          <a:effectLst/>
                        </a:rPr>
                        <a:t> </a:t>
                      </a:r>
                      <a:endParaRPr lang="fr-FR" sz="10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2288289"/>
                  </a:ext>
                </a:extLst>
              </a:tr>
              <a:tr h="125721">
                <a:tc>
                  <a:txBody>
                    <a:bodyPr/>
                    <a:lstStyle/>
                    <a:p>
                      <a:pPr algn="just">
                        <a:lnSpc>
                          <a:spcPct val="115000"/>
                        </a:lnSpc>
                        <a:spcBef>
                          <a:spcPts val="300"/>
                        </a:spcBef>
                        <a:spcAft>
                          <a:spcPts val="800"/>
                        </a:spcAft>
                      </a:pPr>
                      <a:r>
                        <a:rPr lang="en-GB" sz="1000">
                          <a:effectLst/>
                        </a:rPr>
                        <a:t>Accrued interest on FTD used as 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1386510134"/>
                  </a:ext>
                </a:extLst>
              </a:tr>
              <a:tr h="125721">
                <a:tc>
                  <a:txBody>
                    <a:bodyPr/>
                    <a:lstStyle/>
                    <a:p>
                      <a:pPr algn="just">
                        <a:lnSpc>
                          <a:spcPct val="115000"/>
                        </a:lnSpc>
                        <a:spcBef>
                          <a:spcPts val="300"/>
                        </a:spcBef>
                        <a:spcAft>
                          <a:spcPts val="800"/>
                        </a:spcAft>
                      </a:pPr>
                      <a:r>
                        <a:rPr lang="en-GB" sz="1000">
                          <a:effectLst/>
                        </a:rPr>
                        <a:t>Reject or Cancellation asset demobilisation</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 </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767430145"/>
                  </a:ext>
                </a:extLst>
              </a:tr>
              <a:tr h="125721">
                <a:tc>
                  <a:txBody>
                    <a:bodyPr/>
                    <a:lstStyle/>
                    <a:p>
                      <a:pPr algn="just">
                        <a:lnSpc>
                          <a:spcPct val="115000"/>
                        </a:lnSpc>
                        <a:spcBef>
                          <a:spcPts val="300"/>
                        </a:spcBef>
                        <a:spcAft>
                          <a:spcPts val="800"/>
                        </a:spcAft>
                      </a:pPr>
                      <a:r>
                        <a:rPr lang="en-GB" sz="1000">
                          <a:effectLst/>
                        </a:rPr>
                        <a:t>Mobilisation of Credit Claim </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2835978113"/>
                  </a:ext>
                </a:extLst>
              </a:tr>
              <a:tr h="125721">
                <a:tc>
                  <a:txBody>
                    <a:bodyPr/>
                    <a:lstStyle/>
                    <a:p>
                      <a:pPr algn="just">
                        <a:lnSpc>
                          <a:spcPct val="115000"/>
                        </a:lnSpc>
                        <a:spcBef>
                          <a:spcPts val="300"/>
                        </a:spcBef>
                        <a:spcAft>
                          <a:spcPts val="800"/>
                        </a:spcAft>
                      </a:pPr>
                      <a:r>
                        <a:rPr lang="en-GB" sz="1000">
                          <a:effectLst/>
                        </a:rPr>
                        <a:t>Demobilisation of CC</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459947999"/>
                  </a:ext>
                </a:extLst>
              </a:tr>
              <a:tr h="125721">
                <a:tc>
                  <a:txBody>
                    <a:bodyPr/>
                    <a:lstStyle/>
                    <a:p>
                      <a:pPr algn="just">
                        <a:lnSpc>
                          <a:spcPct val="115000"/>
                        </a:lnSpc>
                        <a:spcBef>
                          <a:spcPts val="300"/>
                        </a:spcBef>
                        <a:spcAft>
                          <a:spcPts val="800"/>
                        </a:spcAft>
                      </a:pPr>
                      <a:r>
                        <a:rPr lang="en-GB" sz="1000">
                          <a:effectLst/>
                        </a:rPr>
                        <a:t>EMC (De) Mobilisation</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Increase/Decrease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2829237337"/>
                  </a:ext>
                </a:extLst>
              </a:tr>
              <a:tr h="174480">
                <a:tc>
                  <a:txBody>
                    <a:bodyPr/>
                    <a:lstStyle/>
                    <a:p>
                      <a:pPr algn="just">
                        <a:lnSpc>
                          <a:spcPct val="115000"/>
                        </a:lnSpc>
                        <a:spcBef>
                          <a:spcPts val="300"/>
                        </a:spcBef>
                        <a:spcAft>
                          <a:spcPts val="800"/>
                        </a:spcAft>
                      </a:pPr>
                      <a:r>
                        <a:rPr lang="en-GB" sz="1000">
                          <a:effectLst/>
                        </a:rPr>
                        <a:t>Rejection/Cancellation of Demobilisation of EMC</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2964708030"/>
                  </a:ext>
                </a:extLst>
              </a:tr>
              <a:tr h="144016">
                <a:tc>
                  <a:txBody>
                    <a:bodyPr/>
                    <a:lstStyle/>
                    <a:p>
                      <a:pPr algn="just">
                        <a:lnSpc>
                          <a:spcPct val="115000"/>
                        </a:lnSpc>
                        <a:spcBef>
                          <a:spcPts val="300"/>
                        </a:spcBef>
                        <a:spcAft>
                          <a:spcPts val="800"/>
                        </a:spcAft>
                      </a:pPr>
                      <a:r>
                        <a:rPr lang="en-GB" sz="1000" dirty="0">
                          <a:effectLst/>
                        </a:rPr>
                        <a:t>Rejection/Cancellation of demobilisation of CC</a:t>
                      </a:r>
                      <a:endParaRPr lang="fr-FR" sz="1000" dirty="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dirty="0">
                          <a:effectLst/>
                        </a:rPr>
                        <a:t>Collateral</a:t>
                      </a:r>
                      <a:endParaRPr lang="fr-FR" sz="1000" dirty="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64791054"/>
                  </a:ext>
                </a:extLst>
              </a:tr>
              <a:tr h="125721">
                <a:tc>
                  <a:txBody>
                    <a:bodyPr/>
                    <a:lstStyle/>
                    <a:p>
                      <a:pPr algn="just">
                        <a:lnSpc>
                          <a:spcPct val="115000"/>
                        </a:lnSpc>
                        <a:spcBef>
                          <a:spcPts val="300"/>
                        </a:spcBef>
                        <a:spcAft>
                          <a:spcPts val="800"/>
                        </a:spcAft>
                      </a:pPr>
                      <a:r>
                        <a:rPr lang="en-GB" sz="1000" dirty="0">
                          <a:effectLst/>
                        </a:rPr>
                        <a:t>An asset becomes ineligible</a:t>
                      </a:r>
                      <a:endParaRPr lang="fr-FR" sz="1000" dirty="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667515090"/>
                  </a:ext>
                </a:extLst>
              </a:tr>
              <a:tr h="125721">
                <a:tc>
                  <a:txBody>
                    <a:bodyPr/>
                    <a:lstStyle/>
                    <a:p>
                      <a:pPr algn="just">
                        <a:lnSpc>
                          <a:spcPct val="115000"/>
                        </a:lnSpc>
                        <a:spcBef>
                          <a:spcPts val="300"/>
                        </a:spcBef>
                        <a:spcAft>
                          <a:spcPts val="800"/>
                        </a:spcAft>
                      </a:pPr>
                      <a:r>
                        <a:rPr lang="en-GB" sz="1000">
                          <a:effectLst/>
                        </a:rPr>
                        <a:t>A close link is added (intraday)</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3809164306"/>
                  </a:ext>
                </a:extLst>
              </a:tr>
              <a:tr h="125721">
                <a:tc>
                  <a:txBody>
                    <a:bodyPr/>
                    <a:lstStyle/>
                    <a:p>
                      <a:pPr algn="just">
                        <a:lnSpc>
                          <a:spcPct val="115000"/>
                        </a:lnSpc>
                        <a:spcBef>
                          <a:spcPts val="300"/>
                        </a:spcBef>
                        <a:spcAft>
                          <a:spcPts val="800"/>
                        </a:spcAft>
                      </a:pPr>
                      <a:r>
                        <a:rPr lang="en-GB" sz="1000">
                          <a:effectLst/>
                        </a:rPr>
                        <a:t>A close link is removed  (intraday)</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2430140922"/>
                  </a:ext>
                </a:extLst>
              </a:tr>
              <a:tr h="187076">
                <a:tc>
                  <a:txBody>
                    <a:bodyPr/>
                    <a:lstStyle/>
                    <a:p>
                      <a:pPr algn="just">
                        <a:lnSpc>
                          <a:spcPct val="115000"/>
                        </a:lnSpc>
                        <a:spcBef>
                          <a:spcPts val="300"/>
                        </a:spcBef>
                        <a:spcAft>
                          <a:spcPts val="800"/>
                        </a:spcAft>
                      </a:pPr>
                      <a:r>
                        <a:rPr lang="en-GB" sz="1000">
                          <a:effectLst/>
                        </a:rPr>
                        <a:t>Corporate Actions triggering the change of collateral value</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Increase/Decrease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2590619421"/>
                  </a:ext>
                </a:extLst>
              </a:tr>
              <a:tr h="125721">
                <a:tc>
                  <a:txBody>
                    <a:bodyPr/>
                    <a:lstStyle/>
                    <a:p>
                      <a:pPr algn="just">
                        <a:lnSpc>
                          <a:spcPct val="115000"/>
                        </a:lnSpc>
                        <a:spcBef>
                          <a:spcPts val="300"/>
                        </a:spcBef>
                        <a:spcAft>
                          <a:spcPts val="800"/>
                        </a:spcAft>
                      </a:pPr>
                      <a:r>
                        <a:rPr lang="en-GB" sz="1000">
                          <a:effectLst/>
                        </a:rPr>
                        <a:t>Pool revaluation process</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Increase/Decrease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292863"/>
                  </a:ext>
                </a:extLst>
              </a:tr>
              <a:tr h="125721">
                <a:tc>
                  <a:txBody>
                    <a:bodyPr/>
                    <a:lstStyle/>
                    <a:p>
                      <a:pPr algn="just">
                        <a:lnSpc>
                          <a:spcPct val="115000"/>
                        </a:lnSpc>
                        <a:spcBef>
                          <a:spcPts val="300"/>
                        </a:spcBef>
                        <a:spcAft>
                          <a:spcPts val="800"/>
                        </a:spcAft>
                      </a:pPr>
                      <a:r>
                        <a:rPr lang="en-GB" sz="1000">
                          <a:effectLst/>
                        </a:rPr>
                        <a:t>Intraday update of a price</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Increase/Decrease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3640560566"/>
                  </a:ext>
                </a:extLst>
              </a:tr>
              <a:tr h="125721">
                <a:tc>
                  <a:txBody>
                    <a:bodyPr/>
                    <a:lstStyle/>
                    <a:p>
                      <a:pPr algn="just">
                        <a:lnSpc>
                          <a:spcPct val="115000"/>
                        </a:lnSpc>
                        <a:spcBef>
                          <a:spcPts val="300"/>
                        </a:spcBef>
                        <a:spcAft>
                          <a:spcPts val="800"/>
                        </a:spcAft>
                      </a:pPr>
                      <a:r>
                        <a:rPr lang="en-GB" sz="1000">
                          <a:effectLst/>
                        </a:rPr>
                        <a:t>Accrued interest on credit operation</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Credit Position</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Increase*/Decrease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2959020498"/>
                  </a:ext>
                </a:extLst>
              </a:tr>
              <a:tr h="125721">
                <a:tc>
                  <a:txBody>
                    <a:bodyPr/>
                    <a:lstStyle/>
                    <a:p>
                      <a:pPr algn="just">
                        <a:lnSpc>
                          <a:spcPct val="115000"/>
                        </a:lnSpc>
                        <a:spcBef>
                          <a:spcPts val="300"/>
                        </a:spcBef>
                        <a:spcAft>
                          <a:spcPts val="800"/>
                        </a:spcAft>
                      </a:pPr>
                      <a:r>
                        <a:rPr lang="en-GB" sz="1000">
                          <a:effectLst/>
                        </a:rPr>
                        <a:t>Credit Freezing increase position</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Credit Position</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690879807"/>
                  </a:ext>
                </a:extLst>
              </a:tr>
              <a:tr h="125721">
                <a:tc>
                  <a:txBody>
                    <a:bodyPr/>
                    <a:lstStyle/>
                    <a:p>
                      <a:pPr algn="just">
                        <a:lnSpc>
                          <a:spcPct val="115000"/>
                        </a:lnSpc>
                        <a:spcBef>
                          <a:spcPts val="300"/>
                        </a:spcBef>
                        <a:spcAft>
                          <a:spcPts val="800"/>
                        </a:spcAft>
                      </a:pPr>
                      <a:r>
                        <a:rPr lang="en-GB" sz="1000">
                          <a:effectLst/>
                        </a:rPr>
                        <a:t>Credit Freezing decrease position</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Credit Position</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66119218"/>
                  </a:ext>
                </a:extLst>
              </a:tr>
              <a:tr h="125721">
                <a:tc>
                  <a:txBody>
                    <a:bodyPr/>
                    <a:lstStyle/>
                    <a:p>
                      <a:pPr algn="just">
                        <a:lnSpc>
                          <a:spcPct val="115000"/>
                        </a:lnSpc>
                        <a:spcBef>
                          <a:spcPts val="300"/>
                        </a:spcBef>
                        <a:spcAft>
                          <a:spcPts val="800"/>
                        </a:spcAft>
                      </a:pPr>
                      <a:r>
                        <a:rPr lang="en-GB" sz="1000">
                          <a:effectLst/>
                        </a:rPr>
                        <a:t>Update in the Maximum Credit Line value</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N/A</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Decrease/Increase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2189400414"/>
                  </a:ext>
                </a:extLst>
              </a:tr>
              <a:tr h="318522">
                <a:tc>
                  <a:txBody>
                    <a:bodyPr/>
                    <a:lstStyle/>
                    <a:p>
                      <a:pPr algn="just">
                        <a:lnSpc>
                          <a:spcPct val="115000"/>
                        </a:lnSpc>
                        <a:spcBef>
                          <a:spcPts val="300"/>
                        </a:spcBef>
                        <a:spcAft>
                          <a:spcPts val="800"/>
                        </a:spcAft>
                      </a:pPr>
                      <a:r>
                        <a:rPr lang="en-GB" sz="1000">
                          <a:effectLst/>
                        </a:rPr>
                        <a:t>Non-euro Liquidity Providing Operation (depends of the events types: settlement, maturity, netting, revaluation, exchange rates, initial margin)</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Credit Position</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Decrease/Increase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3016003254"/>
                  </a:ext>
                </a:extLst>
              </a:tr>
              <a:tr h="125721">
                <a:tc>
                  <a:txBody>
                    <a:bodyPr/>
                    <a:lstStyle/>
                    <a:p>
                      <a:pPr algn="just">
                        <a:lnSpc>
                          <a:spcPct val="115000"/>
                        </a:lnSpc>
                        <a:spcBef>
                          <a:spcPts val="300"/>
                        </a:spcBef>
                        <a:spcAft>
                          <a:spcPts val="800"/>
                        </a:spcAft>
                      </a:pPr>
                      <a:r>
                        <a:rPr lang="en-GB" sz="1000">
                          <a:effectLst/>
                        </a:rPr>
                        <a:t>Triparty collateral increase or initiation</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33427665"/>
                  </a:ext>
                </a:extLst>
              </a:tr>
              <a:tr h="125721">
                <a:tc>
                  <a:txBody>
                    <a:bodyPr/>
                    <a:lstStyle/>
                    <a:p>
                      <a:pPr algn="just">
                        <a:lnSpc>
                          <a:spcPct val="115000"/>
                        </a:lnSpc>
                        <a:spcBef>
                          <a:spcPts val="300"/>
                        </a:spcBef>
                        <a:spcAft>
                          <a:spcPts val="800"/>
                        </a:spcAft>
                      </a:pPr>
                      <a:r>
                        <a:rPr lang="en-GB" sz="1000">
                          <a:effectLst/>
                        </a:rPr>
                        <a:t>Triparty collateral decrease or closure</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1732387612"/>
                  </a:ext>
                </a:extLst>
              </a:tr>
              <a:tr h="125721">
                <a:tc>
                  <a:txBody>
                    <a:bodyPr/>
                    <a:lstStyle/>
                    <a:p>
                      <a:pPr algn="just">
                        <a:lnSpc>
                          <a:spcPct val="115000"/>
                        </a:lnSpc>
                        <a:spcBef>
                          <a:spcPts val="300"/>
                        </a:spcBef>
                        <a:spcAft>
                          <a:spcPts val="800"/>
                        </a:spcAft>
                      </a:pPr>
                      <a:r>
                        <a:rPr lang="en-GB" sz="1000">
                          <a:effectLst/>
                        </a:rPr>
                        <a:t>Triparty increase cancellation/rejection</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just">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just">
                        <a:spcAft>
                          <a:spcPts val="0"/>
                        </a:spcAft>
                      </a:pPr>
                      <a:r>
                        <a:rPr lang="fr-FR" sz="1000">
                          <a:effectLst/>
                        </a:rPr>
                        <a:t> </a:t>
                      </a:r>
                      <a:endParaRPr lang="fr-FR" sz="10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4729459"/>
                  </a:ext>
                </a:extLst>
              </a:tr>
              <a:tr h="125721">
                <a:tc>
                  <a:txBody>
                    <a:bodyPr/>
                    <a:lstStyle/>
                    <a:p>
                      <a:pPr algn="just">
                        <a:lnSpc>
                          <a:spcPct val="115000"/>
                        </a:lnSpc>
                        <a:spcBef>
                          <a:spcPts val="300"/>
                        </a:spcBef>
                        <a:spcAft>
                          <a:spcPts val="800"/>
                        </a:spcAft>
                      </a:pPr>
                      <a:r>
                        <a:rPr lang="en-GB" sz="1000">
                          <a:effectLst/>
                        </a:rPr>
                        <a:t>Triparty decrease cancellation/rejection</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a:effectLst/>
                        </a:rPr>
                        <a:t>Increase</a:t>
                      </a:r>
                      <a:endParaRPr lang="fr-FR" sz="100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3210904529"/>
                  </a:ext>
                </a:extLst>
              </a:tr>
              <a:tr h="125721">
                <a:tc>
                  <a:txBody>
                    <a:bodyPr/>
                    <a:lstStyle/>
                    <a:p>
                      <a:pPr algn="just">
                        <a:lnSpc>
                          <a:spcPct val="115000"/>
                        </a:lnSpc>
                        <a:spcBef>
                          <a:spcPts val="300"/>
                        </a:spcBef>
                        <a:spcAft>
                          <a:spcPts val="800"/>
                        </a:spcAft>
                      </a:pPr>
                      <a:r>
                        <a:rPr lang="en-GB" sz="1000">
                          <a:effectLst/>
                        </a:rPr>
                        <a:t>Triparty revaluation</a:t>
                      </a:r>
                      <a:endParaRPr lang="fr-FR" sz="1000">
                        <a:effectLst/>
                        <a:latin typeface="Times New Roman" panose="02020603050405020304" pitchFamily="18" charset="0"/>
                        <a:ea typeface="Times New Roman" panose="02020603050405020304" pitchFamily="18" charset="0"/>
                      </a:endParaRPr>
                    </a:p>
                  </a:txBody>
                  <a:tcPr marL="44723" marR="44723"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44723" marR="44723" marT="0" marB="0"/>
                </a:tc>
                <a:tc gridSpan="2">
                  <a:txBody>
                    <a:bodyPr/>
                    <a:lstStyle/>
                    <a:p>
                      <a:pPr algn="just">
                        <a:lnSpc>
                          <a:spcPct val="115000"/>
                        </a:lnSpc>
                        <a:spcBef>
                          <a:spcPts val="300"/>
                        </a:spcBef>
                        <a:spcAft>
                          <a:spcPts val="800"/>
                        </a:spcAft>
                      </a:pPr>
                      <a:r>
                        <a:rPr lang="en-GB" sz="1000" dirty="0">
                          <a:effectLst/>
                        </a:rPr>
                        <a:t>Increase/Decrease</a:t>
                      </a:r>
                      <a:endParaRPr lang="fr-FR" sz="1000" dirty="0">
                        <a:effectLst/>
                        <a:latin typeface="Times New Roman" panose="02020603050405020304" pitchFamily="18" charset="0"/>
                        <a:ea typeface="Times New Roman" panose="02020603050405020304" pitchFamily="18" charset="0"/>
                      </a:endParaRPr>
                    </a:p>
                  </a:txBody>
                  <a:tcPr marL="44723" marR="44723" marT="0" marB="0"/>
                </a:tc>
                <a:tc hMerge="1">
                  <a:txBody>
                    <a:bodyPr/>
                    <a:lstStyle/>
                    <a:p>
                      <a:endParaRPr lang="fr-FR"/>
                    </a:p>
                  </a:txBody>
                  <a:tcPr/>
                </a:tc>
                <a:extLst>
                  <a:ext uri="{0D108BD9-81ED-4DB2-BD59-A6C34878D82A}">
                    <a16:rowId xmlns:a16="http://schemas.microsoft.com/office/drawing/2014/main" val="3559472156"/>
                  </a:ext>
                </a:extLst>
              </a:tr>
            </a:tbl>
          </a:graphicData>
        </a:graphic>
      </p:graphicFrame>
    </p:spTree>
    <p:extLst>
      <p:ext uri="{BB962C8B-B14F-4D97-AF65-F5344CB8AC3E}">
        <p14:creationId xmlns:p14="http://schemas.microsoft.com/office/powerpoint/2010/main" val="3968181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Détermination de la valeur de la MCL</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13</a:t>
            </a:fld>
            <a:endParaRPr lang="fr-FR" dirty="0"/>
          </a:p>
        </p:txBody>
      </p:sp>
      <p:sp>
        <p:nvSpPr>
          <p:cNvPr id="5" name="Espace réservé du contenu 4"/>
          <p:cNvSpPr>
            <a:spLocks noGrp="1"/>
          </p:cNvSpPr>
          <p:nvPr>
            <p:ph idx="1"/>
          </p:nvPr>
        </p:nvSpPr>
        <p:spPr>
          <a:xfrm>
            <a:off x="468000" y="1268760"/>
            <a:ext cx="8229600" cy="4525963"/>
          </a:xfrm>
        </p:spPr>
        <p:txBody>
          <a:bodyPr>
            <a:normAutofit/>
          </a:bodyPr>
          <a:lstStyle/>
          <a:p>
            <a:pPr algn="just"/>
            <a:r>
              <a:rPr lang="fr-FR" sz="2000" dirty="0" smtClean="0"/>
              <a:t>Le processus de détermination de la valeur de la MCL diffère si la ligne de crédit de la Contrepartie est flottante (</a:t>
            </a:r>
            <a:r>
              <a:rPr lang="fr-FR" sz="2000" dirty="0" err="1" smtClean="0"/>
              <a:t>Floating</a:t>
            </a:r>
            <a:r>
              <a:rPr lang="fr-FR" sz="2000" dirty="0" smtClean="0"/>
              <a:t> </a:t>
            </a:r>
            <a:r>
              <a:rPr lang="fr-FR" sz="2000" dirty="0" err="1" smtClean="0"/>
              <a:t>Credit</a:t>
            </a:r>
            <a:r>
              <a:rPr lang="fr-FR" sz="2000" dirty="0" smtClean="0"/>
              <a:t> Line) ou plafonnée (Maximum </a:t>
            </a:r>
            <a:r>
              <a:rPr lang="fr-FR" sz="2000" dirty="0" err="1"/>
              <a:t>C</a:t>
            </a:r>
            <a:r>
              <a:rPr lang="fr-FR" sz="2000" dirty="0" err="1" smtClean="0"/>
              <a:t>redit</a:t>
            </a:r>
            <a:r>
              <a:rPr lang="fr-FR" sz="2000" dirty="0" smtClean="0"/>
              <a:t> Line) :</a:t>
            </a:r>
          </a:p>
          <a:p>
            <a:pPr lvl="1" algn="just"/>
            <a:r>
              <a:rPr lang="fr-FR" sz="1800" dirty="0" smtClean="0"/>
              <a:t>Dans le cas d’une « </a:t>
            </a:r>
            <a:r>
              <a:rPr lang="fr-FR" sz="1800" dirty="0" err="1" smtClean="0"/>
              <a:t>Floating</a:t>
            </a:r>
            <a:r>
              <a:rPr lang="fr-FR" sz="1800" dirty="0" smtClean="0"/>
              <a:t> </a:t>
            </a:r>
            <a:r>
              <a:rPr lang="fr-FR" sz="1800" dirty="0" err="1" smtClean="0"/>
              <a:t>Credit</a:t>
            </a:r>
            <a:r>
              <a:rPr lang="fr-FR" sz="1800" dirty="0" smtClean="0"/>
              <a:t> Line, la valeur de la ligne de crédit varie dès lors qu’un évènement impacte les positions de collatéral ou de crédit.</a:t>
            </a:r>
          </a:p>
          <a:p>
            <a:pPr lvl="1" algn="just"/>
            <a:r>
              <a:rPr lang="fr-FR" sz="1800" dirty="0" smtClean="0"/>
              <a:t>Dans la cas d’un « Maximum </a:t>
            </a:r>
            <a:r>
              <a:rPr lang="fr-FR" sz="1800" dirty="0" err="1" smtClean="0"/>
              <a:t>Credit</a:t>
            </a:r>
            <a:r>
              <a:rPr lang="fr-FR" sz="1800" dirty="0" smtClean="0"/>
              <a:t> Line », la ligne de crédit est plafonnée par un montant en absolu ou en pourcentage de la valeur de la SCL. </a:t>
            </a:r>
          </a:p>
          <a:p>
            <a:pPr algn="just"/>
            <a:endParaRPr lang="fr-FR" sz="2000" dirty="0"/>
          </a:p>
          <a:p>
            <a:pPr algn="just"/>
            <a:r>
              <a:rPr lang="fr-FR" sz="2000" dirty="0" smtClean="0"/>
              <a:t>Le montant à intégrer dans la</a:t>
            </a:r>
            <a:r>
              <a:rPr lang="fr-FR" sz="2000" dirty="0" smtClean="0">
                <a:solidFill>
                  <a:schemeClr val="accent6">
                    <a:lumMod val="60000"/>
                    <a:lumOff val="40000"/>
                  </a:schemeClr>
                </a:solidFill>
              </a:rPr>
              <a:t> </a:t>
            </a:r>
            <a:r>
              <a:rPr lang="fr-FR" sz="2000" dirty="0"/>
              <a:t>MCL </a:t>
            </a:r>
            <a:r>
              <a:rPr lang="fr-FR" sz="2000" dirty="0" smtClean="0"/>
              <a:t>est égal à :</a:t>
            </a:r>
          </a:p>
          <a:p>
            <a:pPr lvl="1" algn="just"/>
            <a:r>
              <a:rPr lang="fr-FR" sz="1800" dirty="0" smtClean="0"/>
              <a:t>Zéro, si la valeur de la SCL est inférieure ou égale à zéro,</a:t>
            </a:r>
          </a:p>
          <a:p>
            <a:pPr lvl="1" algn="just"/>
            <a:r>
              <a:rPr lang="fr-FR" sz="1800" dirty="0" smtClean="0"/>
              <a:t>La Maximum </a:t>
            </a:r>
            <a:r>
              <a:rPr lang="fr-FR" sz="1800" dirty="0" err="1" smtClean="0"/>
              <a:t>Credit</a:t>
            </a:r>
            <a:r>
              <a:rPr lang="fr-FR" sz="1800" dirty="0" smtClean="0"/>
              <a:t> Line tenant compte d’une éventuelle limite de crédit en absolu si la valeur de la SCL est supérieure à la Maximum </a:t>
            </a:r>
            <a:r>
              <a:rPr lang="fr-FR" sz="1800" dirty="0" err="1" smtClean="0"/>
              <a:t>Credit</a:t>
            </a:r>
            <a:r>
              <a:rPr lang="fr-FR" sz="1800" dirty="0" smtClean="0"/>
              <a:t> Line,</a:t>
            </a:r>
          </a:p>
          <a:p>
            <a:pPr lvl="1" algn="just"/>
            <a:r>
              <a:rPr lang="fr-FR" sz="1800" dirty="0" smtClean="0"/>
              <a:t>La valeur de la SCL dans les autres cas.</a:t>
            </a:r>
          </a:p>
        </p:txBody>
      </p:sp>
    </p:spTree>
    <p:extLst>
      <p:ext uri="{BB962C8B-B14F-4D97-AF65-F5344CB8AC3E}">
        <p14:creationId xmlns:p14="http://schemas.microsoft.com/office/powerpoint/2010/main" val="2700166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Détermination de la valeur de la MCL - exemples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14</a:t>
            </a:fld>
            <a:endParaRPr lang="fr-FR" dirty="0"/>
          </a:p>
        </p:txBody>
      </p:sp>
      <p:sp>
        <p:nvSpPr>
          <p:cNvPr id="5" name="Espace réservé du contenu 4"/>
          <p:cNvSpPr>
            <a:spLocks noGrp="1"/>
          </p:cNvSpPr>
          <p:nvPr>
            <p:ph idx="1"/>
          </p:nvPr>
        </p:nvSpPr>
        <p:spPr>
          <a:xfrm>
            <a:off x="482800" y="1156742"/>
            <a:ext cx="8229600" cy="4525963"/>
          </a:xfrm>
        </p:spPr>
        <p:txBody>
          <a:bodyPr>
            <a:normAutofit/>
          </a:bodyPr>
          <a:lstStyle/>
          <a:p>
            <a:pPr marL="0" indent="0" algn="just">
              <a:buNone/>
            </a:pPr>
            <a:r>
              <a:rPr lang="fr-FR" sz="2000" dirty="0" smtClean="0"/>
              <a:t>Cas 1 : Situation initiale : Collatéral = 220; OMO = 100. L’ECL n’est pas plafonnée (</a:t>
            </a:r>
            <a:r>
              <a:rPr lang="fr-FR" sz="2000" dirty="0" err="1" smtClean="0"/>
              <a:t>MaCL</a:t>
            </a:r>
            <a:r>
              <a:rPr lang="fr-FR" sz="2000" dirty="0" smtClean="0"/>
              <a:t> = NA, AL = NA) =&gt; SCL = ECL = RCL = 120</a:t>
            </a:r>
          </a:p>
          <a:p>
            <a:pPr marL="0" indent="0" algn="just">
              <a:buNone/>
            </a:pPr>
            <a:r>
              <a:rPr lang="fr-FR" sz="2000" dirty="0" smtClean="0"/>
              <a:t>La position de collatéral est diminuée de 20. La valeur de la MCL envoyée à CLM sera donc égale à la SCL.</a:t>
            </a:r>
          </a:p>
          <a:p>
            <a:pPr algn="just">
              <a:buFont typeface="Symbol" panose="05050102010706020507" pitchFamily="18" charset="2"/>
              <a:buChar char="Þ"/>
            </a:pPr>
            <a:r>
              <a:rPr lang="fr-FR" sz="2000" dirty="0" smtClean="0"/>
              <a:t>SCL = ECL = 100</a:t>
            </a:r>
          </a:p>
          <a:p>
            <a:pPr marL="0" indent="0" algn="just">
              <a:buNone/>
            </a:pPr>
            <a:endParaRPr lang="fr-FR" sz="2000" dirty="0"/>
          </a:p>
          <a:p>
            <a:pPr marL="0" indent="0" algn="just">
              <a:buNone/>
            </a:pPr>
            <a:r>
              <a:rPr lang="fr-FR" sz="2000" dirty="0" smtClean="0"/>
              <a:t>Cas 2 : Situation initiale : </a:t>
            </a:r>
            <a:r>
              <a:rPr lang="fr-FR" sz="2000" dirty="0"/>
              <a:t>Collatéral = </a:t>
            </a:r>
            <a:r>
              <a:rPr lang="fr-FR" sz="2000" dirty="0" smtClean="0"/>
              <a:t>150; </a:t>
            </a:r>
            <a:r>
              <a:rPr lang="fr-FR" sz="2000" dirty="0"/>
              <a:t>OMO = 100. </a:t>
            </a:r>
            <a:r>
              <a:rPr lang="fr-FR" sz="2000" dirty="0" smtClean="0"/>
              <a:t>Une limite de crédit en absolu de 180 est mise en place par la BCN (AL </a:t>
            </a:r>
            <a:r>
              <a:rPr lang="fr-FR" sz="2000" dirty="0"/>
              <a:t>= </a:t>
            </a:r>
            <a:r>
              <a:rPr lang="fr-FR" sz="2000" dirty="0" smtClean="0"/>
              <a:t>180). =&gt; SCL= ECL = RCL = 50</a:t>
            </a:r>
          </a:p>
          <a:p>
            <a:pPr marL="0" indent="0" algn="just">
              <a:buNone/>
            </a:pPr>
            <a:r>
              <a:rPr lang="fr-FR" sz="2000" dirty="0" smtClean="0"/>
              <a:t>La position de collatéral est augmentée de 50. L’ECL étant plafonnée par la différence entre l’AL et la position de crédit (hors ligne de crédit), la valeur de la MCL envoyée à CLM ne sera pas égale à la SCL mais à l’ECL.</a:t>
            </a:r>
          </a:p>
          <a:p>
            <a:pPr marL="0" indent="0" algn="just">
              <a:buNone/>
            </a:pPr>
            <a:r>
              <a:rPr lang="fr-FR" sz="2000" dirty="0" smtClean="0"/>
              <a:t>=&gt; SCL = 100;  </a:t>
            </a:r>
            <a:r>
              <a:rPr lang="fr-FR" sz="2000" dirty="0"/>
              <a:t>ECL = </a:t>
            </a:r>
            <a:r>
              <a:rPr lang="fr-FR" sz="2000" dirty="0" smtClean="0"/>
              <a:t>80 (180-100)</a:t>
            </a:r>
          </a:p>
        </p:txBody>
      </p:sp>
    </p:spTree>
    <p:extLst>
      <p:ext uri="{BB962C8B-B14F-4D97-AF65-F5344CB8AC3E}">
        <p14:creationId xmlns:p14="http://schemas.microsoft.com/office/powerpoint/2010/main" val="3023633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Détermination de la valeur de la MCL - exemples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15</a:t>
            </a:fld>
            <a:endParaRPr lang="fr-FR" dirty="0"/>
          </a:p>
        </p:txBody>
      </p:sp>
      <p:sp>
        <p:nvSpPr>
          <p:cNvPr id="5" name="Espace réservé du contenu 4"/>
          <p:cNvSpPr>
            <a:spLocks noGrp="1"/>
          </p:cNvSpPr>
          <p:nvPr>
            <p:ph idx="1"/>
          </p:nvPr>
        </p:nvSpPr>
        <p:spPr>
          <a:xfrm>
            <a:off x="482800" y="1156742"/>
            <a:ext cx="8229600" cy="4525963"/>
          </a:xfrm>
        </p:spPr>
        <p:txBody>
          <a:bodyPr>
            <a:normAutofit/>
          </a:bodyPr>
          <a:lstStyle/>
          <a:p>
            <a:pPr marL="0" indent="0" algn="just">
              <a:buNone/>
            </a:pPr>
            <a:r>
              <a:rPr lang="fr-FR" sz="2000" dirty="0" smtClean="0"/>
              <a:t>Cas 3 : Situation initiale : </a:t>
            </a:r>
            <a:r>
              <a:rPr lang="fr-FR" sz="2000" dirty="0"/>
              <a:t>Collatéral = </a:t>
            </a:r>
            <a:r>
              <a:rPr lang="fr-FR" sz="2000" dirty="0" smtClean="0"/>
              <a:t>150; </a:t>
            </a:r>
            <a:r>
              <a:rPr lang="fr-FR" sz="2000" dirty="0"/>
              <a:t>OMO = 100. </a:t>
            </a:r>
            <a:r>
              <a:rPr lang="fr-FR" sz="2000" dirty="0" smtClean="0"/>
              <a:t>Une </a:t>
            </a:r>
            <a:r>
              <a:rPr lang="fr-FR" sz="2000" dirty="0" err="1" smtClean="0"/>
              <a:t>MaCL</a:t>
            </a:r>
            <a:r>
              <a:rPr lang="fr-FR" sz="2000" dirty="0" smtClean="0"/>
              <a:t> est mise en place par la CTP (</a:t>
            </a:r>
            <a:r>
              <a:rPr lang="fr-FR" sz="2000" dirty="0" err="1" smtClean="0"/>
              <a:t>MaCL</a:t>
            </a:r>
            <a:r>
              <a:rPr lang="fr-FR" sz="2000" dirty="0" smtClean="0"/>
              <a:t> = 70). =&gt; SCL= ECL = RCL = 50</a:t>
            </a:r>
          </a:p>
          <a:p>
            <a:pPr marL="0" indent="0" algn="just">
              <a:buNone/>
            </a:pPr>
            <a:r>
              <a:rPr lang="fr-FR" sz="2000" dirty="0" smtClean="0"/>
              <a:t>La position de crédit est diminuée de 50. L’ECL étant plafonnée à la valeur du </a:t>
            </a:r>
            <a:r>
              <a:rPr lang="fr-FR" sz="2000" dirty="0" err="1" smtClean="0"/>
              <a:t>MaCL</a:t>
            </a:r>
            <a:r>
              <a:rPr lang="fr-FR" sz="2000" dirty="0" smtClean="0"/>
              <a:t>, la valeur de la MCL envoyée à CLM sera égale à l’ECL.</a:t>
            </a:r>
          </a:p>
          <a:p>
            <a:pPr algn="just">
              <a:buFont typeface="Symbol" panose="05050102010706020507" pitchFamily="18" charset="2"/>
              <a:buChar char="Þ"/>
            </a:pPr>
            <a:r>
              <a:rPr lang="fr-FR" sz="2000" dirty="0" smtClean="0"/>
              <a:t>SCL = 100;  </a:t>
            </a:r>
            <a:r>
              <a:rPr lang="fr-FR" sz="2000" dirty="0"/>
              <a:t>ECL = </a:t>
            </a:r>
            <a:r>
              <a:rPr lang="fr-FR" sz="2000" dirty="0" smtClean="0"/>
              <a:t>70</a:t>
            </a:r>
          </a:p>
          <a:p>
            <a:pPr algn="just">
              <a:buFont typeface="Symbol" panose="05050102010706020507" pitchFamily="18" charset="2"/>
              <a:buChar char="Þ"/>
            </a:pPr>
            <a:endParaRPr lang="fr-FR" sz="2000" dirty="0"/>
          </a:p>
          <a:p>
            <a:pPr marL="0" indent="0" algn="just">
              <a:buNone/>
            </a:pPr>
            <a:r>
              <a:rPr lang="fr-FR" sz="2000" dirty="0" smtClean="0"/>
              <a:t>Cas 4: </a:t>
            </a:r>
            <a:r>
              <a:rPr lang="fr-FR" sz="2000" dirty="0"/>
              <a:t>Situation initiale : Collatéral = 150; OMO = </a:t>
            </a:r>
            <a:r>
              <a:rPr lang="fr-FR" sz="2000" dirty="0" smtClean="0"/>
              <a:t>100 =&gt; SCL = ECL = RCL = 50</a:t>
            </a:r>
          </a:p>
          <a:p>
            <a:pPr marL="0" indent="0" algn="just">
              <a:buNone/>
            </a:pPr>
            <a:r>
              <a:rPr lang="fr-FR" sz="2000" dirty="0"/>
              <a:t>La position de </a:t>
            </a:r>
            <a:r>
              <a:rPr lang="fr-FR" sz="2000" dirty="0" smtClean="0"/>
              <a:t>collatéral </a:t>
            </a:r>
            <a:r>
              <a:rPr lang="fr-FR" sz="2000" dirty="0"/>
              <a:t>est diminuée de </a:t>
            </a:r>
            <a:r>
              <a:rPr lang="fr-FR" sz="2000" dirty="0" smtClean="0"/>
              <a:t>70.</a:t>
            </a:r>
          </a:p>
          <a:p>
            <a:pPr marL="0" indent="0" algn="just">
              <a:buNone/>
            </a:pPr>
            <a:r>
              <a:rPr lang="fr-FR" sz="2000" dirty="0" smtClean="0"/>
              <a:t>La montant de la SCL étant négatif, la valeur du MCL sera égale à l’ECL (égal à zéro).</a:t>
            </a:r>
          </a:p>
          <a:p>
            <a:pPr marL="0" indent="0" algn="just">
              <a:buNone/>
            </a:pPr>
            <a:r>
              <a:rPr lang="fr-FR" sz="2000" dirty="0" smtClean="0"/>
              <a:t>=&gt; SCL = -20, ECL = 0</a:t>
            </a:r>
          </a:p>
        </p:txBody>
      </p:sp>
    </p:spTree>
    <p:extLst>
      <p:ext uri="{BB962C8B-B14F-4D97-AF65-F5344CB8AC3E}">
        <p14:creationId xmlns:p14="http://schemas.microsoft.com/office/powerpoint/2010/main" val="3408719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Traitement d’une MCL</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16</a:t>
            </a:fld>
            <a:endParaRPr lang="fr-FR" dirty="0"/>
          </a:p>
        </p:txBody>
      </p:sp>
      <p:sp>
        <p:nvSpPr>
          <p:cNvPr id="5" name="Espace réservé du contenu 4"/>
          <p:cNvSpPr>
            <a:spLocks noGrp="1"/>
          </p:cNvSpPr>
          <p:nvPr>
            <p:ph idx="1"/>
          </p:nvPr>
        </p:nvSpPr>
        <p:spPr>
          <a:xfrm>
            <a:off x="468000" y="1268760"/>
            <a:ext cx="8229600" cy="4525963"/>
          </a:xfrm>
        </p:spPr>
        <p:txBody>
          <a:bodyPr/>
          <a:lstStyle/>
          <a:p>
            <a:pPr algn="just"/>
            <a:r>
              <a:rPr lang="fr-FR" sz="2000" dirty="0" smtClean="0"/>
              <a:t>Après chaque mise à jour de la SCL, ECMS vérifie si la ligne de crédit dans CLM nécessite d’être actualisée. Il n’est pas nécessaire de mettre à jour la ligne de crédit dans CLM  dans les cas suivants :</a:t>
            </a:r>
          </a:p>
          <a:p>
            <a:pPr lvl="1" algn="just"/>
            <a:r>
              <a:rPr lang="fr-FR" sz="1800" dirty="0" smtClean="0"/>
              <a:t>Le pool n’est pas relié à une ligne de crédit dans CLM,</a:t>
            </a:r>
          </a:p>
          <a:p>
            <a:pPr lvl="1" algn="just"/>
            <a:r>
              <a:rPr lang="fr-FR" sz="1800" dirty="0" smtClean="0"/>
              <a:t>Le module de contingence de CLM (ECONS) est activé,</a:t>
            </a:r>
          </a:p>
          <a:p>
            <a:pPr lvl="1" algn="just"/>
            <a:r>
              <a:rPr lang="fr-FR" sz="1800" dirty="0" smtClean="0"/>
              <a:t>La SCL est supérieure ou égale à la </a:t>
            </a:r>
            <a:r>
              <a:rPr lang="fr-FR" sz="1800" dirty="0" err="1" smtClean="0"/>
              <a:t>MaCL</a:t>
            </a:r>
            <a:r>
              <a:rPr lang="fr-FR" sz="1800" dirty="0" smtClean="0"/>
              <a:t> définie par la BCN ou la Contrepartie.</a:t>
            </a:r>
          </a:p>
          <a:p>
            <a:pPr algn="just"/>
            <a:endParaRPr lang="fr-FR" sz="2000" dirty="0"/>
          </a:p>
          <a:p>
            <a:pPr algn="just"/>
            <a:r>
              <a:rPr lang="fr-FR" sz="2000" dirty="0" smtClean="0"/>
              <a:t>Avant l’envoi d’une nouvelle MCL, ECMS vérifie si un « </a:t>
            </a:r>
            <a:r>
              <a:rPr lang="fr-FR" sz="2000" dirty="0" err="1" smtClean="0"/>
              <a:t>connected</a:t>
            </a:r>
            <a:r>
              <a:rPr lang="fr-FR" sz="2000" dirty="0" smtClean="0"/>
              <a:t> </a:t>
            </a:r>
            <a:r>
              <a:rPr lang="fr-FR" sz="2000" dirty="0" err="1" smtClean="0"/>
              <a:t>payment</a:t>
            </a:r>
            <a:r>
              <a:rPr lang="fr-FR" sz="2000" dirty="0" smtClean="0"/>
              <a:t> » (CP) ou une MCL précédemment envoyé(e) est en cours dans ECMS. ECMS n’enverra pas de nouvelle MCL si la notification de CLM n’a pas été reçue concernant ces précédents messages.</a:t>
            </a:r>
          </a:p>
          <a:p>
            <a:endParaRPr lang="fr-FR" dirty="0"/>
          </a:p>
        </p:txBody>
      </p:sp>
    </p:spTree>
    <p:extLst>
      <p:ext uri="{BB962C8B-B14F-4D97-AF65-F5344CB8AC3E}">
        <p14:creationId xmlns:p14="http://schemas.microsoft.com/office/powerpoint/2010/main" val="2215400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Traitement d’une MCL</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17</a:t>
            </a:fld>
            <a:endParaRPr lang="fr-FR" dirty="0"/>
          </a:p>
        </p:txBody>
      </p:sp>
      <p:sp>
        <p:nvSpPr>
          <p:cNvPr id="5" name="Espace réservé du contenu 4"/>
          <p:cNvSpPr>
            <a:spLocks noGrp="1"/>
          </p:cNvSpPr>
          <p:nvPr>
            <p:ph idx="1"/>
          </p:nvPr>
        </p:nvSpPr>
        <p:spPr>
          <a:xfrm>
            <a:off x="482800" y="1143000"/>
            <a:ext cx="8229600" cy="4525963"/>
          </a:xfrm>
        </p:spPr>
        <p:txBody>
          <a:bodyPr>
            <a:normAutofit/>
          </a:bodyPr>
          <a:lstStyle/>
          <a:p>
            <a:pPr marL="0" indent="0" algn="just">
              <a:buNone/>
            </a:pPr>
            <a:r>
              <a:rPr lang="fr-FR" sz="2000" u="sng" dirty="0"/>
              <a:t>Gestion </a:t>
            </a:r>
            <a:r>
              <a:rPr lang="fr-FR" sz="2000" u="sng" dirty="0" smtClean="0"/>
              <a:t>d’une mise à jour d’une SCL dont la valeur est négative :</a:t>
            </a:r>
          </a:p>
          <a:p>
            <a:pPr marL="0" indent="0" algn="just">
              <a:buNone/>
            </a:pPr>
            <a:r>
              <a:rPr lang="fr-FR" sz="2000" dirty="0" smtClean="0"/>
              <a:t>Dans le cas d’une SCL négative liée à une insuffisance de collatéral, ECMS vérifie s’il s’agit d’un évènement obligatoire ou non.</a:t>
            </a:r>
          </a:p>
          <a:p>
            <a:pPr lvl="1" algn="just"/>
            <a:r>
              <a:rPr lang="fr-FR" sz="1800" dirty="0" smtClean="0"/>
              <a:t>S’il s’agit d’un évènement obligatoire, une MCL est envoyée à CLM avec une ECL égale à zéro. Un appel de marge est préparé par ECMS et la BCN ainsi que la Contrepartie seront alertées.</a:t>
            </a:r>
          </a:p>
          <a:p>
            <a:pPr lvl="1" algn="just"/>
            <a:r>
              <a:rPr lang="fr-FR" sz="1800" dirty="0" smtClean="0"/>
              <a:t>S’il ne s’agit pas d’un évènement obligatoire, celui-ci n’est pas traité par ECMS qui met en attente l’instruction et tente de traiter plus tard l’évènement. </a:t>
            </a:r>
          </a:p>
          <a:p>
            <a:pPr marL="457200" lvl="1" indent="0" algn="just">
              <a:buNone/>
            </a:pPr>
            <a:endParaRPr lang="fr-FR" sz="1800" dirty="0"/>
          </a:p>
        </p:txBody>
      </p:sp>
    </p:spTree>
    <p:extLst>
      <p:ext uri="{BB962C8B-B14F-4D97-AF65-F5344CB8AC3E}">
        <p14:creationId xmlns:p14="http://schemas.microsoft.com/office/powerpoint/2010/main" val="2734970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Traitement d’une </a:t>
            </a:r>
            <a:r>
              <a:rPr lang="fr-FR" dirty="0" smtClean="0"/>
              <a:t>MCL – LISTE Des diminutions de la LC OBLIGATOIRES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18</a:t>
            </a:fld>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820611588"/>
              </p:ext>
            </p:extLst>
          </p:nvPr>
        </p:nvGraphicFramePr>
        <p:xfrm>
          <a:off x="1720178" y="1452592"/>
          <a:ext cx="5725244" cy="4703068"/>
        </p:xfrm>
        <a:graphic>
          <a:graphicData uri="http://schemas.openxmlformats.org/drawingml/2006/table">
            <a:tbl>
              <a:tblPr firstRow="1" firstCol="1" bandRow="1">
                <a:tableStyleId>{5C22544A-7EE6-4342-B048-85BDC9FD1C3A}</a:tableStyleId>
              </a:tblPr>
              <a:tblGrid>
                <a:gridCol w="2806227">
                  <a:extLst>
                    <a:ext uri="{9D8B030D-6E8A-4147-A177-3AD203B41FA5}">
                      <a16:colId xmlns:a16="http://schemas.microsoft.com/office/drawing/2014/main" val="3297940489"/>
                    </a:ext>
                  </a:extLst>
                </a:gridCol>
                <a:gridCol w="1559357">
                  <a:extLst>
                    <a:ext uri="{9D8B030D-6E8A-4147-A177-3AD203B41FA5}">
                      <a16:colId xmlns:a16="http://schemas.microsoft.com/office/drawing/2014/main" val="1180918670"/>
                    </a:ext>
                  </a:extLst>
                </a:gridCol>
                <a:gridCol w="1359660">
                  <a:extLst>
                    <a:ext uri="{9D8B030D-6E8A-4147-A177-3AD203B41FA5}">
                      <a16:colId xmlns:a16="http://schemas.microsoft.com/office/drawing/2014/main" val="162530416"/>
                    </a:ext>
                  </a:extLst>
                </a:gridCol>
              </a:tblGrid>
              <a:tr h="493999">
                <a:tc>
                  <a:txBody>
                    <a:bodyPr/>
                    <a:lstStyle/>
                    <a:p>
                      <a:pPr algn="ctr">
                        <a:lnSpc>
                          <a:spcPct val="115000"/>
                        </a:lnSpc>
                        <a:spcBef>
                          <a:spcPts val="300"/>
                        </a:spcBef>
                        <a:spcAft>
                          <a:spcPts val="800"/>
                        </a:spcAft>
                      </a:pPr>
                      <a:r>
                        <a:rPr lang="en-GB" sz="1000">
                          <a:effectLst/>
                        </a:rPr>
                        <a:t>Events</a:t>
                      </a:r>
                      <a:endParaRPr lang="fr-FR" sz="1000">
                        <a:effectLst/>
                        <a:latin typeface="Times New Roman" panose="02020603050405020304" pitchFamily="18" charset="0"/>
                        <a:ea typeface="Times New Roman" panose="02020603050405020304" pitchFamily="18" charset="0"/>
                      </a:endParaRPr>
                    </a:p>
                  </a:txBody>
                  <a:tcPr marL="60872" marR="60872" marT="0" marB="0" anchor="ctr"/>
                </a:tc>
                <a:tc>
                  <a:txBody>
                    <a:bodyPr/>
                    <a:lstStyle/>
                    <a:p>
                      <a:pPr algn="ctr">
                        <a:lnSpc>
                          <a:spcPct val="115000"/>
                        </a:lnSpc>
                        <a:spcBef>
                          <a:spcPts val="300"/>
                        </a:spcBef>
                        <a:spcAft>
                          <a:spcPts val="800"/>
                        </a:spcAft>
                      </a:pPr>
                      <a:r>
                        <a:rPr lang="en-GB" sz="1000">
                          <a:effectLst/>
                        </a:rPr>
                        <a:t>Impact Collateral or</a:t>
                      </a:r>
                      <a:endParaRPr lang="fr-FR" sz="1000">
                        <a:effectLst/>
                      </a:endParaRPr>
                    </a:p>
                    <a:p>
                      <a:pPr algn="ctr">
                        <a:lnSpc>
                          <a:spcPct val="115000"/>
                        </a:lnSpc>
                        <a:spcBef>
                          <a:spcPts val="300"/>
                        </a:spcBef>
                        <a:spcAft>
                          <a:spcPts val="800"/>
                        </a:spcAft>
                      </a:pPr>
                      <a:r>
                        <a:rPr lang="en-GB" sz="1000">
                          <a:effectLst/>
                        </a:rPr>
                        <a:t>Credit Position</a:t>
                      </a:r>
                      <a:endParaRPr lang="fr-FR" sz="1000">
                        <a:effectLst/>
                        <a:latin typeface="Times New Roman" panose="02020603050405020304" pitchFamily="18" charset="0"/>
                        <a:ea typeface="Times New Roman" panose="02020603050405020304" pitchFamily="18" charset="0"/>
                      </a:endParaRPr>
                    </a:p>
                  </a:txBody>
                  <a:tcPr marL="60872" marR="60872" marT="0" marB="0" anchor="ctr"/>
                </a:tc>
                <a:tc>
                  <a:txBody>
                    <a:bodyPr/>
                    <a:lstStyle/>
                    <a:p>
                      <a:pPr algn="ctr">
                        <a:lnSpc>
                          <a:spcPct val="115000"/>
                        </a:lnSpc>
                        <a:spcBef>
                          <a:spcPts val="300"/>
                        </a:spcBef>
                        <a:spcAft>
                          <a:spcPts val="800"/>
                        </a:spcAft>
                      </a:pPr>
                      <a:r>
                        <a:rPr lang="en-GB" sz="1000">
                          <a:effectLst/>
                        </a:rPr>
                        <a:t>Update of the Credit Line</a:t>
                      </a:r>
                      <a:endParaRPr lang="fr-FR" sz="1000">
                        <a:effectLst/>
                        <a:latin typeface="Times New Roman" panose="02020603050405020304" pitchFamily="18" charset="0"/>
                        <a:ea typeface="Times New Roman" panose="02020603050405020304" pitchFamily="18" charset="0"/>
                      </a:endParaRPr>
                    </a:p>
                  </a:txBody>
                  <a:tcPr marL="60872" marR="60872" marT="0" marB="0" anchor="ctr"/>
                </a:tc>
                <a:extLst>
                  <a:ext uri="{0D108BD9-81ED-4DB2-BD59-A6C34878D82A}">
                    <a16:rowId xmlns:a16="http://schemas.microsoft.com/office/drawing/2014/main" val="98071032"/>
                  </a:ext>
                </a:extLst>
              </a:tr>
              <a:tr h="892078">
                <a:tc>
                  <a:txBody>
                    <a:bodyPr/>
                    <a:lstStyle/>
                    <a:p>
                      <a:pPr algn="just">
                        <a:lnSpc>
                          <a:spcPct val="115000"/>
                        </a:lnSpc>
                        <a:spcBef>
                          <a:spcPts val="300"/>
                        </a:spcBef>
                        <a:spcAft>
                          <a:spcPts val="800"/>
                        </a:spcAft>
                      </a:pPr>
                      <a:r>
                        <a:rPr lang="en-GB" sz="1000">
                          <a:effectLst/>
                        </a:rPr>
                        <a:t>Decrease of Valuation° of the global Collateral position (due to new prices being applied or TPA decrease due to re-evaluation report- price effect  or due to a new valuation of the Credits Claims-EMC…)</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60872" marR="60872" marT="0" marB="0"/>
                </a:tc>
                <a:extLst>
                  <a:ext uri="{0D108BD9-81ED-4DB2-BD59-A6C34878D82A}">
                    <a16:rowId xmlns:a16="http://schemas.microsoft.com/office/drawing/2014/main" val="2112554245"/>
                  </a:ext>
                </a:extLst>
              </a:tr>
              <a:tr h="352874">
                <a:tc>
                  <a:txBody>
                    <a:bodyPr/>
                    <a:lstStyle/>
                    <a:p>
                      <a:pPr algn="just">
                        <a:lnSpc>
                          <a:spcPct val="115000"/>
                        </a:lnSpc>
                        <a:spcBef>
                          <a:spcPts val="300"/>
                        </a:spcBef>
                        <a:spcAft>
                          <a:spcPts val="800"/>
                        </a:spcAft>
                      </a:pPr>
                      <a:r>
                        <a:rPr lang="en-GB" sz="1000">
                          <a:effectLst/>
                        </a:rPr>
                        <a:t>Decrease of the accrued interest° for the Cash as collateral</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60872" marR="60872" marT="0" marB="0"/>
                </a:tc>
                <a:extLst>
                  <a:ext uri="{0D108BD9-81ED-4DB2-BD59-A6C34878D82A}">
                    <a16:rowId xmlns:a16="http://schemas.microsoft.com/office/drawing/2014/main" val="487138270"/>
                  </a:ext>
                </a:extLst>
              </a:tr>
              <a:tr h="352874">
                <a:tc>
                  <a:txBody>
                    <a:bodyPr/>
                    <a:lstStyle/>
                    <a:p>
                      <a:pPr algn="just">
                        <a:lnSpc>
                          <a:spcPct val="115000"/>
                        </a:lnSpc>
                        <a:spcBef>
                          <a:spcPts val="300"/>
                        </a:spcBef>
                        <a:spcAft>
                          <a:spcPts val="800"/>
                        </a:spcAft>
                      </a:pPr>
                      <a:r>
                        <a:rPr lang="en-GB" sz="1000">
                          <a:effectLst/>
                        </a:rPr>
                        <a:t>Decrease of the valuation of the accrued interest for the FTD used as collateral°</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60872" marR="60872" marT="0" marB="0"/>
                </a:tc>
                <a:extLst>
                  <a:ext uri="{0D108BD9-81ED-4DB2-BD59-A6C34878D82A}">
                    <a16:rowId xmlns:a16="http://schemas.microsoft.com/office/drawing/2014/main" val="2395839648"/>
                  </a:ext>
                </a:extLst>
              </a:tr>
              <a:tr h="176437">
                <a:tc>
                  <a:txBody>
                    <a:bodyPr/>
                    <a:lstStyle/>
                    <a:p>
                      <a:pPr algn="just">
                        <a:lnSpc>
                          <a:spcPct val="115000"/>
                        </a:lnSpc>
                        <a:spcBef>
                          <a:spcPts val="300"/>
                        </a:spcBef>
                        <a:spcAft>
                          <a:spcPts val="800"/>
                        </a:spcAft>
                      </a:pPr>
                      <a:r>
                        <a:rPr lang="en-GB" sz="1000">
                          <a:effectLst/>
                        </a:rPr>
                        <a:t>A mobilised asset becomes ineligible</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60872" marR="60872" marT="0" marB="0"/>
                </a:tc>
                <a:extLst>
                  <a:ext uri="{0D108BD9-81ED-4DB2-BD59-A6C34878D82A}">
                    <a16:rowId xmlns:a16="http://schemas.microsoft.com/office/drawing/2014/main" val="1380648979"/>
                  </a:ext>
                </a:extLst>
              </a:tr>
              <a:tr h="176437">
                <a:tc>
                  <a:txBody>
                    <a:bodyPr/>
                    <a:lstStyle/>
                    <a:p>
                      <a:pPr algn="just">
                        <a:lnSpc>
                          <a:spcPct val="115000"/>
                        </a:lnSpc>
                        <a:spcBef>
                          <a:spcPts val="300"/>
                        </a:spcBef>
                        <a:spcAft>
                          <a:spcPts val="800"/>
                        </a:spcAft>
                      </a:pPr>
                      <a:r>
                        <a:rPr lang="en-GB" sz="1000">
                          <a:effectLst/>
                        </a:rPr>
                        <a:t>Redemption of an asset being mobilised</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60872" marR="60872" marT="0" marB="0"/>
                </a:tc>
                <a:extLst>
                  <a:ext uri="{0D108BD9-81ED-4DB2-BD59-A6C34878D82A}">
                    <a16:rowId xmlns:a16="http://schemas.microsoft.com/office/drawing/2014/main" val="3137976783"/>
                  </a:ext>
                </a:extLst>
              </a:tr>
              <a:tr h="352874">
                <a:tc>
                  <a:txBody>
                    <a:bodyPr/>
                    <a:lstStyle/>
                    <a:p>
                      <a:pPr algn="just">
                        <a:lnSpc>
                          <a:spcPct val="115000"/>
                        </a:lnSpc>
                        <a:spcBef>
                          <a:spcPts val="300"/>
                        </a:spcBef>
                        <a:spcAft>
                          <a:spcPts val="800"/>
                        </a:spcAft>
                      </a:pPr>
                      <a:r>
                        <a:rPr lang="en-GB" sz="1000">
                          <a:effectLst/>
                        </a:rPr>
                        <a:t>Manual update decreasing a Counterparty Marketable Asset Position.</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60872" marR="60872" marT="0" marB="0"/>
                </a:tc>
                <a:extLst>
                  <a:ext uri="{0D108BD9-81ED-4DB2-BD59-A6C34878D82A}">
                    <a16:rowId xmlns:a16="http://schemas.microsoft.com/office/drawing/2014/main" val="2210007163"/>
                  </a:ext>
                </a:extLst>
              </a:tr>
              <a:tr h="529311">
                <a:tc>
                  <a:txBody>
                    <a:bodyPr/>
                    <a:lstStyle/>
                    <a:p>
                      <a:pPr algn="just">
                        <a:lnSpc>
                          <a:spcPct val="115000"/>
                        </a:lnSpc>
                        <a:spcBef>
                          <a:spcPts val="300"/>
                        </a:spcBef>
                        <a:spcAft>
                          <a:spcPts val="800"/>
                        </a:spcAft>
                      </a:pPr>
                      <a:r>
                        <a:rPr lang="en-GB" sz="1000">
                          <a:effectLst/>
                        </a:rPr>
                        <a:t>Decrease of a Counterparty Marketable Asset Position due to a Corporate Action Event.</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60872" marR="60872" marT="0" marB="0"/>
                </a:tc>
                <a:extLst>
                  <a:ext uri="{0D108BD9-81ED-4DB2-BD59-A6C34878D82A}">
                    <a16:rowId xmlns:a16="http://schemas.microsoft.com/office/drawing/2014/main" val="1013066809"/>
                  </a:ext>
                </a:extLst>
              </a:tr>
              <a:tr h="493999">
                <a:tc>
                  <a:txBody>
                    <a:bodyPr/>
                    <a:lstStyle/>
                    <a:p>
                      <a:pPr algn="just">
                        <a:lnSpc>
                          <a:spcPct val="115000"/>
                        </a:lnSpc>
                        <a:spcBef>
                          <a:spcPts val="300"/>
                        </a:spcBef>
                        <a:spcAft>
                          <a:spcPts val="800"/>
                        </a:spcAft>
                      </a:pPr>
                      <a:r>
                        <a:rPr lang="en-GB" sz="1000">
                          <a:effectLst/>
                        </a:rPr>
                        <a:t>Increase of the valuation of the accrued interest° </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 </a:t>
                      </a:r>
                      <a:endParaRPr lang="fr-FR" sz="1000">
                        <a:effectLst/>
                      </a:endParaRPr>
                    </a:p>
                    <a:p>
                      <a:pPr algn="ctr">
                        <a:lnSpc>
                          <a:spcPct val="115000"/>
                        </a:lnSpc>
                        <a:spcBef>
                          <a:spcPts val="300"/>
                        </a:spcBef>
                        <a:spcAft>
                          <a:spcPts val="800"/>
                        </a:spcAft>
                      </a:pPr>
                      <a:r>
                        <a:rPr lang="en-GB" sz="1000">
                          <a:effectLst/>
                        </a:rPr>
                        <a:t>Credit Position</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 </a:t>
                      </a:r>
                      <a:endParaRPr lang="fr-FR" sz="1000">
                        <a:effectLst/>
                      </a:endParaRPr>
                    </a:p>
                    <a:p>
                      <a:pPr algn="ctr">
                        <a:lnSpc>
                          <a:spcPct val="115000"/>
                        </a:lnSpc>
                        <a:spcBef>
                          <a:spcPts val="300"/>
                        </a:spcBef>
                        <a:spcAft>
                          <a:spcPts val="800"/>
                        </a:spcAft>
                      </a:pPr>
                      <a:r>
                        <a:rPr lang="en-GB" sz="1000">
                          <a:effectLst/>
                        </a:rPr>
                        <a:t>Decrease </a:t>
                      </a:r>
                      <a:endParaRPr lang="fr-FR" sz="1000">
                        <a:effectLst/>
                        <a:latin typeface="Times New Roman" panose="02020603050405020304" pitchFamily="18" charset="0"/>
                        <a:ea typeface="Times New Roman" panose="02020603050405020304" pitchFamily="18" charset="0"/>
                      </a:endParaRPr>
                    </a:p>
                  </a:txBody>
                  <a:tcPr marL="60872" marR="60872" marT="0" marB="0"/>
                </a:tc>
                <a:extLst>
                  <a:ext uri="{0D108BD9-81ED-4DB2-BD59-A6C34878D82A}">
                    <a16:rowId xmlns:a16="http://schemas.microsoft.com/office/drawing/2014/main" val="962483092"/>
                  </a:ext>
                </a:extLst>
              </a:tr>
              <a:tr h="352874">
                <a:tc>
                  <a:txBody>
                    <a:bodyPr/>
                    <a:lstStyle/>
                    <a:p>
                      <a:pPr algn="just">
                        <a:lnSpc>
                          <a:spcPct val="115000"/>
                        </a:lnSpc>
                        <a:spcBef>
                          <a:spcPts val="300"/>
                        </a:spcBef>
                        <a:spcAft>
                          <a:spcPts val="800"/>
                        </a:spcAft>
                      </a:pPr>
                      <a:r>
                        <a:rPr lang="en-GB" sz="1000">
                          <a:effectLst/>
                        </a:rPr>
                        <a:t>Increase of credit position due to credit freezing requested by the NCB user</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Credit Position</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60872" marR="60872" marT="0" marB="0"/>
                </a:tc>
                <a:extLst>
                  <a:ext uri="{0D108BD9-81ED-4DB2-BD59-A6C34878D82A}">
                    <a16:rowId xmlns:a16="http://schemas.microsoft.com/office/drawing/2014/main" val="920961315"/>
                  </a:ext>
                </a:extLst>
              </a:tr>
              <a:tr h="176437">
                <a:tc>
                  <a:txBody>
                    <a:bodyPr/>
                    <a:lstStyle/>
                    <a:p>
                      <a:pPr algn="just">
                        <a:lnSpc>
                          <a:spcPct val="115000"/>
                        </a:lnSpc>
                        <a:spcBef>
                          <a:spcPts val="300"/>
                        </a:spcBef>
                        <a:spcAft>
                          <a:spcPts val="800"/>
                        </a:spcAft>
                      </a:pPr>
                      <a:r>
                        <a:rPr lang="en-GB" sz="1000">
                          <a:effectLst/>
                        </a:rPr>
                        <a:t>MaCL required by the NCB</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Credit Position</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Decrease</a:t>
                      </a:r>
                      <a:endParaRPr lang="fr-FR" sz="1000">
                        <a:effectLst/>
                        <a:latin typeface="Times New Roman" panose="02020603050405020304" pitchFamily="18" charset="0"/>
                        <a:ea typeface="Times New Roman" panose="02020603050405020304" pitchFamily="18" charset="0"/>
                      </a:endParaRPr>
                    </a:p>
                  </a:txBody>
                  <a:tcPr marL="60872" marR="60872" marT="0" marB="0"/>
                </a:tc>
                <a:extLst>
                  <a:ext uri="{0D108BD9-81ED-4DB2-BD59-A6C34878D82A}">
                    <a16:rowId xmlns:a16="http://schemas.microsoft.com/office/drawing/2014/main" val="4171379692"/>
                  </a:ext>
                </a:extLst>
              </a:tr>
              <a:tr h="352874">
                <a:tc>
                  <a:txBody>
                    <a:bodyPr/>
                    <a:lstStyle/>
                    <a:p>
                      <a:pPr algn="just">
                        <a:lnSpc>
                          <a:spcPct val="115000"/>
                        </a:lnSpc>
                        <a:spcBef>
                          <a:spcPts val="300"/>
                        </a:spcBef>
                        <a:spcAft>
                          <a:spcPts val="800"/>
                        </a:spcAft>
                      </a:pPr>
                      <a:r>
                        <a:rPr lang="en-GB" sz="1000">
                          <a:effectLst/>
                        </a:rPr>
                        <a:t>Update an absolut limit during the day required by the NCB</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a:effectLst/>
                        </a:rPr>
                        <a:t>Credit Position</a:t>
                      </a:r>
                      <a:endParaRPr lang="fr-FR" sz="1000">
                        <a:effectLst/>
                        <a:latin typeface="Times New Roman" panose="02020603050405020304" pitchFamily="18" charset="0"/>
                        <a:ea typeface="Times New Roman" panose="02020603050405020304" pitchFamily="18" charset="0"/>
                      </a:endParaRPr>
                    </a:p>
                  </a:txBody>
                  <a:tcPr marL="60872" marR="60872" marT="0" marB="0"/>
                </a:tc>
                <a:tc>
                  <a:txBody>
                    <a:bodyPr/>
                    <a:lstStyle/>
                    <a:p>
                      <a:pPr algn="ctr">
                        <a:lnSpc>
                          <a:spcPct val="115000"/>
                        </a:lnSpc>
                        <a:spcBef>
                          <a:spcPts val="300"/>
                        </a:spcBef>
                        <a:spcAft>
                          <a:spcPts val="800"/>
                        </a:spcAft>
                      </a:pPr>
                      <a:r>
                        <a:rPr lang="en-GB" sz="1000" dirty="0">
                          <a:effectLst/>
                        </a:rPr>
                        <a:t>Decrease</a:t>
                      </a:r>
                      <a:endParaRPr lang="fr-FR" sz="1000" dirty="0">
                        <a:effectLst/>
                        <a:latin typeface="Times New Roman" panose="02020603050405020304" pitchFamily="18" charset="0"/>
                        <a:ea typeface="Times New Roman" panose="02020603050405020304" pitchFamily="18" charset="0"/>
                      </a:endParaRPr>
                    </a:p>
                  </a:txBody>
                  <a:tcPr marL="60872" marR="60872" marT="0" marB="0"/>
                </a:tc>
                <a:extLst>
                  <a:ext uri="{0D108BD9-81ED-4DB2-BD59-A6C34878D82A}">
                    <a16:rowId xmlns:a16="http://schemas.microsoft.com/office/drawing/2014/main" val="1860623546"/>
                  </a:ext>
                </a:extLst>
              </a:tr>
            </a:tbl>
          </a:graphicData>
        </a:graphic>
      </p:graphicFrame>
    </p:spTree>
    <p:extLst>
      <p:ext uri="{BB962C8B-B14F-4D97-AF65-F5344CB8AC3E}">
        <p14:creationId xmlns:p14="http://schemas.microsoft.com/office/powerpoint/2010/main" val="2924821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Traitement d’une MCL</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19</a:t>
            </a:fld>
            <a:endParaRPr lang="fr-FR" dirty="0"/>
          </a:p>
        </p:txBody>
      </p:sp>
      <p:sp>
        <p:nvSpPr>
          <p:cNvPr id="5" name="Espace réservé du contenu 4"/>
          <p:cNvSpPr>
            <a:spLocks noGrp="1"/>
          </p:cNvSpPr>
          <p:nvPr>
            <p:ph idx="1"/>
          </p:nvPr>
        </p:nvSpPr>
        <p:spPr>
          <a:xfrm>
            <a:off x="468000" y="1143000"/>
            <a:ext cx="8229600" cy="4525963"/>
          </a:xfrm>
        </p:spPr>
        <p:txBody>
          <a:bodyPr>
            <a:normAutofit/>
          </a:bodyPr>
          <a:lstStyle/>
          <a:p>
            <a:pPr marL="0" indent="0" algn="just">
              <a:buNone/>
            </a:pPr>
            <a:r>
              <a:rPr lang="fr-FR" sz="2000" u="sng" dirty="0"/>
              <a:t>Gestion </a:t>
            </a:r>
            <a:r>
              <a:rPr lang="fr-FR" sz="2000" u="sng" dirty="0" smtClean="0"/>
              <a:t>d’une mise à jour d’une SCL dont la valeur est positive :</a:t>
            </a:r>
          </a:p>
          <a:p>
            <a:pPr marL="0" indent="0" algn="just">
              <a:buNone/>
            </a:pPr>
            <a:r>
              <a:rPr lang="fr-FR" sz="2000" dirty="0"/>
              <a:t>Dans le cas d’une SCL </a:t>
            </a:r>
            <a:r>
              <a:rPr lang="fr-FR" sz="2000" dirty="0" smtClean="0"/>
              <a:t>positive pour une Contrepartie détenant son propre compte Main Cash </a:t>
            </a:r>
            <a:r>
              <a:rPr lang="fr-FR" sz="2000" dirty="0" err="1" smtClean="0"/>
              <a:t>Account</a:t>
            </a:r>
            <a:r>
              <a:rPr lang="fr-FR" sz="2000" dirty="0" smtClean="0"/>
              <a:t> dans CLM, ECMS :</a:t>
            </a:r>
          </a:p>
          <a:p>
            <a:pPr lvl="1" algn="just"/>
            <a:r>
              <a:rPr lang="fr-FR" sz="1800" dirty="0" smtClean="0"/>
              <a:t>Actualise la valeur de l’ECL dans ECMS.</a:t>
            </a:r>
          </a:p>
          <a:p>
            <a:pPr lvl="1" algn="just"/>
            <a:r>
              <a:rPr lang="fr-FR" sz="1800" dirty="0" smtClean="0"/>
              <a:t>Envoie une instruction à CLM avec la valeur de l’ECL afin de mettre à jour la ligne de crédit dans CLM (pour les MCL ou les « </a:t>
            </a:r>
            <a:r>
              <a:rPr lang="fr-FR" sz="1800" dirty="0" err="1" smtClean="0"/>
              <a:t>connected</a:t>
            </a:r>
            <a:r>
              <a:rPr lang="fr-FR" sz="1800" dirty="0" smtClean="0"/>
              <a:t> </a:t>
            </a:r>
            <a:r>
              <a:rPr lang="fr-FR" sz="1800" dirty="0" err="1" smtClean="0"/>
              <a:t>payment</a:t>
            </a:r>
            <a:r>
              <a:rPr lang="fr-FR" sz="1800" dirty="0" smtClean="0"/>
              <a:t> »).</a:t>
            </a:r>
          </a:p>
          <a:p>
            <a:pPr lvl="1" algn="just"/>
            <a:endParaRPr lang="fr-FR" sz="1800" dirty="0" smtClean="0"/>
          </a:p>
          <a:p>
            <a:pPr lvl="1" algn="just"/>
            <a:endParaRPr lang="fr-FR" sz="1800" dirty="0"/>
          </a:p>
          <a:p>
            <a:pPr lvl="1" algn="just"/>
            <a:endParaRPr lang="fr-FR" sz="1800" dirty="0"/>
          </a:p>
        </p:txBody>
      </p:sp>
    </p:spTree>
    <p:extLst>
      <p:ext uri="{BB962C8B-B14F-4D97-AF65-F5344CB8AC3E}">
        <p14:creationId xmlns:p14="http://schemas.microsoft.com/office/powerpoint/2010/main" val="124963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a:t>
            </a:fld>
            <a:endParaRPr lang="fr-FR" dirty="0"/>
          </a:p>
        </p:txBody>
      </p:sp>
      <p:sp>
        <p:nvSpPr>
          <p:cNvPr id="5" name="Espace réservé du contenu 4"/>
          <p:cNvSpPr>
            <a:spLocks noGrp="1"/>
          </p:cNvSpPr>
          <p:nvPr>
            <p:ph idx="1"/>
          </p:nvPr>
        </p:nvSpPr>
        <p:spPr/>
        <p:txBody>
          <a:bodyPr>
            <a:normAutofit/>
          </a:bodyPr>
          <a:lstStyle/>
          <a:p>
            <a:pPr algn="just"/>
            <a:r>
              <a:rPr lang="fr-FR" sz="2400" dirty="0" smtClean="0"/>
              <a:t>Seule 1 ligne de crédit peut être affectée à une Contrepartie. Elle ne peut être rattachée qu’au pool où sont également gérées les opérations de politique monétaire. Une Contrepartie peut ne pas disposer de ligne de crédit.</a:t>
            </a:r>
            <a:endParaRPr lang="fr-FR" sz="2400" dirty="0">
              <a:solidFill>
                <a:schemeClr val="accent6">
                  <a:lumMod val="60000"/>
                  <a:lumOff val="40000"/>
                </a:schemeClr>
              </a:solidFill>
            </a:endParaRPr>
          </a:p>
          <a:p>
            <a:pPr algn="just"/>
            <a:endParaRPr lang="fr-FR" sz="2400" dirty="0" smtClean="0"/>
          </a:p>
          <a:p>
            <a:pPr algn="just"/>
            <a:r>
              <a:rPr lang="fr-FR" sz="2400" dirty="0" smtClean="0"/>
              <a:t>L’excédent de collatéral au regard des positions de crédit dans ce pool est affecté à la ligne de crédit </a:t>
            </a:r>
            <a:r>
              <a:rPr lang="fr-FR" sz="2400" dirty="0" err="1" smtClean="0"/>
              <a:t>intrajournalier</a:t>
            </a:r>
            <a:r>
              <a:rPr lang="fr-FR" sz="2400" dirty="0" smtClean="0"/>
              <a:t> dans le CLM Main Cash </a:t>
            </a:r>
            <a:r>
              <a:rPr lang="fr-FR" sz="2400" dirty="0" err="1" smtClean="0"/>
              <a:t>Account</a:t>
            </a:r>
            <a:r>
              <a:rPr lang="fr-FR" sz="2400" dirty="0"/>
              <a:t> </a:t>
            </a:r>
            <a:r>
              <a:rPr lang="fr-FR" sz="2400" dirty="0" smtClean="0"/>
              <a:t>de la Contrepartie.</a:t>
            </a:r>
            <a:r>
              <a:rPr lang="en-GB" sz="2400" dirty="0" smtClean="0"/>
              <a:t> </a:t>
            </a:r>
            <a:endParaRPr lang="fr-FR" sz="2400" dirty="0"/>
          </a:p>
        </p:txBody>
      </p:sp>
    </p:spTree>
    <p:extLst>
      <p:ext uri="{BB962C8B-B14F-4D97-AF65-F5344CB8AC3E}">
        <p14:creationId xmlns:p14="http://schemas.microsoft.com/office/powerpoint/2010/main" val="3135708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Traitement d’une MCL</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20</a:t>
            </a:fld>
            <a:endParaRPr lang="fr-FR" dirty="0"/>
          </a:p>
        </p:txBody>
      </p:sp>
      <p:sp>
        <p:nvSpPr>
          <p:cNvPr id="5" name="Espace réservé du contenu 4"/>
          <p:cNvSpPr>
            <a:spLocks noGrp="1"/>
          </p:cNvSpPr>
          <p:nvPr>
            <p:ph idx="1"/>
          </p:nvPr>
        </p:nvSpPr>
        <p:spPr>
          <a:xfrm>
            <a:off x="468000" y="1143000"/>
            <a:ext cx="8229600" cy="4525963"/>
          </a:xfrm>
        </p:spPr>
        <p:txBody>
          <a:bodyPr/>
          <a:lstStyle/>
          <a:p>
            <a:pPr algn="just"/>
            <a:r>
              <a:rPr lang="fr-FR" sz="2000" dirty="0" smtClean="0"/>
              <a:t>Rappel : Le </a:t>
            </a:r>
            <a:r>
              <a:rPr lang="fr-FR" sz="2000" dirty="0"/>
              <a:t>message envoyé par ECMS à CLM dépendra du type d’évènement (MCL s’il s’agit uniquement d’une mise à jour de la ligne de crédit dans CLM ou CP s’il s’agit d’une mise à jour de la ligne de crédit et d’un débit/crédit du MCA de la </a:t>
            </a:r>
            <a:r>
              <a:rPr lang="fr-FR" sz="2000" dirty="0" smtClean="0"/>
              <a:t>Contrepartie).</a:t>
            </a:r>
            <a:endParaRPr lang="fr-FR" sz="2000" dirty="0"/>
          </a:p>
          <a:p>
            <a:endParaRPr lang="fr-FR" dirty="0"/>
          </a:p>
        </p:txBody>
      </p:sp>
    </p:spTree>
    <p:extLst>
      <p:ext uri="{BB962C8B-B14F-4D97-AF65-F5344CB8AC3E}">
        <p14:creationId xmlns:p14="http://schemas.microsoft.com/office/powerpoint/2010/main" val="1105503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Connected</a:t>
            </a:r>
            <a:r>
              <a:rPr lang="fr-FR" dirty="0" smtClean="0"/>
              <a:t> </a:t>
            </a:r>
            <a:r>
              <a:rPr lang="fr-FR" dirty="0" err="1" smtClean="0"/>
              <a:t>payments</a:t>
            </a:r>
            <a:r>
              <a:rPr lang="fr-FR" dirty="0" smtClean="0"/>
              <a:t> – liste des évènements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21</a:t>
            </a:fld>
            <a:endParaRPr lang="fr-FR" dirty="0"/>
          </a:p>
        </p:txBody>
      </p:sp>
      <p:sp>
        <p:nvSpPr>
          <p:cNvPr id="5" name="Espace réservé du contenu 4"/>
          <p:cNvSpPr>
            <a:spLocks noGrp="1"/>
          </p:cNvSpPr>
          <p:nvPr>
            <p:ph idx="1"/>
          </p:nvPr>
        </p:nvSpPr>
        <p:spPr/>
        <p:txBody>
          <a:bodyPr>
            <a:normAutofit/>
          </a:bodyPr>
          <a:lstStyle/>
          <a:p>
            <a:pPr algn="just"/>
            <a:r>
              <a:rPr lang="fr-FR" sz="2000" dirty="0" smtClean="0"/>
              <a:t>Les évènements suivants peuvent déclencher l’envoi de « </a:t>
            </a:r>
            <a:r>
              <a:rPr lang="fr-FR" sz="2000" dirty="0" err="1" smtClean="0"/>
              <a:t>connected</a:t>
            </a:r>
            <a:r>
              <a:rPr lang="fr-FR" sz="2000" dirty="0" smtClean="0"/>
              <a:t> </a:t>
            </a:r>
            <a:r>
              <a:rPr lang="fr-FR" sz="2000" dirty="0" err="1" smtClean="0"/>
              <a:t>payments</a:t>
            </a:r>
            <a:r>
              <a:rPr lang="fr-FR" sz="2000" dirty="0" smtClean="0"/>
              <a:t> »:</a:t>
            </a:r>
          </a:p>
          <a:p>
            <a:pPr algn="just"/>
            <a:endParaRPr lang="fr-FR" sz="2000" dirty="0" smtClean="0"/>
          </a:p>
          <a:p>
            <a:endParaRPr lang="fr-FR" sz="2000" dirty="0"/>
          </a:p>
        </p:txBody>
      </p:sp>
      <p:graphicFrame>
        <p:nvGraphicFramePr>
          <p:cNvPr id="6" name="Tableau 5"/>
          <p:cNvGraphicFramePr>
            <a:graphicFrameLocks noGrp="1"/>
          </p:cNvGraphicFramePr>
          <p:nvPr>
            <p:extLst>
              <p:ext uri="{D42A27DB-BD31-4B8C-83A1-F6EECF244321}">
                <p14:modId xmlns:p14="http://schemas.microsoft.com/office/powerpoint/2010/main" val="240072327"/>
              </p:ext>
            </p:extLst>
          </p:nvPr>
        </p:nvGraphicFramePr>
        <p:xfrm>
          <a:off x="1633542" y="2344020"/>
          <a:ext cx="5898515" cy="3331845"/>
        </p:xfrm>
        <a:graphic>
          <a:graphicData uri="http://schemas.openxmlformats.org/drawingml/2006/table">
            <a:tbl>
              <a:tblPr firstRow="1" firstCol="1" bandRow="1">
                <a:tableStyleId>{5C22544A-7EE6-4342-B048-85BDC9FD1C3A}</a:tableStyleId>
              </a:tblPr>
              <a:tblGrid>
                <a:gridCol w="2049145">
                  <a:extLst>
                    <a:ext uri="{9D8B030D-6E8A-4147-A177-3AD203B41FA5}">
                      <a16:colId xmlns:a16="http://schemas.microsoft.com/office/drawing/2014/main" val="3358324284"/>
                    </a:ext>
                  </a:extLst>
                </a:gridCol>
                <a:gridCol w="1530350">
                  <a:extLst>
                    <a:ext uri="{9D8B030D-6E8A-4147-A177-3AD203B41FA5}">
                      <a16:colId xmlns:a16="http://schemas.microsoft.com/office/drawing/2014/main" val="2510204718"/>
                    </a:ext>
                  </a:extLst>
                </a:gridCol>
                <a:gridCol w="2319020">
                  <a:extLst>
                    <a:ext uri="{9D8B030D-6E8A-4147-A177-3AD203B41FA5}">
                      <a16:colId xmlns:a16="http://schemas.microsoft.com/office/drawing/2014/main" val="4137958374"/>
                    </a:ext>
                  </a:extLst>
                </a:gridCol>
              </a:tblGrid>
              <a:tr h="530225">
                <a:tc>
                  <a:txBody>
                    <a:bodyPr/>
                    <a:lstStyle/>
                    <a:p>
                      <a:pPr algn="ctr">
                        <a:lnSpc>
                          <a:spcPct val="115000"/>
                        </a:lnSpc>
                        <a:spcBef>
                          <a:spcPts val="300"/>
                        </a:spcBef>
                        <a:spcAft>
                          <a:spcPts val="800"/>
                        </a:spcAft>
                      </a:pPr>
                      <a:r>
                        <a:rPr lang="en-GB" sz="1000" dirty="0">
                          <a:effectLst/>
                        </a:rPr>
                        <a:t>Events</a:t>
                      </a:r>
                      <a:endParaRPr lang="fr-FR"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15000"/>
                        </a:lnSpc>
                        <a:spcBef>
                          <a:spcPts val="300"/>
                        </a:spcBef>
                        <a:spcAft>
                          <a:spcPts val="800"/>
                        </a:spcAft>
                      </a:pPr>
                      <a:r>
                        <a:rPr lang="en-GB" sz="1000">
                          <a:effectLst/>
                        </a:rPr>
                        <a:t>Update on Collateral or Credit Position</a:t>
                      </a:r>
                      <a:endParaRPr lang="fr-FR"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15000"/>
                        </a:lnSpc>
                        <a:spcBef>
                          <a:spcPts val="300"/>
                        </a:spcBef>
                        <a:spcAft>
                          <a:spcPts val="800"/>
                        </a:spcAft>
                      </a:pPr>
                      <a:r>
                        <a:rPr lang="en-GB" sz="1000">
                          <a:effectLst/>
                        </a:rPr>
                        <a:t>Update of the Credit Line and the Counterparty’s MCA</a:t>
                      </a:r>
                      <a:endParaRPr lang="fr-FR" sz="1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06170111"/>
                  </a:ext>
                </a:extLst>
              </a:tr>
              <a:tr h="185420">
                <a:tc>
                  <a:txBody>
                    <a:bodyPr/>
                    <a:lstStyle/>
                    <a:p>
                      <a:pPr algn="just">
                        <a:lnSpc>
                          <a:spcPct val="115000"/>
                        </a:lnSpc>
                        <a:spcBef>
                          <a:spcPts val="300"/>
                        </a:spcBef>
                        <a:spcAft>
                          <a:spcPts val="800"/>
                        </a:spcAft>
                      </a:pPr>
                      <a:r>
                        <a:rPr lang="en-GB" sz="1000">
                          <a:effectLst/>
                        </a:rPr>
                        <a:t>Credit Operation Settlement</a:t>
                      </a:r>
                      <a:endParaRPr lang="fr-FR" sz="1000">
                        <a:effectLst/>
                      </a:endParaRPr>
                    </a:p>
                    <a:p>
                      <a:pPr algn="just">
                        <a:lnSpc>
                          <a:spcPct val="115000"/>
                        </a:lnSpc>
                        <a:spcBef>
                          <a:spcPts val="300"/>
                        </a:spcBef>
                        <a:spcAft>
                          <a:spcPts val="800"/>
                        </a:spcAft>
                      </a:pPr>
                      <a:r>
                        <a:rPr lang="en-GB" sz="1000">
                          <a:effectLst/>
                        </a:rPr>
                        <a:t>Credit Operation Maturity (incl.interest at maturity)</a:t>
                      </a:r>
                      <a:endParaRPr lang="fr-FR" sz="1000">
                        <a:effectLst/>
                      </a:endParaRPr>
                    </a:p>
                    <a:p>
                      <a:pPr algn="just">
                        <a:lnSpc>
                          <a:spcPct val="115000"/>
                        </a:lnSpc>
                        <a:spcBef>
                          <a:spcPts val="300"/>
                        </a:spcBef>
                        <a:spcAft>
                          <a:spcPts val="800"/>
                        </a:spcAft>
                      </a:pPr>
                      <a:r>
                        <a:rPr lang="en-GB" sz="1000">
                          <a:effectLst/>
                        </a:rPr>
                        <a:t>Early repayment (both principle and accrued interest) of Credit position</a:t>
                      </a:r>
                      <a:endParaRPr lang="fr-FR"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000">
                          <a:effectLst/>
                        </a:rPr>
                        <a:t>Credit Position</a:t>
                      </a:r>
                      <a:endParaRPr lang="fr-FR"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800"/>
                        </a:spcAft>
                      </a:pPr>
                      <a:r>
                        <a:rPr lang="en-GB" sz="1000">
                          <a:effectLst/>
                        </a:rPr>
                        <a:t>Increase / Decrease of Credit Line</a:t>
                      </a:r>
                      <a:endParaRPr lang="fr-FR" sz="1000">
                        <a:effectLst/>
                      </a:endParaRPr>
                    </a:p>
                    <a:p>
                      <a:pPr algn="just">
                        <a:lnSpc>
                          <a:spcPct val="115000"/>
                        </a:lnSpc>
                        <a:spcBef>
                          <a:spcPts val="300"/>
                        </a:spcBef>
                        <a:spcAft>
                          <a:spcPts val="800"/>
                        </a:spcAft>
                      </a:pPr>
                      <a:r>
                        <a:rPr lang="en-GB" sz="1000">
                          <a:effectLst/>
                        </a:rPr>
                        <a:t>Debit / Credit on the Counterparty’s MCA</a:t>
                      </a:r>
                      <a:endParaRPr lang="fr-FR"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26134944"/>
                  </a:ext>
                </a:extLst>
              </a:tr>
              <a:tr h="185420">
                <a:tc>
                  <a:txBody>
                    <a:bodyPr/>
                    <a:lstStyle/>
                    <a:p>
                      <a:pPr algn="just">
                        <a:lnSpc>
                          <a:spcPct val="115000"/>
                        </a:lnSpc>
                        <a:spcBef>
                          <a:spcPts val="300"/>
                        </a:spcBef>
                        <a:spcAft>
                          <a:spcPts val="800"/>
                        </a:spcAft>
                      </a:pPr>
                      <a:r>
                        <a:rPr lang="en-GB" sz="1000">
                          <a:effectLst/>
                        </a:rPr>
                        <a:t>Cash Demobilisation</a:t>
                      </a:r>
                      <a:endParaRPr lang="fr-FR" sz="1000">
                        <a:effectLst/>
                      </a:endParaRPr>
                    </a:p>
                    <a:p>
                      <a:pPr algn="just">
                        <a:lnSpc>
                          <a:spcPct val="115000"/>
                        </a:lnSpc>
                        <a:spcBef>
                          <a:spcPts val="300"/>
                        </a:spcBef>
                        <a:spcAft>
                          <a:spcPts val="800"/>
                        </a:spcAft>
                      </a:pPr>
                      <a:r>
                        <a:rPr lang="en-GB" sz="1000">
                          <a:effectLst/>
                        </a:rPr>
                        <a:t> </a:t>
                      </a:r>
                      <a:endParaRPr lang="fr-FR"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800"/>
                        </a:spcAft>
                      </a:pPr>
                      <a:r>
                        <a:rPr lang="en-GB" sz="1000">
                          <a:effectLst/>
                        </a:rPr>
                        <a:t>Decrease of Credit line</a:t>
                      </a:r>
                      <a:endParaRPr lang="fr-FR" sz="1000">
                        <a:effectLst/>
                      </a:endParaRPr>
                    </a:p>
                    <a:p>
                      <a:pPr algn="just">
                        <a:lnSpc>
                          <a:spcPct val="115000"/>
                        </a:lnSpc>
                        <a:spcBef>
                          <a:spcPts val="300"/>
                        </a:spcBef>
                        <a:spcAft>
                          <a:spcPts val="800"/>
                        </a:spcAft>
                      </a:pPr>
                      <a:r>
                        <a:rPr lang="en-GB" sz="1000">
                          <a:effectLst/>
                        </a:rPr>
                        <a:t>Credit in the Counterparty’s MCA</a:t>
                      </a:r>
                      <a:endParaRPr lang="fr-FR"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34349993"/>
                  </a:ext>
                </a:extLst>
              </a:tr>
              <a:tr h="185420">
                <a:tc>
                  <a:txBody>
                    <a:bodyPr/>
                    <a:lstStyle/>
                    <a:p>
                      <a:pPr algn="just">
                        <a:lnSpc>
                          <a:spcPct val="115000"/>
                        </a:lnSpc>
                        <a:spcBef>
                          <a:spcPts val="300"/>
                        </a:spcBef>
                        <a:spcAft>
                          <a:spcPts val="800"/>
                        </a:spcAft>
                      </a:pPr>
                      <a:r>
                        <a:rPr lang="en-GB" sz="1000">
                          <a:effectLst/>
                        </a:rPr>
                        <a:t>Mobilisation of FTD used as collateral </a:t>
                      </a:r>
                      <a:endParaRPr lang="fr-FR" sz="1000">
                        <a:effectLst/>
                      </a:endParaRPr>
                    </a:p>
                    <a:p>
                      <a:pPr algn="just">
                        <a:lnSpc>
                          <a:spcPct val="115000"/>
                        </a:lnSpc>
                        <a:spcBef>
                          <a:spcPts val="300"/>
                        </a:spcBef>
                        <a:spcAft>
                          <a:spcPts val="800"/>
                        </a:spcAft>
                      </a:pPr>
                      <a:r>
                        <a:rPr lang="en-GB" sz="1000">
                          <a:effectLst/>
                        </a:rPr>
                        <a:t>Maturity of FTD used as collateral</a:t>
                      </a:r>
                      <a:endParaRPr lang="fr-FR"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800"/>
                        </a:spcAft>
                      </a:pPr>
                      <a:r>
                        <a:rPr lang="en-GB" sz="1000">
                          <a:effectLst/>
                        </a:rPr>
                        <a:t>Increase / Decrease of Credit Line</a:t>
                      </a:r>
                      <a:endParaRPr lang="fr-FR" sz="1000">
                        <a:effectLst/>
                      </a:endParaRPr>
                    </a:p>
                    <a:p>
                      <a:pPr algn="just">
                        <a:lnSpc>
                          <a:spcPct val="115000"/>
                        </a:lnSpc>
                        <a:spcBef>
                          <a:spcPts val="300"/>
                        </a:spcBef>
                        <a:spcAft>
                          <a:spcPts val="800"/>
                        </a:spcAft>
                      </a:pPr>
                      <a:r>
                        <a:rPr lang="en-GB" sz="1000">
                          <a:effectLst/>
                        </a:rPr>
                        <a:t>Debit / Credit on the Counterparty’s MCA</a:t>
                      </a:r>
                      <a:endParaRPr lang="fr-FR"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59456401"/>
                  </a:ext>
                </a:extLst>
              </a:tr>
              <a:tr h="185420">
                <a:tc>
                  <a:txBody>
                    <a:bodyPr/>
                    <a:lstStyle/>
                    <a:p>
                      <a:pPr algn="just">
                        <a:lnSpc>
                          <a:spcPct val="115000"/>
                        </a:lnSpc>
                        <a:spcBef>
                          <a:spcPts val="300"/>
                        </a:spcBef>
                        <a:spcAft>
                          <a:spcPts val="800"/>
                        </a:spcAft>
                      </a:pPr>
                      <a:r>
                        <a:rPr lang="en-GB" sz="1000">
                          <a:effectLst/>
                        </a:rPr>
                        <a:t>Relocation of Collateral Instruction</a:t>
                      </a:r>
                      <a:endParaRPr lang="fr-FR"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Bef>
                          <a:spcPts val="300"/>
                        </a:spcBef>
                        <a:spcAft>
                          <a:spcPts val="800"/>
                        </a:spcAft>
                      </a:pPr>
                      <a:r>
                        <a:rPr lang="en-GB" sz="1000">
                          <a:effectLst/>
                        </a:rPr>
                        <a:t>Collateral</a:t>
                      </a:r>
                      <a:endParaRPr lang="fr-FR"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800"/>
                        </a:spcAft>
                      </a:pPr>
                      <a:r>
                        <a:rPr lang="en-GB" sz="1000" dirty="0">
                          <a:effectLst/>
                        </a:rPr>
                        <a:t>Increase of Credit Line</a:t>
                      </a:r>
                      <a:endParaRPr lang="fr-FR" sz="1000" dirty="0">
                        <a:effectLst/>
                      </a:endParaRPr>
                    </a:p>
                    <a:p>
                      <a:pPr algn="just">
                        <a:lnSpc>
                          <a:spcPct val="115000"/>
                        </a:lnSpc>
                        <a:spcBef>
                          <a:spcPts val="300"/>
                        </a:spcBef>
                        <a:spcAft>
                          <a:spcPts val="800"/>
                        </a:spcAft>
                      </a:pPr>
                      <a:r>
                        <a:rPr lang="en-GB" sz="1000" dirty="0">
                          <a:effectLst/>
                        </a:rPr>
                        <a:t>Debit on the Counterparty’s MCA </a:t>
                      </a:r>
                      <a:endParaRPr lang="fr-F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22182999"/>
                  </a:ext>
                </a:extLst>
              </a:tr>
            </a:tbl>
          </a:graphicData>
        </a:graphic>
      </p:graphicFrame>
    </p:spTree>
    <p:extLst>
      <p:ext uri="{BB962C8B-B14F-4D97-AF65-F5344CB8AC3E}">
        <p14:creationId xmlns:p14="http://schemas.microsoft.com/office/powerpoint/2010/main" val="3120432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000" y="0"/>
            <a:ext cx="9000544" cy="1143000"/>
          </a:xfrm>
        </p:spPr>
        <p:txBody>
          <a:bodyPr/>
          <a:lstStyle/>
          <a:p>
            <a:r>
              <a:rPr lang="fr-FR" dirty="0"/>
              <a:t>Traitement d’une </a:t>
            </a:r>
            <a:r>
              <a:rPr lang="fr-FR" dirty="0" smtClean="0"/>
              <a:t>MCL – Caractéristiques de l’instruction envoyée à CLM</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22</a:t>
            </a:fld>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867286349"/>
              </p:ext>
            </p:extLst>
          </p:nvPr>
        </p:nvGraphicFramePr>
        <p:xfrm>
          <a:off x="468032" y="1340768"/>
          <a:ext cx="8229568" cy="4549784"/>
        </p:xfrm>
        <a:graphic>
          <a:graphicData uri="http://schemas.openxmlformats.org/drawingml/2006/table">
            <a:tbl>
              <a:tblPr firstRow="1" firstCol="1" bandRow="1">
                <a:tableStyleId>{5C22544A-7EE6-4342-B048-85BDC9FD1C3A}</a:tableStyleId>
              </a:tblPr>
              <a:tblGrid>
                <a:gridCol w="2614120">
                  <a:extLst>
                    <a:ext uri="{9D8B030D-6E8A-4147-A177-3AD203B41FA5}">
                      <a16:colId xmlns:a16="http://schemas.microsoft.com/office/drawing/2014/main" val="37704472"/>
                    </a:ext>
                  </a:extLst>
                </a:gridCol>
                <a:gridCol w="5615448">
                  <a:extLst>
                    <a:ext uri="{9D8B030D-6E8A-4147-A177-3AD203B41FA5}">
                      <a16:colId xmlns:a16="http://schemas.microsoft.com/office/drawing/2014/main" val="3588103417"/>
                    </a:ext>
                  </a:extLst>
                </a:gridCol>
              </a:tblGrid>
              <a:tr h="207956">
                <a:tc>
                  <a:txBody>
                    <a:bodyPr/>
                    <a:lstStyle/>
                    <a:p>
                      <a:pPr algn="ctr">
                        <a:lnSpc>
                          <a:spcPct val="115000"/>
                        </a:lnSpc>
                        <a:spcBef>
                          <a:spcPts val="300"/>
                        </a:spcBef>
                        <a:spcAft>
                          <a:spcPts val="800"/>
                        </a:spcAft>
                      </a:pPr>
                      <a:r>
                        <a:rPr lang="en-GB" sz="1000">
                          <a:effectLst/>
                        </a:rPr>
                        <a:t>Attribute</a:t>
                      </a:r>
                      <a:endParaRPr lang="fr-FR" sz="1000">
                        <a:effectLst/>
                        <a:latin typeface="Times New Roman" panose="02020603050405020304" pitchFamily="18" charset="0"/>
                        <a:ea typeface="Times New Roman" panose="02020603050405020304" pitchFamily="18" charset="0"/>
                      </a:endParaRPr>
                    </a:p>
                  </a:txBody>
                  <a:tcPr marL="54008" marR="54008" marT="0" marB="0"/>
                </a:tc>
                <a:tc>
                  <a:txBody>
                    <a:bodyPr/>
                    <a:lstStyle/>
                    <a:p>
                      <a:pPr algn="ctr">
                        <a:lnSpc>
                          <a:spcPct val="115000"/>
                        </a:lnSpc>
                        <a:spcBef>
                          <a:spcPts val="300"/>
                        </a:spcBef>
                        <a:spcAft>
                          <a:spcPts val="800"/>
                        </a:spcAft>
                      </a:pPr>
                      <a:r>
                        <a:rPr lang="en-GB" sz="1000" dirty="0">
                          <a:effectLst/>
                        </a:rPr>
                        <a:t>Description</a:t>
                      </a:r>
                      <a:endParaRPr lang="fr-FR" sz="1000" dirty="0">
                        <a:effectLst/>
                        <a:latin typeface="Times New Roman" panose="02020603050405020304" pitchFamily="18" charset="0"/>
                        <a:ea typeface="Times New Roman" panose="02020603050405020304" pitchFamily="18" charset="0"/>
                      </a:endParaRPr>
                    </a:p>
                  </a:txBody>
                  <a:tcPr marL="54008" marR="54008" marT="0" marB="0"/>
                </a:tc>
                <a:extLst>
                  <a:ext uri="{0D108BD9-81ED-4DB2-BD59-A6C34878D82A}">
                    <a16:rowId xmlns:a16="http://schemas.microsoft.com/office/drawing/2014/main" val="3288710180"/>
                  </a:ext>
                </a:extLst>
              </a:tr>
              <a:tr h="236462">
                <a:tc>
                  <a:txBody>
                    <a:bodyPr/>
                    <a:lstStyle/>
                    <a:p>
                      <a:pPr algn="l">
                        <a:lnSpc>
                          <a:spcPct val="115000"/>
                        </a:lnSpc>
                        <a:spcBef>
                          <a:spcPts val="300"/>
                        </a:spcBef>
                        <a:spcAft>
                          <a:spcPts val="800"/>
                        </a:spcAft>
                      </a:pPr>
                      <a:r>
                        <a:rPr lang="en-GB" sz="1000">
                          <a:effectLst/>
                        </a:rPr>
                        <a:t>Transaction Reference Number</a:t>
                      </a:r>
                      <a:endParaRPr lang="fr-FR" sz="1000">
                        <a:effectLst/>
                        <a:latin typeface="Times New Roman" panose="02020603050405020304" pitchFamily="18" charset="0"/>
                        <a:ea typeface="Times New Roman" panose="02020603050405020304" pitchFamily="18" charset="0"/>
                      </a:endParaRPr>
                    </a:p>
                  </a:txBody>
                  <a:tcPr marL="54008" marR="54008" marT="0" marB="0"/>
                </a:tc>
                <a:tc>
                  <a:txBody>
                    <a:bodyPr/>
                    <a:lstStyle/>
                    <a:p>
                      <a:pPr algn="l">
                        <a:lnSpc>
                          <a:spcPct val="115000"/>
                        </a:lnSpc>
                        <a:spcBef>
                          <a:spcPts val="300"/>
                        </a:spcBef>
                        <a:spcAft>
                          <a:spcPts val="800"/>
                        </a:spcAft>
                      </a:pPr>
                      <a:r>
                        <a:rPr lang="en-GB" sz="1000">
                          <a:effectLst/>
                        </a:rPr>
                        <a:t>Unique transaction identifier in the ECMS</a:t>
                      </a:r>
                      <a:endParaRPr lang="fr-FR" sz="1000">
                        <a:effectLst/>
                        <a:latin typeface="Times New Roman" panose="02020603050405020304" pitchFamily="18" charset="0"/>
                        <a:ea typeface="Times New Roman" panose="02020603050405020304" pitchFamily="18" charset="0"/>
                      </a:endParaRPr>
                    </a:p>
                  </a:txBody>
                  <a:tcPr marL="54008" marR="54008" marT="0" marB="0"/>
                </a:tc>
                <a:extLst>
                  <a:ext uri="{0D108BD9-81ED-4DB2-BD59-A6C34878D82A}">
                    <a16:rowId xmlns:a16="http://schemas.microsoft.com/office/drawing/2014/main" val="3057239463"/>
                  </a:ext>
                </a:extLst>
              </a:tr>
              <a:tr h="236462">
                <a:tc>
                  <a:txBody>
                    <a:bodyPr/>
                    <a:lstStyle/>
                    <a:p>
                      <a:pPr algn="l">
                        <a:lnSpc>
                          <a:spcPct val="115000"/>
                        </a:lnSpc>
                        <a:spcBef>
                          <a:spcPts val="300"/>
                        </a:spcBef>
                        <a:spcAft>
                          <a:spcPts val="800"/>
                        </a:spcAft>
                      </a:pPr>
                      <a:r>
                        <a:rPr lang="en-GB" sz="1000">
                          <a:effectLst/>
                        </a:rPr>
                        <a:t>Counterparty Identifier</a:t>
                      </a:r>
                      <a:endParaRPr lang="fr-FR" sz="1000">
                        <a:effectLst/>
                        <a:latin typeface="Times New Roman" panose="02020603050405020304" pitchFamily="18" charset="0"/>
                        <a:ea typeface="Times New Roman" panose="02020603050405020304" pitchFamily="18" charset="0"/>
                      </a:endParaRPr>
                    </a:p>
                  </a:txBody>
                  <a:tcPr marL="54008" marR="54008" marT="0" marB="0"/>
                </a:tc>
                <a:tc>
                  <a:txBody>
                    <a:bodyPr/>
                    <a:lstStyle/>
                    <a:p>
                      <a:pPr algn="l">
                        <a:lnSpc>
                          <a:spcPct val="115000"/>
                        </a:lnSpc>
                        <a:spcBef>
                          <a:spcPts val="300"/>
                        </a:spcBef>
                        <a:spcAft>
                          <a:spcPts val="800"/>
                        </a:spcAft>
                      </a:pPr>
                      <a:r>
                        <a:rPr lang="en-GB" sz="1000">
                          <a:effectLst/>
                        </a:rPr>
                        <a:t>Unique RIAD identifier of the Counterparty – corresponds to CLM participant</a:t>
                      </a:r>
                      <a:endParaRPr lang="fr-FR" sz="1000">
                        <a:effectLst/>
                        <a:latin typeface="Times New Roman" panose="02020603050405020304" pitchFamily="18" charset="0"/>
                        <a:ea typeface="Times New Roman" panose="02020603050405020304" pitchFamily="18" charset="0"/>
                      </a:endParaRPr>
                    </a:p>
                  </a:txBody>
                  <a:tcPr marL="54008" marR="54008" marT="0" marB="0"/>
                </a:tc>
                <a:extLst>
                  <a:ext uri="{0D108BD9-81ED-4DB2-BD59-A6C34878D82A}">
                    <a16:rowId xmlns:a16="http://schemas.microsoft.com/office/drawing/2014/main" val="3165586290"/>
                  </a:ext>
                </a:extLst>
              </a:tr>
              <a:tr h="118231">
                <a:tc>
                  <a:txBody>
                    <a:bodyPr/>
                    <a:lstStyle/>
                    <a:p>
                      <a:pPr algn="l">
                        <a:lnSpc>
                          <a:spcPct val="115000"/>
                        </a:lnSpc>
                        <a:spcBef>
                          <a:spcPts val="300"/>
                        </a:spcBef>
                        <a:spcAft>
                          <a:spcPts val="800"/>
                        </a:spcAft>
                      </a:pPr>
                      <a:r>
                        <a:rPr lang="en-GB" sz="1000">
                          <a:effectLst/>
                        </a:rPr>
                        <a:t>NCB Identifier</a:t>
                      </a:r>
                      <a:endParaRPr lang="fr-FR" sz="1000">
                        <a:effectLst/>
                        <a:latin typeface="Times New Roman" panose="02020603050405020304" pitchFamily="18" charset="0"/>
                        <a:ea typeface="Times New Roman" panose="02020603050405020304" pitchFamily="18" charset="0"/>
                      </a:endParaRPr>
                    </a:p>
                  </a:txBody>
                  <a:tcPr marL="54008" marR="54008" marT="0" marB="0"/>
                </a:tc>
                <a:tc>
                  <a:txBody>
                    <a:bodyPr/>
                    <a:lstStyle/>
                    <a:p>
                      <a:pPr algn="l">
                        <a:lnSpc>
                          <a:spcPct val="115000"/>
                        </a:lnSpc>
                        <a:spcBef>
                          <a:spcPts val="300"/>
                        </a:spcBef>
                        <a:spcAft>
                          <a:spcPts val="800"/>
                        </a:spcAft>
                      </a:pPr>
                      <a:r>
                        <a:rPr lang="en-GB" sz="1000">
                          <a:effectLst/>
                        </a:rPr>
                        <a:t>Unique identifier of the NCB</a:t>
                      </a:r>
                      <a:endParaRPr lang="fr-FR" sz="1000">
                        <a:effectLst/>
                        <a:latin typeface="Times New Roman" panose="02020603050405020304" pitchFamily="18" charset="0"/>
                        <a:ea typeface="Times New Roman" panose="02020603050405020304" pitchFamily="18" charset="0"/>
                      </a:endParaRPr>
                    </a:p>
                  </a:txBody>
                  <a:tcPr marL="54008" marR="54008" marT="0" marB="0"/>
                </a:tc>
                <a:extLst>
                  <a:ext uri="{0D108BD9-81ED-4DB2-BD59-A6C34878D82A}">
                    <a16:rowId xmlns:a16="http://schemas.microsoft.com/office/drawing/2014/main" val="2484129660"/>
                  </a:ext>
                </a:extLst>
              </a:tr>
              <a:tr h="118231">
                <a:tc>
                  <a:txBody>
                    <a:bodyPr/>
                    <a:lstStyle/>
                    <a:p>
                      <a:pPr algn="l">
                        <a:lnSpc>
                          <a:spcPct val="115000"/>
                        </a:lnSpc>
                        <a:spcBef>
                          <a:spcPts val="300"/>
                        </a:spcBef>
                        <a:spcAft>
                          <a:spcPts val="800"/>
                        </a:spcAft>
                      </a:pPr>
                      <a:r>
                        <a:rPr lang="en-GB" sz="1000">
                          <a:effectLst/>
                        </a:rPr>
                        <a:t>Pool Identifier</a:t>
                      </a:r>
                      <a:endParaRPr lang="fr-FR" sz="1000">
                        <a:effectLst/>
                        <a:latin typeface="Times New Roman" panose="02020603050405020304" pitchFamily="18" charset="0"/>
                        <a:ea typeface="Times New Roman" panose="02020603050405020304" pitchFamily="18" charset="0"/>
                      </a:endParaRPr>
                    </a:p>
                  </a:txBody>
                  <a:tcPr marL="54008" marR="54008" marT="0" marB="0"/>
                </a:tc>
                <a:tc>
                  <a:txBody>
                    <a:bodyPr/>
                    <a:lstStyle/>
                    <a:p>
                      <a:pPr algn="l">
                        <a:lnSpc>
                          <a:spcPct val="115000"/>
                        </a:lnSpc>
                        <a:spcBef>
                          <a:spcPts val="300"/>
                        </a:spcBef>
                        <a:spcAft>
                          <a:spcPts val="800"/>
                        </a:spcAft>
                      </a:pPr>
                      <a:r>
                        <a:rPr lang="en-GB" sz="1000">
                          <a:effectLst/>
                        </a:rPr>
                        <a:t>Unique identifier of the Pool </a:t>
                      </a:r>
                      <a:endParaRPr lang="fr-FR" sz="1000">
                        <a:effectLst/>
                        <a:latin typeface="Times New Roman" panose="02020603050405020304" pitchFamily="18" charset="0"/>
                        <a:ea typeface="Times New Roman" panose="02020603050405020304" pitchFamily="18" charset="0"/>
                      </a:endParaRPr>
                    </a:p>
                  </a:txBody>
                  <a:tcPr marL="54008" marR="54008" marT="0" marB="0"/>
                </a:tc>
                <a:extLst>
                  <a:ext uri="{0D108BD9-81ED-4DB2-BD59-A6C34878D82A}">
                    <a16:rowId xmlns:a16="http://schemas.microsoft.com/office/drawing/2014/main" val="2709717324"/>
                  </a:ext>
                </a:extLst>
              </a:tr>
              <a:tr h="118231">
                <a:tc>
                  <a:txBody>
                    <a:bodyPr/>
                    <a:lstStyle/>
                    <a:p>
                      <a:pPr algn="l">
                        <a:lnSpc>
                          <a:spcPct val="115000"/>
                        </a:lnSpc>
                        <a:spcBef>
                          <a:spcPts val="300"/>
                        </a:spcBef>
                        <a:spcAft>
                          <a:spcPts val="800"/>
                        </a:spcAft>
                      </a:pPr>
                      <a:r>
                        <a:rPr lang="en-GB" sz="1000">
                          <a:effectLst/>
                        </a:rPr>
                        <a:t>Value  Date</a:t>
                      </a:r>
                      <a:endParaRPr lang="fr-FR" sz="1000">
                        <a:effectLst/>
                        <a:latin typeface="Times New Roman" panose="02020603050405020304" pitchFamily="18" charset="0"/>
                        <a:ea typeface="Times New Roman" panose="02020603050405020304" pitchFamily="18" charset="0"/>
                      </a:endParaRPr>
                    </a:p>
                  </a:txBody>
                  <a:tcPr marL="54008" marR="54008" marT="0" marB="0"/>
                </a:tc>
                <a:tc>
                  <a:txBody>
                    <a:bodyPr/>
                    <a:lstStyle/>
                    <a:p>
                      <a:pPr algn="l">
                        <a:lnSpc>
                          <a:spcPct val="115000"/>
                        </a:lnSpc>
                        <a:spcBef>
                          <a:spcPts val="300"/>
                        </a:spcBef>
                        <a:spcAft>
                          <a:spcPts val="800"/>
                        </a:spcAft>
                      </a:pPr>
                      <a:r>
                        <a:rPr lang="en-GB" sz="1000">
                          <a:effectLst/>
                        </a:rPr>
                        <a:t>Value date </a:t>
                      </a:r>
                      <a:endParaRPr lang="fr-FR" sz="1000">
                        <a:effectLst/>
                        <a:latin typeface="Times New Roman" panose="02020603050405020304" pitchFamily="18" charset="0"/>
                        <a:ea typeface="Times New Roman" panose="02020603050405020304" pitchFamily="18" charset="0"/>
                      </a:endParaRPr>
                    </a:p>
                  </a:txBody>
                  <a:tcPr marL="54008" marR="54008" marT="0" marB="0"/>
                </a:tc>
                <a:extLst>
                  <a:ext uri="{0D108BD9-81ED-4DB2-BD59-A6C34878D82A}">
                    <a16:rowId xmlns:a16="http://schemas.microsoft.com/office/drawing/2014/main" val="4123305865"/>
                  </a:ext>
                </a:extLst>
              </a:tr>
              <a:tr h="118231">
                <a:tc>
                  <a:txBody>
                    <a:bodyPr/>
                    <a:lstStyle/>
                    <a:p>
                      <a:pPr algn="l">
                        <a:lnSpc>
                          <a:spcPct val="115000"/>
                        </a:lnSpc>
                        <a:spcBef>
                          <a:spcPts val="300"/>
                        </a:spcBef>
                        <a:spcAft>
                          <a:spcPts val="800"/>
                        </a:spcAft>
                      </a:pPr>
                      <a:r>
                        <a:rPr lang="en-GB" sz="1000">
                          <a:effectLst/>
                        </a:rPr>
                        <a:t>Amount</a:t>
                      </a:r>
                      <a:endParaRPr lang="fr-FR" sz="1000">
                        <a:effectLst/>
                        <a:latin typeface="Times New Roman" panose="02020603050405020304" pitchFamily="18" charset="0"/>
                        <a:ea typeface="Times New Roman" panose="02020603050405020304" pitchFamily="18" charset="0"/>
                      </a:endParaRPr>
                    </a:p>
                  </a:txBody>
                  <a:tcPr marL="54008" marR="54008" marT="0" marB="0"/>
                </a:tc>
                <a:tc>
                  <a:txBody>
                    <a:bodyPr/>
                    <a:lstStyle/>
                    <a:p>
                      <a:pPr algn="l">
                        <a:lnSpc>
                          <a:spcPct val="115000"/>
                        </a:lnSpc>
                        <a:spcBef>
                          <a:spcPts val="300"/>
                        </a:spcBef>
                        <a:spcAft>
                          <a:spcPts val="800"/>
                        </a:spcAft>
                      </a:pPr>
                      <a:r>
                        <a:rPr lang="en-GB" sz="1000" dirty="0">
                          <a:effectLst/>
                        </a:rPr>
                        <a:t>Amount of the new Credit Line</a:t>
                      </a:r>
                      <a:endParaRPr lang="fr-FR" sz="1000" dirty="0">
                        <a:effectLst/>
                        <a:latin typeface="Times New Roman" panose="02020603050405020304" pitchFamily="18" charset="0"/>
                        <a:ea typeface="Times New Roman" panose="02020603050405020304" pitchFamily="18" charset="0"/>
                      </a:endParaRPr>
                    </a:p>
                  </a:txBody>
                  <a:tcPr marL="54008" marR="54008" marT="0" marB="0"/>
                </a:tc>
                <a:extLst>
                  <a:ext uri="{0D108BD9-81ED-4DB2-BD59-A6C34878D82A}">
                    <a16:rowId xmlns:a16="http://schemas.microsoft.com/office/drawing/2014/main" val="3928397418"/>
                  </a:ext>
                </a:extLst>
              </a:tr>
              <a:tr h="118231">
                <a:tc>
                  <a:txBody>
                    <a:bodyPr/>
                    <a:lstStyle/>
                    <a:p>
                      <a:pPr algn="l">
                        <a:lnSpc>
                          <a:spcPct val="115000"/>
                        </a:lnSpc>
                        <a:spcBef>
                          <a:spcPts val="300"/>
                        </a:spcBef>
                        <a:spcAft>
                          <a:spcPts val="800"/>
                        </a:spcAft>
                      </a:pPr>
                      <a:r>
                        <a:rPr lang="en-GB" sz="1000">
                          <a:effectLst/>
                        </a:rPr>
                        <a:t>Currency</a:t>
                      </a:r>
                      <a:endParaRPr lang="fr-FR" sz="1000">
                        <a:effectLst/>
                        <a:latin typeface="Times New Roman" panose="02020603050405020304" pitchFamily="18" charset="0"/>
                        <a:ea typeface="Times New Roman" panose="02020603050405020304" pitchFamily="18" charset="0"/>
                      </a:endParaRPr>
                    </a:p>
                  </a:txBody>
                  <a:tcPr marL="54008" marR="54008" marT="0" marB="0"/>
                </a:tc>
                <a:tc>
                  <a:txBody>
                    <a:bodyPr/>
                    <a:lstStyle/>
                    <a:p>
                      <a:pPr algn="l">
                        <a:lnSpc>
                          <a:spcPct val="115000"/>
                        </a:lnSpc>
                        <a:spcBef>
                          <a:spcPts val="300"/>
                        </a:spcBef>
                        <a:spcAft>
                          <a:spcPts val="800"/>
                        </a:spcAft>
                      </a:pPr>
                      <a:r>
                        <a:rPr lang="en-GB" sz="1000">
                          <a:effectLst/>
                        </a:rPr>
                        <a:t>ISO formatted currency of the amount, by default EUR</a:t>
                      </a:r>
                      <a:endParaRPr lang="fr-FR" sz="1000">
                        <a:effectLst/>
                        <a:latin typeface="Times New Roman" panose="02020603050405020304" pitchFamily="18" charset="0"/>
                        <a:ea typeface="Times New Roman" panose="02020603050405020304" pitchFamily="18" charset="0"/>
                      </a:endParaRPr>
                    </a:p>
                  </a:txBody>
                  <a:tcPr marL="54008" marR="54008" marT="0" marB="0"/>
                </a:tc>
                <a:extLst>
                  <a:ext uri="{0D108BD9-81ED-4DB2-BD59-A6C34878D82A}">
                    <a16:rowId xmlns:a16="http://schemas.microsoft.com/office/drawing/2014/main" val="1512407801"/>
                  </a:ext>
                </a:extLst>
              </a:tr>
              <a:tr h="322137">
                <a:tc>
                  <a:txBody>
                    <a:bodyPr/>
                    <a:lstStyle/>
                    <a:p>
                      <a:pPr algn="l">
                        <a:lnSpc>
                          <a:spcPct val="115000"/>
                        </a:lnSpc>
                        <a:spcBef>
                          <a:spcPts val="300"/>
                        </a:spcBef>
                        <a:spcAft>
                          <a:spcPts val="800"/>
                        </a:spcAft>
                      </a:pPr>
                      <a:r>
                        <a:rPr lang="en-GB" sz="1000">
                          <a:effectLst/>
                        </a:rPr>
                        <a:t>Last Update date and time</a:t>
                      </a:r>
                      <a:endParaRPr lang="fr-FR" sz="1000">
                        <a:effectLst/>
                        <a:latin typeface="Times New Roman" panose="02020603050405020304" pitchFamily="18" charset="0"/>
                        <a:ea typeface="Times New Roman" panose="02020603050405020304" pitchFamily="18" charset="0"/>
                      </a:endParaRPr>
                    </a:p>
                  </a:txBody>
                  <a:tcPr marL="54008" marR="54008" marT="0" marB="0"/>
                </a:tc>
                <a:tc>
                  <a:txBody>
                    <a:bodyPr/>
                    <a:lstStyle/>
                    <a:p>
                      <a:pPr algn="l">
                        <a:lnSpc>
                          <a:spcPct val="115000"/>
                        </a:lnSpc>
                        <a:spcBef>
                          <a:spcPts val="300"/>
                        </a:spcBef>
                        <a:spcAft>
                          <a:spcPts val="800"/>
                        </a:spcAft>
                      </a:pPr>
                      <a:r>
                        <a:rPr lang="en-GB" sz="1000">
                          <a:effectLst/>
                        </a:rPr>
                        <a:t>Date/Hour for this update</a:t>
                      </a:r>
                      <a:endParaRPr lang="fr-FR" sz="1000">
                        <a:effectLst/>
                      </a:endParaRPr>
                    </a:p>
                    <a:p>
                      <a:pPr algn="l">
                        <a:lnSpc>
                          <a:spcPct val="115000"/>
                        </a:lnSpc>
                        <a:spcBef>
                          <a:spcPts val="300"/>
                        </a:spcBef>
                        <a:spcAft>
                          <a:spcPts val="800"/>
                        </a:spcAft>
                      </a:pPr>
                      <a:r>
                        <a:rPr lang="en-GB" sz="1000">
                          <a:effectLst/>
                        </a:rPr>
                        <a:t>YYYYMMDD HH:MM:SS</a:t>
                      </a:r>
                      <a:endParaRPr lang="fr-FR" sz="1000">
                        <a:effectLst/>
                        <a:latin typeface="Times New Roman" panose="02020603050405020304" pitchFamily="18" charset="0"/>
                        <a:ea typeface="Times New Roman" panose="02020603050405020304" pitchFamily="18" charset="0"/>
                      </a:endParaRPr>
                    </a:p>
                  </a:txBody>
                  <a:tcPr marL="54008" marR="54008" marT="0" marB="0"/>
                </a:tc>
                <a:extLst>
                  <a:ext uri="{0D108BD9-81ED-4DB2-BD59-A6C34878D82A}">
                    <a16:rowId xmlns:a16="http://schemas.microsoft.com/office/drawing/2014/main" val="3286235369"/>
                  </a:ext>
                </a:extLst>
              </a:tr>
              <a:tr h="236462">
                <a:tc>
                  <a:txBody>
                    <a:bodyPr/>
                    <a:lstStyle/>
                    <a:p>
                      <a:pPr algn="l">
                        <a:lnSpc>
                          <a:spcPct val="115000"/>
                        </a:lnSpc>
                        <a:spcBef>
                          <a:spcPts val="300"/>
                        </a:spcBef>
                        <a:spcAft>
                          <a:spcPts val="800"/>
                        </a:spcAft>
                      </a:pPr>
                      <a:r>
                        <a:rPr lang="en-GB" sz="1000">
                          <a:effectLst/>
                        </a:rPr>
                        <a:t>Last Update reason (optional usage)</a:t>
                      </a:r>
                      <a:endParaRPr lang="fr-FR" sz="1000">
                        <a:effectLst/>
                        <a:latin typeface="Times New Roman" panose="02020603050405020304" pitchFamily="18" charset="0"/>
                        <a:ea typeface="Times New Roman" panose="02020603050405020304" pitchFamily="18" charset="0"/>
                      </a:endParaRPr>
                    </a:p>
                  </a:txBody>
                  <a:tcPr marL="54008" marR="54008" marT="0" marB="0"/>
                </a:tc>
                <a:tc>
                  <a:txBody>
                    <a:bodyPr/>
                    <a:lstStyle/>
                    <a:p>
                      <a:pPr algn="l">
                        <a:lnSpc>
                          <a:spcPct val="115000"/>
                        </a:lnSpc>
                        <a:spcBef>
                          <a:spcPts val="300"/>
                        </a:spcBef>
                        <a:spcAft>
                          <a:spcPts val="800"/>
                        </a:spcAft>
                      </a:pPr>
                      <a:r>
                        <a:rPr lang="en-GB" sz="1000">
                          <a:effectLst/>
                        </a:rPr>
                        <a:t>Reason for update (information provided by the NCB user or Counterparty)</a:t>
                      </a:r>
                      <a:endParaRPr lang="fr-FR" sz="1000">
                        <a:effectLst/>
                        <a:latin typeface="Times New Roman" panose="02020603050405020304" pitchFamily="18" charset="0"/>
                        <a:ea typeface="Times New Roman" panose="02020603050405020304" pitchFamily="18" charset="0"/>
                      </a:endParaRPr>
                    </a:p>
                  </a:txBody>
                  <a:tcPr marL="54008" marR="54008" marT="0" marB="0"/>
                </a:tc>
                <a:extLst>
                  <a:ext uri="{0D108BD9-81ED-4DB2-BD59-A6C34878D82A}">
                    <a16:rowId xmlns:a16="http://schemas.microsoft.com/office/drawing/2014/main" val="4022950310"/>
                  </a:ext>
                </a:extLst>
              </a:tr>
              <a:tr h="1804583">
                <a:tc>
                  <a:txBody>
                    <a:bodyPr/>
                    <a:lstStyle/>
                    <a:p>
                      <a:pPr algn="l">
                        <a:lnSpc>
                          <a:spcPct val="115000"/>
                        </a:lnSpc>
                        <a:spcBef>
                          <a:spcPts val="300"/>
                        </a:spcBef>
                        <a:spcAft>
                          <a:spcPts val="800"/>
                        </a:spcAft>
                      </a:pPr>
                      <a:r>
                        <a:rPr lang="en-GB" sz="1000">
                          <a:effectLst/>
                        </a:rPr>
                        <a:t>Instruction Status</a:t>
                      </a:r>
                      <a:endParaRPr lang="fr-FR" sz="1000">
                        <a:effectLst/>
                        <a:latin typeface="Times New Roman" panose="02020603050405020304" pitchFamily="18" charset="0"/>
                        <a:ea typeface="Times New Roman" panose="02020603050405020304" pitchFamily="18" charset="0"/>
                      </a:endParaRPr>
                    </a:p>
                  </a:txBody>
                  <a:tcPr marL="54008" marR="54008" marT="0" marB="0"/>
                </a:tc>
                <a:tc>
                  <a:txBody>
                    <a:bodyPr/>
                    <a:lstStyle/>
                    <a:p>
                      <a:pPr algn="just">
                        <a:lnSpc>
                          <a:spcPct val="115000"/>
                        </a:lnSpc>
                        <a:spcBef>
                          <a:spcPts val="300"/>
                        </a:spcBef>
                        <a:spcAft>
                          <a:spcPts val="800"/>
                        </a:spcAft>
                      </a:pPr>
                      <a:r>
                        <a:rPr lang="en-GB" sz="1000" dirty="0">
                          <a:effectLst/>
                        </a:rPr>
                        <a:t>Status of the MCL instruction. Possible values:</a:t>
                      </a:r>
                      <a:endParaRPr lang="fr-FR" sz="10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000" dirty="0">
                          <a:effectLst/>
                        </a:rPr>
                        <a:t>“Received” in the ECMS</a:t>
                      </a:r>
                      <a:endParaRPr lang="fr-FR" sz="10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000" dirty="0">
                          <a:effectLst/>
                        </a:rPr>
                        <a:t>“Accepted” validated by the ECMS</a:t>
                      </a:r>
                      <a:endParaRPr lang="fr-FR" sz="10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000" dirty="0">
                          <a:effectLst/>
                        </a:rPr>
                        <a:t> “Instructed” sent to CLM</a:t>
                      </a:r>
                      <a:endParaRPr lang="fr-FR" sz="10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000" dirty="0">
                          <a:effectLst/>
                        </a:rPr>
                        <a:t>“Pending” deduced by ECMS after x minutes or based on CLM notifications </a:t>
                      </a:r>
                      <a:endParaRPr lang="fr-FR" sz="10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000" dirty="0">
                          <a:effectLst/>
                        </a:rPr>
                        <a:t>“Rejected” based on CLM notification (technical or business validation failure)</a:t>
                      </a:r>
                      <a:endParaRPr lang="fr-FR" sz="10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000" dirty="0">
                          <a:effectLst/>
                        </a:rPr>
                        <a:t>“To be cancelled” (When a new MCL replace the previously MCL)</a:t>
                      </a:r>
                      <a:endParaRPr lang="fr-FR" sz="10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000" dirty="0">
                          <a:effectLst/>
                        </a:rPr>
                        <a:t>Cancelled based on CLM notification (in case of the new MCL which replaces the previously MCL receives a CLM notification “Settled”)  </a:t>
                      </a:r>
                      <a:endParaRPr lang="fr-FR" sz="1000" dirty="0">
                        <a:effectLst/>
                      </a:endParaRPr>
                    </a:p>
                    <a:p>
                      <a:pPr marL="342900" lvl="0" indent="-342900" algn="just">
                        <a:lnSpc>
                          <a:spcPct val="115000"/>
                        </a:lnSpc>
                        <a:spcBef>
                          <a:spcPts val="0"/>
                        </a:spcBef>
                        <a:spcAft>
                          <a:spcPts val="0"/>
                        </a:spcAft>
                        <a:buFont typeface="Symbol" panose="05050102010706020507" pitchFamily="18" charset="2"/>
                        <a:buChar char=""/>
                      </a:pPr>
                      <a:r>
                        <a:rPr lang="en-GB" sz="1000" dirty="0">
                          <a:effectLst/>
                        </a:rPr>
                        <a:t>“Settled” based on CLM notification</a:t>
                      </a:r>
                      <a:endParaRPr lang="fr-FR" sz="1000" dirty="0">
                        <a:effectLst/>
                        <a:latin typeface="Times New Roman" panose="02020603050405020304" pitchFamily="18" charset="0"/>
                        <a:ea typeface="Times New Roman" panose="02020603050405020304" pitchFamily="18" charset="0"/>
                      </a:endParaRPr>
                    </a:p>
                  </a:txBody>
                  <a:tcPr marL="54008" marR="54008" marT="0" marB="0"/>
                </a:tc>
                <a:extLst>
                  <a:ext uri="{0D108BD9-81ED-4DB2-BD59-A6C34878D82A}">
                    <a16:rowId xmlns:a16="http://schemas.microsoft.com/office/drawing/2014/main" val="1452974947"/>
                  </a:ext>
                </a:extLst>
              </a:tr>
              <a:tr h="118231">
                <a:tc>
                  <a:txBody>
                    <a:bodyPr/>
                    <a:lstStyle/>
                    <a:p>
                      <a:pPr algn="l">
                        <a:lnSpc>
                          <a:spcPct val="115000"/>
                        </a:lnSpc>
                        <a:spcBef>
                          <a:spcPts val="300"/>
                        </a:spcBef>
                        <a:spcAft>
                          <a:spcPts val="800"/>
                        </a:spcAft>
                      </a:pPr>
                      <a:r>
                        <a:rPr lang="en-GB" sz="1000">
                          <a:effectLst/>
                        </a:rPr>
                        <a:t>ECMS Reference</a:t>
                      </a:r>
                      <a:endParaRPr lang="fr-FR" sz="1000">
                        <a:effectLst/>
                        <a:latin typeface="Times New Roman" panose="02020603050405020304" pitchFamily="18" charset="0"/>
                        <a:ea typeface="Times New Roman" panose="02020603050405020304" pitchFamily="18" charset="0"/>
                      </a:endParaRPr>
                    </a:p>
                  </a:txBody>
                  <a:tcPr marL="54008" marR="54008" marT="0" marB="0"/>
                </a:tc>
                <a:tc>
                  <a:txBody>
                    <a:bodyPr/>
                    <a:lstStyle/>
                    <a:p>
                      <a:pPr algn="l">
                        <a:lnSpc>
                          <a:spcPct val="115000"/>
                        </a:lnSpc>
                        <a:spcBef>
                          <a:spcPts val="300"/>
                        </a:spcBef>
                        <a:spcAft>
                          <a:spcPts val="800"/>
                        </a:spcAft>
                      </a:pPr>
                      <a:r>
                        <a:rPr lang="en-GB" sz="1000">
                          <a:effectLst/>
                        </a:rPr>
                        <a:t>The related credit or collateral event</a:t>
                      </a:r>
                      <a:endParaRPr lang="fr-FR" sz="1000">
                        <a:effectLst/>
                        <a:latin typeface="Times New Roman" panose="02020603050405020304" pitchFamily="18" charset="0"/>
                        <a:ea typeface="Times New Roman" panose="02020603050405020304" pitchFamily="18" charset="0"/>
                      </a:endParaRPr>
                    </a:p>
                  </a:txBody>
                  <a:tcPr marL="54008" marR="54008" marT="0" marB="0"/>
                </a:tc>
                <a:extLst>
                  <a:ext uri="{0D108BD9-81ED-4DB2-BD59-A6C34878D82A}">
                    <a16:rowId xmlns:a16="http://schemas.microsoft.com/office/drawing/2014/main" val="657276357"/>
                  </a:ext>
                </a:extLst>
              </a:tr>
              <a:tr h="236462">
                <a:tc>
                  <a:txBody>
                    <a:bodyPr/>
                    <a:lstStyle/>
                    <a:p>
                      <a:pPr algn="l">
                        <a:lnSpc>
                          <a:spcPct val="115000"/>
                        </a:lnSpc>
                        <a:spcBef>
                          <a:spcPts val="300"/>
                        </a:spcBef>
                        <a:spcAft>
                          <a:spcPts val="800"/>
                        </a:spcAft>
                      </a:pPr>
                      <a:r>
                        <a:rPr lang="en-GB" sz="1000" dirty="0">
                          <a:effectLst/>
                        </a:rPr>
                        <a:t>Description</a:t>
                      </a:r>
                      <a:endParaRPr lang="fr-FR" sz="1000" dirty="0">
                        <a:effectLst/>
                        <a:latin typeface="Times New Roman" panose="02020603050405020304" pitchFamily="18" charset="0"/>
                        <a:ea typeface="Times New Roman" panose="02020603050405020304" pitchFamily="18" charset="0"/>
                      </a:endParaRPr>
                    </a:p>
                  </a:txBody>
                  <a:tcPr marL="54008" marR="54008" marT="0" marB="0"/>
                </a:tc>
                <a:tc>
                  <a:txBody>
                    <a:bodyPr/>
                    <a:lstStyle/>
                    <a:p>
                      <a:pPr algn="l">
                        <a:lnSpc>
                          <a:spcPct val="115000"/>
                        </a:lnSpc>
                        <a:spcBef>
                          <a:spcPts val="300"/>
                        </a:spcBef>
                        <a:spcAft>
                          <a:spcPts val="800"/>
                        </a:spcAft>
                      </a:pPr>
                      <a:r>
                        <a:rPr lang="en-GB" sz="1000" dirty="0">
                          <a:effectLst/>
                        </a:rPr>
                        <a:t>Provided by calling ECMS process / description of the related credit or collateral event</a:t>
                      </a:r>
                      <a:endParaRPr lang="fr-FR" sz="1000" dirty="0">
                        <a:effectLst/>
                        <a:latin typeface="Times New Roman" panose="02020603050405020304" pitchFamily="18" charset="0"/>
                        <a:ea typeface="Times New Roman" panose="02020603050405020304" pitchFamily="18" charset="0"/>
                      </a:endParaRPr>
                    </a:p>
                  </a:txBody>
                  <a:tcPr marL="54008" marR="54008" marT="0" marB="0"/>
                </a:tc>
                <a:extLst>
                  <a:ext uri="{0D108BD9-81ED-4DB2-BD59-A6C34878D82A}">
                    <a16:rowId xmlns:a16="http://schemas.microsoft.com/office/drawing/2014/main" val="1926830828"/>
                  </a:ext>
                </a:extLst>
              </a:tr>
            </a:tbl>
          </a:graphicData>
        </a:graphic>
      </p:graphicFrame>
    </p:spTree>
    <p:extLst>
      <p:ext uri="{BB962C8B-B14F-4D97-AF65-F5344CB8AC3E}">
        <p14:creationId xmlns:p14="http://schemas.microsoft.com/office/powerpoint/2010/main" val="2739839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Traitement d’une MCL</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23</a:t>
            </a:fld>
            <a:endParaRPr lang="fr-FR" dirty="0"/>
          </a:p>
        </p:txBody>
      </p:sp>
      <p:sp>
        <p:nvSpPr>
          <p:cNvPr id="5" name="Espace réservé du contenu 4"/>
          <p:cNvSpPr>
            <a:spLocks noGrp="1"/>
          </p:cNvSpPr>
          <p:nvPr>
            <p:ph idx="1"/>
          </p:nvPr>
        </p:nvSpPr>
        <p:spPr>
          <a:xfrm>
            <a:off x="468000" y="1143000"/>
            <a:ext cx="8229600" cy="4878288"/>
          </a:xfrm>
        </p:spPr>
        <p:txBody>
          <a:bodyPr>
            <a:normAutofit fontScale="92500" lnSpcReduction="10000"/>
          </a:bodyPr>
          <a:lstStyle/>
          <a:p>
            <a:pPr algn="just"/>
            <a:r>
              <a:rPr lang="fr-FR" sz="2000" dirty="0" smtClean="0"/>
              <a:t>Afin de confirmer la nouvelle valeur de la RCL, ECMS reçoit de la part de CLM les messages suivants :</a:t>
            </a:r>
          </a:p>
          <a:p>
            <a:pPr lvl="1" algn="just"/>
            <a:r>
              <a:rPr lang="fr-FR" sz="1800" dirty="0" smtClean="0"/>
              <a:t>Pour les « </a:t>
            </a:r>
            <a:r>
              <a:rPr lang="fr-FR" sz="1800" dirty="0" err="1" smtClean="0"/>
              <a:t>connected</a:t>
            </a:r>
            <a:r>
              <a:rPr lang="fr-FR" sz="1800" dirty="0" smtClean="0"/>
              <a:t> </a:t>
            </a:r>
            <a:r>
              <a:rPr lang="fr-FR" sz="1800" dirty="0" err="1" smtClean="0"/>
              <a:t>payments</a:t>
            </a:r>
            <a:r>
              <a:rPr lang="fr-FR" sz="1800" dirty="0" smtClean="0"/>
              <a:t> » ou les « </a:t>
            </a:r>
            <a:r>
              <a:rPr lang="fr-FR" sz="1800" dirty="0" err="1" smtClean="0"/>
              <a:t>regular</a:t>
            </a:r>
            <a:r>
              <a:rPr lang="fr-FR" sz="1800" dirty="0" smtClean="0"/>
              <a:t> </a:t>
            </a:r>
            <a:r>
              <a:rPr lang="fr-FR" sz="1800" dirty="0" err="1" smtClean="0"/>
              <a:t>payments</a:t>
            </a:r>
            <a:r>
              <a:rPr lang="fr-FR" sz="1800" dirty="0" smtClean="0"/>
              <a:t> » : un Admi.007 ou un Pacs.002.</a:t>
            </a:r>
          </a:p>
          <a:p>
            <a:pPr lvl="1" algn="just"/>
            <a:r>
              <a:rPr lang="fr-FR" sz="1800" dirty="0" smtClean="0"/>
              <a:t>Pour les MCL : un camt.025.</a:t>
            </a:r>
          </a:p>
          <a:p>
            <a:pPr algn="just"/>
            <a:endParaRPr lang="fr-FR" sz="2000" dirty="0" smtClean="0"/>
          </a:p>
          <a:p>
            <a:pPr algn="just"/>
            <a:r>
              <a:rPr lang="fr-FR" sz="2000" dirty="0" smtClean="0"/>
              <a:t>En l’absence de retour de CLM, la MCL passe au statut « </a:t>
            </a:r>
            <a:r>
              <a:rPr lang="fr-FR" sz="2000" dirty="0" err="1" smtClean="0"/>
              <a:t>pending</a:t>
            </a:r>
            <a:r>
              <a:rPr lang="fr-FR" sz="2000" dirty="0" smtClean="0"/>
              <a:t> » et la BCN est alertée en U2A.</a:t>
            </a:r>
          </a:p>
          <a:p>
            <a:pPr algn="just"/>
            <a:endParaRPr lang="fr-FR" sz="2000" dirty="0"/>
          </a:p>
          <a:p>
            <a:pPr algn="just"/>
            <a:r>
              <a:rPr lang="fr-FR" sz="2000" dirty="0" smtClean="0"/>
              <a:t>Pour les MCL, ECMS s’assure que la référence et le montant de la MCL indiqués dans la réponse de CLM correspondent aux informations envoyées par ECMS.</a:t>
            </a:r>
          </a:p>
          <a:p>
            <a:pPr lvl="1" algn="just"/>
            <a:r>
              <a:rPr lang="fr-FR" sz="1800" dirty="0" smtClean="0"/>
              <a:t>Si ces contrôles sont concluants, le statut de la MCL passe à « </a:t>
            </a:r>
            <a:r>
              <a:rPr lang="fr-FR" sz="1800" dirty="0" err="1" smtClean="0"/>
              <a:t>settled</a:t>
            </a:r>
            <a:r>
              <a:rPr lang="fr-FR" sz="1800" dirty="0" smtClean="0"/>
              <a:t> » et la RCL est mise à jour.</a:t>
            </a:r>
          </a:p>
          <a:p>
            <a:pPr lvl="1" algn="just"/>
            <a:endParaRPr lang="fr-FR" sz="1800" dirty="0" smtClean="0"/>
          </a:p>
          <a:p>
            <a:pPr algn="just"/>
            <a:r>
              <a:rPr lang="fr-FR" sz="2000" dirty="0"/>
              <a:t>Pour les « </a:t>
            </a:r>
            <a:r>
              <a:rPr lang="fr-FR" sz="2000" dirty="0" err="1"/>
              <a:t>connected</a:t>
            </a:r>
            <a:r>
              <a:rPr lang="fr-FR" sz="2000" dirty="0"/>
              <a:t> </a:t>
            </a:r>
            <a:r>
              <a:rPr lang="fr-FR" sz="2000" dirty="0" err="1"/>
              <a:t>payment</a:t>
            </a:r>
            <a:r>
              <a:rPr lang="fr-FR" sz="2000" dirty="0"/>
              <a:t> », son statut </a:t>
            </a:r>
            <a:r>
              <a:rPr lang="fr-FR" sz="2000" dirty="0" smtClean="0"/>
              <a:t>passe </a:t>
            </a:r>
            <a:r>
              <a:rPr lang="fr-FR" sz="2000" dirty="0"/>
              <a:t>à « </a:t>
            </a:r>
            <a:r>
              <a:rPr lang="fr-FR" sz="2000" dirty="0" err="1"/>
              <a:t>settled</a:t>
            </a:r>
            <a:r>
              <a:rPr lang="fr-FR" sz="2000" dirty="0"/>
              <a:t> » après la réception d’un pacs.002 de CLM.</a:t>
            </a:r>
          </a:p>
          <a:p>
            <a:pPr algn="just"/>
            <a:endParaRPr lang="fr-FR" sz="2000" dirty="0"/>
          </a:p>
        </p:txBody>
      </p:sp>
    </p:spTree>
    <p:extLst>
      <p:ext uri="{BB962C8B-B14F-4D97-AF65-F5344CB8AC3E}">
        <p14:creationId xmlns:p14="http://schemas.microsoft.com/office/powerpoint/2010/main" val="4009905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Traitement d’une MCL</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24</a:t>
            </a:fld>
            <a:endParaRPr lang="fr-FR" dirty="0"/>
          </a:p>
        </p:txBody>
      </p:sp>
      <p:sp>
        <p:nvSpPr>
          <p:cNvPr id="5" name="Espace réservé du contenu 4"/>
          <p:cNvSpPr>
            <a:spLocks noGrp="1"/>
          </p:cNvSpPr>
          <p:nvPr>
            <p:ph idx="1"/>
          </p:nvPr>
        </p:nvSpPr>
        <p:spPr>
          <a:xfrm>
            <a:off x="468000" y="1161841"/>
            <a:ext cx="8229600" cy="4525963"/>
          </a:xfrm>
        </p:spPr>
        <p:txBody>
          <a:bodyPr>
            <a:normAutofit/>
          </a:bodyPr>
          <a:lstStyle/>
          <a:p>
            <a:pPr marL="0" indent="0" algn="just">
              <a:buNone/>
            </a:pPr>
            <a:r>
              <a:rPr lang="fr-FR" sz="2000" u="sng" dirty="0" smtClean="0"/>
              <a:t>Gestion des MCL en cours en fin de journée opérationnelle </a:t>
            </a:r>
          </a:p>
          <a:p>
            <a:pPr marL="0" indent="0" algn="just">
              <a:buNone/>
            </a:pPr>
            <a:r>
              <a:rPr lang="fr-FR" sz="2000" dirty="0" smtClean="0"/>
              <a:t>1/ Cas des MCL venant diminuer la ligne de crédit </a:t>
            </a:r>
          </a:p>
          <a:p>
            <a:pPr algn="just"/>
            <a:r>
              <a:rPr lang="fr-FR" sz="2000" dirty="0" smtClean="0"/>
              <a:t>Si la dernière MCL traitée de la journée n’est pas au statut « </a:t>
            </a:r>
            <a:r>
              <a:rPr lang="fr-FR" sz="2000" dirty="0" err="1" smtClean="0"/>
              <a:t>settled</a:t>
            </a:r>
            <a:r>
              <a:rPr lang="fr-FR" sz="2000" dirty="0" smtClean="0"/>
              <a:t> » ou « </a:t>
            </a:r>
            <a:r>
              <a:rPr lang="fr-FR" sz="2000" dirty="0" err="1" smtClean="0"/>
              <a:t>rejected</a:t>
            </a:r>
            <a:r>
              <a:rPr lang="fr-FR" sz="2000" dirty="0" smtClean="0"/>
              <a:t> », ECMS vérifie si la diminution de la SCL est un évènement obligatoire.</a:t>
            </a:r>
          </a:p>
          <a:p>
            <a:pPr lvl="1" algn="just"/>
            <a:r>
              <a:rPr lang="fr-FR" sz="1800" dirty="0" smtClean="0"/>
              <a:t>S’il ne s’agit pas d’un évènement obligatoire, ECMS rejette l’évènement et recalcule la position prévisionnelle et conservatrice de collatéral ainsi que la SCL. Une nouvelle MCL est envoyée qui annule et remplace la précédente.</a:t>
            </a:r>
          </a:p>
          <a:p>
            <a:pPr lvl="1" algn="just"/>
            <a:r>
              <a:rPr lang="fr-FR" sz="1800" dirty="0" smtClean="0"/>
              <a:t>S’il s’agit d’un évènement obligatoire, la BCN est alertée.</a:t>
            </a:r>
          </a:p>
          <a:p>
            <a:pPr marL="0" indent="0">
              <a:buNone/>
            </a:pPr>
            <a:endParaRPr lang="fr-FR" sz="2000" dirty="0" smtClean="0"/>
          </a:p>
        </p:txBody>
      </p:sp>
    </p:spTree>
    <p:extLst>
      <p:ext uri="{BB962C8B-B14F-4D97-AF65-F5344CB8AC3E}">
        <p14:creationId xmlns:p14="http://schemas.microsoft.com/office/powerpoint/2010/main" val="2491660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Traitement d’une MCL</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25</a:t>
            </a:fld>
            <a:endParaRPr lang="fr-FR" dirty="0"/>
          </a:p>
        </p:txBody>
      </p:sp>
      <p:sp>
        <p:nvSpPr>
          <p:cNvPr id="5" name="Espace réservé du contenu 4"/>
          <p:cNvSpPr>
            <a:spLocks noGrp="1"/>
          </p:cNvSpPr>
          <p:nvPr>
            <p:ph idx="1"/>
          </p:nvPr>
        </p:nvSpPr>
        <p:spPr>
          <a:xfrm>
            <a:off x="468000" y="1268760"/>
            <a:ext cx="8229600" cy="4525963"/>
          </a:xfrm>
        </p:spPr>
        <p:txBody>
          <a:bodyPr>
            <a:normAutofit/>
          </a:bodyPr>
          <a:lstStyle/>
          <a:p>
            <a:pPr marL="0" indent="0" algn="just">
              <a:buNone/>
            </a:pPr>
            <a:r>
              <a:rPr lang="fr-FR" sz="2000" u="sng" dirty="0" smtClean="0"/>
              <a:t>Gestion des MCL en cours en fin de journée opérationnelle </a:t>
            </a:r>
          </a:p>
          <a:p>
            <a:pPr marL="0" indent="0" algn="just">
              <a:buNone/>
            </a:pPr>
            <a:r>
              <a:rPr lang="fr-FR" sz="2000" dirty="0"/>
              <a:t>2</a:t>
            </a:r>
            <a:r>
              <a:rPr lang="fr-FR" sz="2000" dirty="0" smtClean="0"/>
              <a:t>/ Cas des MCL venant augmenter la ligne de crédit :</a:t>
            </a:r>
          </a:p>
          <a:p>
            <a:pPr algn="just"/>
            <a:r>
              <a:rPr lang="fr-FR" sz="2000" dirty="0" smtClean="0"/>
              <a:t>Si la ligne de crédit n’est pas mise à jour dans CLM en fin de journée opérationnelle, ECMS offre à la BCN la possibilité de confirmer manuellement une diminution de la position de crédit ou une augmentation de la position de collatéral en date du jour.</a:t>
            </a:r>
          </a:p>
          <a:p>
            <a:pPr algn="just"/>
            <a:r>
              <a:rPr lang="fr-FR" sz="2000" dirty="0" smtClean="0"/>
              <a:t>Au démarrage de la journée </a:t>
            </a:r>
            <a:r>
              <a:rPr lang="fr-FR" sz="2000" dirty="0"/>
              <a:t>opérationnelle J+1, afin que les lignes de crédit ECMS et CLM soient alignées, </a:t>
            </a:r>
            <a:r>
              <a:rPr lang="fr-FR" sz="2000" dirty="0" smtClean="0"/>
              <a:t>ECMS envoie une MCL à CLM avec la valeur de la MCL à la clôture de J</a:t>
            </a:r>
            <a:r>
              <a:rPr lang="fr-FR" sz="2000" dirty="0" smtClean="0">
                <a:solidFill>
                  <a:schemeClr val="accent6">
                    <a:lumMod val="60000"/>
                    <a:lumOff val="40000"/>
                  </a:schemeClr>
                </a:solidFill>
              </a:rPr>
              <a:t> </a:t>
            </a:r>
            <a:r>
              <a:rPr lang="fr-FR" sz="2000" dirty="0"/>
              <a:t>prenant en compte les autres événements survenus dans ECMS (</a:t>
            </a:r>
            <a:r>
              <a:rPr lang="fr-FR" sz="2000" dirty="0" err="1"/>
              <a:t>eg</a:t>
            </a:r>
            <a:r>
              <a:rPr lang="fr-FR" sz="2000" dirty="0"/>
              <a:t>. réévaluation du collatéral).</a:t>
            </a:r>
          </a:p>
          <a:p>
            <a:pPr algn="just"/>
            <a:endParaRPr lang="fr-FR" sz="2000" dirty="0"/>
          </a:p>
        </p:txBody>
      </p:sp>
    </p:spTree>
    <p:extLst>
      <p:ext uri="{BB962C8B-B14F-4D97-AF65-F5344CB8AC3E}">
        <p14:creationId xmlns:p14="http://schemas.microsoft.com/office/powerpoint/2010/main" val="2909370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Annulation d’une </a:t>
            </a:r>
            <a:r>
              <a:rPr lang="fr-FR" dirty="0" err="1" smtClean="0"/>
              <a:t>MCl</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26</a:t>
            </a:fld>
            <a:endParaRPr lang="fr-FR" dirty="0"/>
          </a:p>
        </p:txBody>
      </p:sp>
      <p:sp>
        <p:nvSpPr>
          <p:cNvPr id="5" name="Espace réservé du contenu 4"/>
          <p:cNvSpPr>
            <a:spLocks noGrp="1"/>
          </p:cNvSpPr>
          <p:nvPr>
            <p:ph idx="1"/>
          </p:nvPr>
        </p:nvSpPr>
        <p:spPr>
          <a:xfrm>
            <a:off x="468000" y="1192331"/>
            <a:ext cx="8229600" cy="4525963"/>
          </a:xfrm>
        </p:spPr>
        <p:txBody>
          <a:bodyPr>
            <a:normAutofit/>
          </a:bodyPr>
          <a:lstStyle/>
          <a:p>
            <a:pPr algn="just"/>
            <a:r>
              <a:rPr lang="fr-FR" sz="2000" dirty="0" smtClean="0"/>
              <a:t>Si ECMS reçoit une notification de rejet d’une MCL de la part de CLM, ECMS vérifie si le rejet est causé par une nouvelle instruction de MCL (ou CP) mettant à jour la ligne de crédit. </a:t>
            </a:r>
          </a:p>
          <a:p>
            <a:pPr lvl="1" algn="just"/>
            <a:r>
              <a:rPr lang="fr-FR" sz="1800" dirty="0" smtClean="0"/>
              <a:t>Dans ce cas, la précédente MCL passera au statut « to </a:t>
            </a:r>
            <a:r>
              <a:rPr lang="fr-FR" sz="1800" dirty="0" err="1" smtClean="0"/>
              <a:t>be</a:t>
            </a:r>
            <a:r>
              <a:rPr lang="fr-FR" sz="1800" dirty="0" smtClean="0"/>
              <a:t> </a:t>
            </a:r>
            <a:r>
              <a:rPr lang="fr-FR" sz="1800" dirty="0" err="1" smtClean="0"/>
              <a:t>cancelled</a:t>
            </a:r>
            <a:r>
              <a:rPr lang="fr-FR" sz="1800" dirty="0" smtClean="0"/>
              <a:t> » dans ECMS.</a:t>
            </a:r>
          </a:p>
          <a:p>
            <a:pPr lvl="1" algn="just"/>
            <a:r>
              <a:rPr lang="fr-FR" sz="1800" dirty="0" smtClean="0"/>
              <a:t>Dans les autres cas (rejet technique ou métier dans CLM), ECMS passe le statut de la MCL à « </a:t>
            </a:r>
            <a:r>
              <a:rPr lang="fr-FR" sz="1800" dirty="0" err="1" smtClean="0"/>
              <a:t>rejected</a:t>
            </a:r>
            <a:r>
              <a:rPr lang="fr-FR" sz="1800" dirty="0" smtClean="0"/>
              <a:t> », annule la dernière valeur de l’ECL envoyée à CLM et alerte la BCN.</a:t>
            </a:r>
            <a:endParaRPr lang="fr-FR" sz="1800" dirty="0"/>
          </a:p>
        </p:txBody>
      </p:sp>
    </p:spTree>
    <p:extLst>
      <p:ext uri="{BB962C8B-B14F-4D97-AF65-F5344CB8AC3E}">
        <p14:creationId xmlns:p14="http://schemas.microsoft.com/office/powerpoint/2010/main" val="4110947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Traitement d’une MCL – vue d’ensemble</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27</a:t>
            </a:fld>
            <a:endParaRPr lang="fr-FR" dirty="0"/>
          </a:p>
        </p:txBody>
      </p:sp>
      <p:pic>
        <p:nvPicPr>
          <p:cNvPr id="6" name="Espace réservé du contenu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7339" y="1916832"/>
            <a:ext cx="5730922" cy="3133372"/>
          </a:xfrm>
          <a:prstGeom prst="rect">
            <a:avLst/>
          </a:prstGeom>
          <a:noFill/>
          <a:ln>
            <a:noFill/>
          </a:ln>
        </p:spPr>
      </p:pic>
    </p:spTree>
    <p:extLst>
      <p:ext uri="{BB962C8B-B14F-4D97-AF65-F5344CB8AC3E}">
        <p14:creationId xmlns:p14="http://schemas.microsoft.com/office/powerpoint/2010/main" val="1981542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différents statuts d’une MCL</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28</a:t>
            </a:fld>
            <a:endParaRPr lang="fr-FR" dirty="0"/>
          </a:p>
        </p:txBody>
      </p:sp>
      <p:pic>
        <p:nvPicPr>
          <p:cNvPr id="6" name="Espace réservé du contenu 5"/>
          <p:cNvPicPr>
            <a:picLocks noGrp="1" noChangeAspect="1"/>
          </p:cNvPicPr>
          <p:nvPr>
            <p:ph idx="1"/>
          </p:nvPr>
        </p:nvPicPr>
        <p:blipFill>
          <a:blip r:embed="rId2"/>
          <a:stretch>
            <a:fillRect/>
          </a:stretch>
        </p:blipFill>
        <p:spPr>
          <a:xfrm>
            <a:off x="1259632" y="1628800"/>
            <a:ext cx="6310582" cy="3725650"/>
          </a:xfrm>
          <a:prstGeom prst="rect">
            <a:avLst/>
          </a:prstGeom>
        </p:spPr>
      </p:pic>
    </p:spTree>
    <p:extLst>
      <p:ext uri="{BB962C8B-B14F-4D97-AF65-F5344CB8AC3E}">
        <p14:creationId xmlns:p14="http://schemas.microsoft.com/office/powerpoint/2010/main" val="1601970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29</a:t>
            </a:fld>
            <a:endParaRPr lang="fr-FR" dirty="0"/>
          </a:p>
        </p:txBody>
      </p:sp>
      <p:sp>
        <p:nvSpPr>
          <p:cNvPr id="4" name="Espace réservé du texte 3"/>
          <p:cNvSpPr>
            <a:spLocks noGrp="1"/>
          </p:cNvSpPr>
          <p:nvPr>
            <p:ph type="body" sz="quarter" idx="10"/>
          </p:nvPr>
        </p:nvSpPr>
        <p:spPr>
          <a:xfrm>
            <a:off x="1152400" y="1412776"/>
            <a:ext cx="7020000" cy="4500000"/>
          </a:xfrm>
        </p:spPr>
        <p:txBody>
          <a:bodyPr anchor="ctr"/>
          <a:lstStyle/>
          <a:p>
            <a:pPr marL="0" indent="0" algn="ctr">
              <a:buNone/>
            </a:pPr>
            <a:r>
              <a:rPr lang="fr-FR" dirty="0"/>
              <a:t>4</a:t>
            </a:r>
            <a:r>
              <a:rPr lang="fr-FR" dirty="0" smtClean="0"/>
              <a:t>. Mise à jour d’un Maximum </a:t>
            </a:r>
            <a:r>
              <a:rPr lang="fr-FR" dirty="0" err="1" smtClean="0"/>
              <a:t>Credit</a:t>
            </a:r>
            <a:r>
              <a:rPr lang="fr-FR" dirty="0" smtClean="0"/>
              <a:t> Line</a:t>
            </a:r>
            <a:endParaRPr lang="fr-FR" dirty="0"/>
          </a:p>
        </p:txBody>
      </p:sp>
    </p:spTree>
    <p:extLst>
      <p:ext uri="{BB962C8B-B14F-4D97-AF65-F5344CB8AC3E}">
        <p14:creationId xmlns:p14="http://schemas.microsoft.com/office/powerpoint/2010/main" val="152437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3</a:t>
            </a:fld>
            <a:endParaRPr lang="fr-FR" dirty="0"/>
          </a:p>
        </p:txBody>
      </p:sp>
      <p:sp>
        <p:nvSpPr>
          <p:cNvPr id="4" name="Espace réservé du texte 3"/>
          <p:cNvSpPr>
            <a:spLocks noGrp="1"/>
          </p:cNvSpPr>
          <p:nvPr>
            <p:ph type="body" sz="quarter" idx="10"/>
          </p:nvPr>
        </p:nvSpPr>
        <p:spPr>
          <a:xfrm>
            <a:off x="1692400" y="1957374"/>
            <a:ext cx="7020000" cy="4500000"/>
          </a:xfrm>
        </p:spPr>
        <p:txBody>
          <a:bodyPr anchor="ctr"/>
          <a:lstStyle/>
          <a:p>
            <a:r>
              <a:rPr lang="fr-FR" dirty="0" smtClean="0"/>
              <a:t>Configurations</a:t>
            </a:r>
          </a:p>
          <a:p>
            <a:r>
              <a:rPr lang="fr-FR" dirty="0" smtClean="0"/>
              <a:t>Définitions</a:t>
            </a:r>
          </a:p>
          <a:p>
            <a:r>
              <a:rPr lang="fr-FR" dirty="0"/>
              <a:t>Processus de traitement des </a:t>
            </a:r>
            <a:r>
              <a:rPr lang="fr-FR" dirty="0" smtClean="0"/>
              <a:t>MCL</a:t>
            </a:r>
          </a:p>
          <a:p>
            <a:r>
              <a:rPr lang="fr-FR" dirty="0"/>
              <a:t>Mise à jour d’un Maximum </a:t>
            </a:r>
            <a:r>
              <a:rPr lang="fr-FR" dirty="0" err="1"/>
              <a:t>Credit</a:t>
            </a:r>
            <a:r>
              <a:rPr lang="fr-FR" dirty="0"/>
              <a:t> Line</a:t>
            </a:r>
          </a:p>
          <a:p>
            <a:pPr marL="0" indent="0">
              <a:buNone/>
            </a:pPr>
            <a:r>
              <a:rPr lang="fr-FR" dirty="0" smtClean="0"/>
              <a:t> </a:t>
            </a:r>
            <a:endParaRPr lang="fr-FR" dirty="0"/>
          </a:p>
          <a:p>
            <a:endParaRPr lang="fr-FR" dirty="0" smtClean="0"/>
          </a:p>
          <a:p>
            <a:endParaRPr lang="fr-FR" dirty="0"/>
          </a:p>
        </p:txBody>
      </p:sp>
    </p:spTree>
    <p:extLst>
      <p:ext uri="{BB962C8B-B14F-4D97-AF65-F5344CB8AC3E}">
        <p14:creationId xmlns:p14="http://schemas.microsoft.com/office/powerpoint/2010/main" val="36397539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Maximum </a:t>
            </a:r>
            <a:r>
              <a:rPr lang="fr-FR" dirty="0" err="1" smtClean="0"/>
              <a:t>Credit</a:t>
            </a:r>
            <a:r>
              <a:rPr lang="fr-FR" dirty="0" smtClean="0"/>
              <a:t> Line (</a:t>
            </a:r>
            <a:r>
              <a:rPr lang="fr-FR" dirty="0" err="1" smtClean="0"/>
              <a:t>MaCL</a:t>
            </a:r>
            <a:r>
              <a:rPr lang="fr-FR" dirty="0" smtClean="0"/>
              <a:t>)</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30</a:t>
            </a:fld>
            <a:endParaRPr lang="fr-FR" dirty="0"/>
          </a:p>
        </p:txBody>
      </p:sp>
      <p:sp>
        <p:nvSpPr>
          <p:cNvPr id="5" name="Espace réservé du contenu 4"/>
          <p:cNvSpPr>
            <a:spLocks noGrp="1"/>
          </p:cNvSpPr>
          <p:nvPr>
            <p:ph idx="1"/>
          </p:nvPr>
        </p:nvSpPr>
        <p:spPr/>
        <p:txBody>
          <a:bodyPr>
            <a:normAutofit fontScale="92500" lnSpcReduction="20000"/>
          </a:bodyPr>
          <a:lstStyle/>
          <a:p>
            <a:pPr algn="just"/>
            <a:r>
              <a:rPr lang="fr-FR" sz="2200" dirty="0" smtClean="0"/>
              <a:t>ECMS permet à une Contrepartie ou sa BCN de refinancement de définir une valeur maximale de la ligne de crédit en U2A ou A2A.</a:t>
            </a:r>
          </a:p>
          <a:p>
            <a:pPr marL="0" indent="0" algn="just">
              <a:buNone/>
            </a:pPr>
            <a:endParaRPr lang="fr-FR" sz="2200" dirty="0" smtClean="0"/>
          </a:p>
          <a:p>
            <a:pPr algn="just"/>
            <a:r>
              <a:rPr lang="fr-FR" sz="2200" dirty="0" smtClean="0"/>
              <a:t>En présence d’une </a:t>
            </a:r>
            <a:r>
              <a:rPr lang="fr-FR" sz="2200" dirty="0" err="1" smtClean="0"/>
              <a:t>MaCL</a:t>
            </a:r>
            <a:r>
              <a:rPr lang="fr-FR" sz="2200" dirty="0" smtClean="0"/>
              <a:t>, la valeur de l’</a:t>
            </a:r>
            <a:r>
              <a:rPr lang="fr-FR" sz="2200" dirty="0" err="1" smtClean="0"/>
              <a:t>Expected</a:t>
            </a:r>
            <a:r>
              <a:rPr lang="fr-FR" sz="2200" dirty="0" smtClean="0"/>
              <a:t> </a:t>
            </a:r>
            <a:r>
              <a:rPr lang="fr-FR" sz="2200" dirty="0" err="1" smtClean="0"/>
              <a:t>Credit</a:t>
            </a:r>
            <a:r>
              <a:rPr lang="fr-FR" sz="2200" dirty="0" smtClean="0"/>
              <a:t> Line à envoyer à CLM ne correspond plus à la </a:t>
            </a:r>
            <a:r>
              <a:rPr lang="fr-FR" sz="2200" dirty="0" err="1" smtClean="0"/>
              <a:t>Suggested</a:t>
            </a:r>
            <a:r>
              <a:rPr lang="fr-FR" sz="2200" dirty="0" smtClean="0"/>
              <a:t> </a:t>
            </a:r>
            <a:r>
              <a:rPr lang="fr-FR" sz="2200" dirty="0" err="1" smtClean="0"/>
              <a:t>Credit</a:t>
            </a:r>
            <a:r>
              <a:rPr lang="fr-FR" sz="2200" dirty="0" smtClean="0"/>
              <a:t> Line mais est limitée à la valeur de </a:t>
            </a:r>
            <a:r>
              <a:rPr lang="fr-FR" sz="2200" dirty="0" err="1"/>
              <a:t>MaCL</a:t>
            </a:r>
            <a:r>
              <a:rPr lang="fr-FR" sz="2200" dirty="0"/>
              <a:t> si la </a:t>
            </a:r>
            <a:r>
              <a:rPr lang="fr-FR" sz="2200" dirty="0" err="1"/>
              <a:t>MaCL</a:t>
            </a:r>
            <a:r>
              <a:rPr lang="fr-FR" sz="2200" dirty="0"/>
              <a:t> est inférieure ou égale à la </a:t>
            </a:r>
            <a:r>
              <a:rPr lang="fr-FR" sz="2200" dirty="0" err="1"/>
              <a:t>Suggested</a:t>
            </a:r>
            <a:r>
              <a:rPr lang="fr-FR" sz="2200" dirty="0"/>
              <a:t> </a:t>
            </a:r>
            <a:r>
              <a:rPr lang="fr-FR" sz="2200" dirty="0" err="1"/>
              <a:t>Credit</a:t>
            </a:r>
            <a:r>
              <a:rPr lang="fr-FR" sz="2200" dirty="0"/>
              <a:t> Line.</a:t>
            </a:r>
          </a:p>
          <a:p>
            <a:pPr algn="just"/>
            <a:endParaRPr lang="fr-FR" sz="2200" dirty="0" smtClean="0"/>
          </a:p>
          <a:p>
            <a:pPr algn="just"/>
            <a:r>
              <a:rPr lang="fr-FR" sz="2200" dirty="0"/>
              <a:t>Dans le cas où la BCN et la Contrepartie définissent chacune une </a:t>
            </a:r>
            <a:r>
              <a:rPr lang="fr-FR" sz="2200" dirty="0" err="1"/>
              <a:t>MaCL</a:t>
            </a:r>
            <a:r>
              <a:rPr lang="fr-FR" sz="2200" dirty="0"/>
              <a:t>, la </a:t>
            </a:r>
            <a:r>
              <a:rPr lang="fr-FR" sz="2200" dirty="0" err="1"/>
              <a:t>MaCL</a:t>
            </a:r>
            <a:r>
              <a:rPr lang="fr-FR" sz="2200" dirty="0"/>
              <a:t> de la Contrepartie doit être nécessairement inférieure à la </a:t>
            </a:r>
            <a:r>
              <a:rPr lang="fr-FR" sz="2200" dirty="0" err="1"/>
              <a:t>MaCL</a:t>
            </a:r>
            <a:r>
              <a:rPr lang="fr-FR" sz="2200" dirty="0"/>
              <a:t> de la BCN.</a:t>
            </a:r>
          </a:p>
          <a:p>
            <a:pPr lvl="1" algn="just"/>
            <a:r>
              <a:rPr lang="fr-FR" sz="1800" dirty="0" smtClean="0"/>
              <a:t>Si la Contrepartie instruit une </a:t>
            </a:r>
            <a:r>
              <a:rPr lang="fr-FR" sz="1800" dirty="0" err="1" smtClean="0"/>
              <a:t>MaCL</a:t>
            </a:r>
            <a:r>
              <a:rPr lang="fr-FR" sz="1800" dirty="0" smtClean="0"/>
              <a:t> supérieure à la valeur de la </a:t>
            </a:r>
            <a:r>
              <a:rPr lang="fr-FR" sz="1800" dirty="0" err="1" smtClean="0"/>
              <a:t>MaCL</a:t>
            </a:r>
            <a:r>
              <a:rPr lang="fr-FR" sz="1800" dirty="0" smtClean="0"/>
              <a:t> BCN, cette dernière prévaut et l’instruction de la contrepartie est rejetée.</a:t>
            </a:r>
          </a:p>
          <a:p>
            <a:pPr lvl="1" algn="just"/>
            <a:r>
              <a:rPr lang="fr-FR" sz="1800" dirty="0" smtClean="0"/>
              <a:t>Si la Contrepartie instruit une </a:t>
            </a:r>
            <a:r>
              <a:rPr lang="fr-FR" sz="1800" dirty="0" err="1" smtClean="0"/>
              <a:t>MaCL</a:t>
            </a:r>
            <a:r>
              <a:rPr lang="fr-FR" sz="1800" dirty="0" smtClean="0"/>
              <a:t> inférieure à la valeur de la </a:t>
            </a:r>
            <a:r>
              <a:rPr lang="fr-FR" sz="1800" dirty="0" err="1" smtClean="0"/>
              <a:t>MaCL</a:t>
            </a:r>
            <a:r>
              <a:rPr lang="fr-FR" sz="1800" dirty="0" smtClean="0"/>
              <a:t> BCN, la première prévaut mais la </a:t>
            </a:r>
            <a:r>
              <a:rPr lang="fr-FR" sz="1800" dirty="0"/>
              <a:t>valeur définie par la BCN </a:t>
            </a:r>
            <a:r>
              <a:rPr lang="fr-FR" sz="1800" dirty="0" smtClean="0"/>
              <a:t>reste </a:t>
            </a:r>
            <a:r>
              <a:rPr lang="fr-FR" sz="1800" dirty="0"/>
              <a:t>néanmoins enregistrée en base. </a:t>
            </a:r>
          </a:p>
          <a:p>
            <a:pPr lvl="1" algn="just"/>
            <a:endParaRPr lang="fr-FR" sz="2000" dirty="0"/>
          </a:p>
        </p:txBody>
      </p:sp>
    </p:spTree>
    <p:extLst>
      <p:ext uri="{BB962C8B-B14F-4D97-AF65-F5344CB8AC3E}">
        <p14:creationId xmlns:p14="http://schemas.microsoft.com/office/powerpoint/2010/main" val="2132545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Mise en place d’une Maximum </a:t>
            </a:r>
            <a:r>
              <a:rPr lang="fr-FR" dirty="0" err="1" smtClean="0"/>
              <a:t>credit</a:t>
            </a:r>
            <a:r>
              <a:rPr lang="fr-FR" dirty="0" smtClean="0"/>
              <a:t> line (</a:t>
            </a:r>
            <a:r>
              <a:rPr lang="fr-FR" dirty="0" err="1" smtClean="0"/>
              <a:t>MaCL</a:t>
            </a:r>
            <a:r>
              <a:rPr lang="fr-FR" dirty="0" smtClean="0"/>
              <a:t>)</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31</a:t>
            </a:fld>
            <a:endParaRPr lang="fr-FR" dirty="0"/>
          </a:p>
        </p:txBody>
      </p:sp>
      <p:sp>
        <p:nvSpPr>
          <p:cNvPr id="5" name="Espace réservé du contenu 4"/>
          <p:cNvSpPr>
            <a:spLocks noGrp="1"/>
          </p:cNvSpPr>
          <p:nvPr>
            <p:ph idx="1"/>
          </p:nvPr>
        </p:nvSpPr>
        <p:spPr>
          <a:xfrm>
            <a:off x="468000" y="1052736"/>
            <a:ext cx="8229600" cy="4913227"/>
          </a:xfrm>
        </p:spPr>
        <p:txBody>
          <a:bodyPr>
            <a:normAutofit/>
          </a:bodyPr>
          <a:lstStyle/>
          <a:p>
            <a:pPr algn="just"/>
            <a:r>
              <a:rPr lang="fr-FR" sz="2000" dirty="0" smtClean="0"/>
              <a:t>Les caractéristiques d’une instruction de </a:t>
            </a:r>
            <a:r>
              <a:rPr lang="fr-FR" sz="2000" dirty="0" err="1" smtClean="0"/>
              <a:t>MaCL</a:t>
            </a:r>
            <a:r>
              <a:rPr lang="fr-FR" sz="2000" dirty="0" smtClean="0"/>
              <a:t> sont les suivantes </a:t>
            </a:r>
            <a:r>
              <a:rPr lang="fr-FR" sz="2200" dirty="0" smtClean="0"/>
              <a:t>:</a:t>
            </a:r>
          </a:p>
          <a:p>
            <a:pPr algn="just"/>
            <a:endParaRPr lang="fr-FR" sz="2200" dirty="0"/>
          </a:p>
        </p:txBody>
      </p:sp>
      <p:graphicFrame>
        <p:nvGraphicFramePr>
          <p:cNvPr id="6" name="Tableau 5"/>
          <p:cNvGraphicFramePr>
            <a:graphicFrameLocks noGrp="1"/>
          </p:cNvGraphicFramePr>
          <p:nvPr>
            <p:extLst>
              <p:ext uri="{D42A27DB-BD31-4B8C-83A1-F6EECF244321}">
                <p14:modId xmlns:p14="http://schemas.microsoft.com/office/powerpoint/2010/main" val="417429310"/>
              </p:ext>
            </p:extLst>
          </p:nvPr>
        </p:nvGraphicFramePr>
        <p:xfrm>
          <a:off x="873735" y="1437312"/>
          <a:ext cx="7585984" cy="5222688"/>
        </p:xfrm>
        <a:graphic>
          <a:graphicData uri="http://schemas.openxmlformats.org/drawingml/2006/table">
            <a:tbl>
              <a:tblPr firstRow="1" firstCol="1" bandRow="1">
                <a:tableStyleId>{5C22544A-7EE6-4342-B048-85BDC9FD1C3A}</a:tableStyleId>
              </a:tblPr>
              <a:tblGrid>
                <a:gridCol w="2614405">
                  <a:extLst>
                    <a:ext uri="{9D8B030D-6E8A-4147-A177-3AD203B41FA5}">
                      <a16:colId xmlns:a16="http://schemas.microsoft.com/office/drawing/2014/main" val="1989816270"/>
                    </a:ext>
                  </a:extLst>
                </a:gridCol>
                <a:gridCol w="4971579">
                  <a:extLst>
                    <a:ext uri="{9D8B030D-6E8A-4147-A177-3AD203B41FA5}">
                      <a16:colId xmlns:a16="http://schemas.microsoft.com/office/drawing/2014/main" val="2858427525"/>
                    </a:ext>
                  </a:extLst>
                </a:gridCol>
              </a:tblGrid>
              <a:tr h="157746">
                <a:tc>
                  <a:txBody>
                    <a:bodyPr/>
                    <a:lstStyle/>
                    <a:p>
                      <a:pPr algn="just">
                        <a:lnSpc>
                          <a:spcPct val="115000"/>
                        </a:lnSpc>
                        <a:spcAft>
                          <a:spcPts val="800"/>
                        </a:spcAft>
                      </a:pPr>
                      <a:r>
                        <a:rPr lang="en-GB" sz="1100">
                          <a:effectLst/>
                        </a:rPr>
                        <a:t>Attribute</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tc>
                  <a:txBody>
                    <a:bodyPr/>
                    <a:lstStyle/>
                    <a:p>
                      <a:pPr algn="just">
                        <a:lnSpc>
                          <a:spcPct val="115000"/>
                        </a:lnSpc>
                        <a:spcAft>
                          <a:spcPts val="800"/>
                        </a:spcAft>
                      </a:pPr>
                      <a:r>
                        <a:rPr lang="en-GB" sz="1100">
                          <a:effectLst/>
                        </a:rPr>
                        <a:t>Description</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extLst>
                  <a:ext uri="{0D108BD9-81ED-4DB2-BD59-A6C34878D82A}">
                    <a16:rowId xmlns:a16="http://schemas.microsoft.com/office/drawing/2014/main" val="4174901568"/>
                  </a:ext>
                </a:extLst>
              </a:tr>
              <a:tr h="304074">
                <a:tc>
                  <a:txBody>
                    <a:bodyPr/>
                    <a:lstStyle/>
                    <a:p>
                      <a:pPr algn="just">
                        <a:spcAft>
                          <a:spcPts val="0"/>
                        </a:spcAft>
                      </a:pPr>
                      <a:r>
                        <a:rPr lang="fr-FR" sz="1100" dirty="0">
                          <a:effectLst/>
                        </a:rPr>
                        <a:t> </a:t>
                      </a:r>
                      <a:endParaRPr lang="fr-FR" sz="1100" dirty="0">
                        <a:effectLst/>
                        <a:latin typeface="Times New Roman" panose="02020603050405020304" pitchFamily="18" charset="0"/>
                        <a:ea typeface="Times New Roman" panose="02020603050405020304" pitchFamily="18" charset="0"/>
                      </a:endParaRPr>
                    </a:p>
                    <a:p>
                      <a:pPr algn="just">
                        <a:lnSpc>
                          <a:spcPct val="115000"/>
                        </a:lnSpc>
                        <a:spcBef>
                          <a:spcPts val="300"/>
                        </a:spcBef>
                        <a:spcAft>
                          <a:spcPts val="800"/>
                        </a:spcAft>
                      </a:pPr>
                      <a:r>
                        <a:rPr lang="en-GB" sz="1100" dirty="0">
                          <a:effectLst/>
                        </a:rPr>
                        <a:t>Transaction reference number</a:t>
                      </a:r>
                      <a:endParaRPr lang="fr-FR" sz="11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just">
                        <a:lnSpc>
                          <a:spcPct val="115000"/>
                        </a:lnSpc>
                        <a:spcBef>
                          <a:spcPts val="300"/>
                        </a:spcBef>
                        <a:spcAft>
                          <a:spcPts val="800"/>
                        </a:spcAft>
                      </a:pPr>
                      <a:r>
                        <a:rPr lang="en-GB" sz="1100">
                          <a:effectLst/>
                        </a:rPr>
                        <a:t>Unique identifier of the instruction in the ECMS</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extLst>
                  <a:ext uri="{0D108BD9-81ED-4DB2-BD59-A6C34878D82A}">
                    <a16:rowId xmlns:a16="http://schemas.microsoft.com/office/drawing/2014/main" val="4093107136"/>
                  </a:ext>
                </a:extLst>
              </a:tr>
              <a:tr h="304074">
                <a:tc>
                  <a:txBody>
                    <a:bodyPr/>
                    <a:lstStyle/>
                    <a:p>
                      <a:pPr algn="just">
                        <a:spcAft>
                          <a:spcPts val="0"/>
                        </a:spcAft>
                      </a:pPr>
                      <a:r>
                        <a:rPr lang="fr-FR" sz="1100" dirty="0">
                          <a:effectLst/>
                        </a:rPr>
                        <a:t> </a:t>
                      </a:r>
                      <a:endParaRPr lang="fr-FR" sz="1100" dirty="0">
                        <a:effectLst/>
                        <a:latin typeface="Times New Roman" panose="02020603050405020304" pitchFamily="18" charset="0"/>
                        <a:ea typeface="Times New Roman" panose="02020603050405020304" pitchFamily="18" charset="0"/>
                      </a:endParaRPr>
                    </a:p>
                    <a:p>
                      <a:pPr algn="just">
                        <a:lnSpc>
                          <a:spcPct val="115000"/>
                        </a:lnSpc>
                        <a:spcBef>
                          <a:spcPts val="300"/>
                        </a:spcBef>
                        <a:spcAft>
                          <a:spcPts val="800"/>
                        </a:spcAft>
                      </a:pPr>
                      <a:r>
                        <a:rPr lang="en-GB" sz="1100" dirty="0">
                          <a:effectLst/>
                        </a:rPr>
                        <a:t>Party’s Instruction Reference</a:t>
                      </a:r>
                      <a:endParaRPr lang="fr-FR" sz="11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just">
                        <a:lnSpc>
                          <a:spcPct val="115000"/>
                        </a:lnSpc>
                        <a:spcBef>
                          <a:spcPts val="300"/>
                        </a:spcBef>
                        <a:spcAft>
                          <a:spcPts val="800"/>
                        </a:spcAft>
                      </a:pPr>
                      <a:r>
                        <a:rPr lang="en-GB" sz="1100">
                          <a:effectLst/>
                        </a:rPr>
                        <a:t>Reference of the instruction given by the instructing Party</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extLst>
                  <a:ext uri="{0D108BD9-81ED-4DB2-BD59-A6C34878D82A}">
                    <a16:rowId xmlns:a16="http://schemas.microsoft.com/office/drawing/2014/main" val="1070861292"/>
                  </a:ext>
                </a:extLst>
              </a:tr>
              <a:tr h="201738">
                <a:tc>
                  <a:txBody>
                    <a:bodyPr/>
                    <a:lstStyle/>
                    <a:p>
                      <a:pPr algn="just">
                        <a:spcAft>
                          <a:spcPts val="0"/>
                        </a:spcAft>
                      </a:pPr>
                      <a:r>
                        <a:rPr lang="fr-FR" sz="1100" dirty="0">
                          <a:effectLst/>
                        </a:rPr>
                        <a:t> </a:t>
                      </a:r>
                      <a:endParaRPr lang="fr-FR" sz="1100" dirty="0">
                        <a:effectLst/>
                        <a:latin typeface="Times New Roman" panose="02020603050405020304" pitchFamily="18" charset="0"/>
                        <a:ea typeface="Times New Roman" panose="02020603050405020304" pitchFamily="18" charset="0"/>
                      </a:endParaRPr>
                    </a:p>
                    <a:p>
                      <a:pPr algn="just">
                        <a:lnSpc>
                          <a:spcPct val="115000"/>
                        </a:lnSpc>
                        <a:spcBef>
                          <a:spcPts val="300"/>
                        </a:spcBef>
                        <a:spcAft>
                          <a:spcPts val="800"/>
                        </a:spcAft>
                      </a:pPr>
                      <a:r>
                        <a:rPr lang="en-GB" sz="1100" dirty="0" err="1">
                          <a:effectLst/>
                        </a:rPr>
                        <a:t>Counterpary</a:t>
                      </a:r>
                      <a:r>
                        <a:rPr lang="en-GB" sz="1100" dirty="0">
                          <a:effectLst/>
                        </a:rPr>
                        <a:t> Id.</a:t>
                      </a:r>
                      <a:endParaRPr lang="fr-FR" sz="11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just">
                        <a:lnSpc>
                          <a:spcPct val="115000"/>
                        </a:lnSpc>
                        <a:spcBef>
                          <a:spcPts val="300"/>
                        </a:spcBef>
                        <a:spcAft>
                          <a:spcPts val="800"/>
                        </a:spcAft>
                      </a:pPr>
                      <a:r>
                        <a:rPr lang="en-GB" sz="1100">
                          <a:effectLst/>
                        </a:rPr>
                        <a:t>Unique identifier of the Counterparty in the ECMS</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extLst>
                  <a:ext uri="{0D108BD9-81ED-4DB2-BD59-A6C34878D82A}">
                    <a16:rowId xmlns:a16="http://schemas.microsoft.com/office/drawing/2014/main" val="1221080117"/>
                  </a:ext>
                </a:extLst>
              </a:tr>
              <a:tr h="157746">
                <a:tc>
                  <a:txBody>
                    <a:bodyPr/>
                    <a:lstStyle/>
                    <a:p>
                      <a:pPr algn="just">
                        <a:lnSpc>
                          <a:spcPct val="115000"/>
                        </a:lnSpc>
                        <a:spcBef>
                          <a:spcPts val="300"/>
                        </a:spcBef>
                        <a:spcAft>
                          <a:spcPts val="800"/>
                        </a:spcAft>
                      </a:pPr>
                      <a:r>
                        <a:rPr lang="en-GB" sz="1100">
                          <a:effectLst/>
                        </a:rPr>
                        <a:t>Pool Id</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tc>
                  <a:txBody>
                    <a:bodyPr/>
                    <a:lstStyle/>
                    <a:p>
                      <a:pPr algn="just">
                        <a:lnSpc>
                          <a:spcPct val="115000"/>
                        </a:lnSpc>
                        <a:spcBef>
                          <a:spcPts val="300"/>
                        </a:spcBef>
                        <a:spcAft>
                          <a:spcPts val="800"/>
                        </a:spcAft>
                      </a:pPr>
                      <a:r>
                        <a:rPr lang="en-GB" sz="1100">
                          <a:effectLst/>
                        </a:rPr>
                        <a:t>Unique identifier of the pool in the ECMS</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extLst>
                  <a:ext uri="{0D108BD9-81ED-4DB2-BD59-A6C34878D82A}">
                    <a16:rowId xmlns:a16="http://schemas.microsoft.com/office/drawing/2014/main" val="2269379967"/>
                  </a:ext>
                </a:extLst>
              </a:tr>
              <a:tr h="304074">
                <a:tc>
                  <a:txBody>
                    <a:bodyPr/>
                    <a:lstStyle/>
                    <a:p>
                      <a:pPr algn="just">
                        <a:spcAft>
                          <a:spcPts val="0"/>
                        </a:spcAft>
                      </a:pPr>
                      <a:r>
                        <a:rPr lang="fr-FR" sz="1100" dirty="0">
                          <a:effectLst/>
                        </a:rPr>
                        <a:t> </a:t>
                      </a:r>
                      <a:endParaRPr lang="fr-FR" sz="1100" dirty="0">
                        <a:effectLst/>
                        <a:latin typeface="Times New Roman" panose="02020603050405020304" pitchFamily="18" charset="0"/>
                        <a:ea typeface="Times New Roman" panose="02020603050405020304" pitchFamily="18" charset="0"/>
                      </a:endParaRPr>
                    </a:p>
                    <a:p>
                      <a:pPr algn="just">
                        <a:lnSpc>
                          <a:spcPct val="115000"/>
                        </a:lnSpc>
                        <a:spcBef>
                          <a:spcPts val="300"/>
                        </a:spcBef>
                        <a:spcAft>
                          <a:spcPts val="800"/>
                        </a:spcAft>
                      </a:pPr>
                      <a:r>
                        <a:rPr lang="en-GB" sz="1100" dirty="0">
                          <a:effectLst/>
                        </a:rPr>
                        <a:t>Instructing Party Id.</a:t>
                      </a:r>
                      <a:endParaRPr lang="fr-FR" sz="11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just">
                        <a:lnSpc>
                          <a:spcPct val="115000"/>
                        </a:lnSpc>
                        <a:spcBef>
                          <a:spcPts val="300"/>
                        </a:spcBef>
                        <a:spcAft>
                          <a:spcPts val="800"/>
                        </a:spcAft>
                      </a:pPr>
                      <a:r>
                        <a:rPr lang="en-GB" sz="1100">
                          <a:effectLst/>
                        </a:rPr>
                        <a:t>Identification of the ECMS Party (NCB  or the Counterparty) that initiated the instruction</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extLst>
                  <a:ext uri="{0D108BD9-81ED-4DB2-BD59-A6C34878D82A}">
                    <a16:rowId xmlns:a16="http://schemas.microsoft.com/office/drawing/2014/main" val="212387975"/>
                  </a:ext>
                </a:extLst>
              </a:tr>
              <a:tr h="157746">
                <a:tc>
                  <a:txBody>
                    <a:bodyPr/>
                    <a:lstStyle/>
                    <a:p>
                      <a:pPr algn="just">
                        <a:lnSpc>
                          <a:spcPct val="115000"/>
                        </a:lnSpc>
                        <a:spcBef>
                          <a:spcPts val="300"/>
                        </a:spcBef>
                        <a:spcAft>
                          <a:spcPts val="800"/>
                        </a:spcAft>
                      </a:pPr>
                      <a:r>
                        <a:rPr lang="en-GB" sz="1100">
                          <a:effectLst/>
                        </a:rPr>
                        <a:t>Instruction Date</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tc>
                  <a:txBody>
                    <a:bodyPr/>
                    <a:lstStyle/>
                    <a:p>
                      <a:pPr algn="just">
                        <a:lnSpc>
                          <a:spcPct val="115000"/>
                        </a:lnSpc>
                        <a:spcAft>
                          <a:spcPts val="800"/>
                        </a:spcAft>
                      </a:pPr>
                      <a:r>
                        <a:rPr lang="en-GB" sz="1100">
                          <a:effectLst/>
                        </a:rPr>
                        <a:t>Date of the instruction YYYYMMDD HH:MM:SS</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extLst>
                  <a:ext uri="{0D108BD9-81ED-4DB2-BD59-A6C34878D82A}">
                    <a16:rowId xmlns:a16="http://schemas.microsoft.com/office/drawing/2014/main" val="4287914406"/>
                  </a:ext>
                </a:extLst>
              </a:tr>
              <a:tr h="688274">
                <a:tc>
                  <a:txBody>
                    <a:bodyPr/>
                    <a:lstStyle/>
                    <a:p>
                      <a:pPr algn="just">
                        <a:lnSpc>
                          <a:spcPct val="115000"/>
                        </a:lnSpc>
                        <a:spcBef>
                          <a:spcPts val="300"/>
                        </a:spcBef>
                        <a:spcAft>
                          <a:spcPts val="800"/>
                        </a:spcAft>
                      </a:pPr>
                      <a:r>
                        <a:rPr lang="en-GB" sz="1100">
                          <a:effectLst/>
                        </a:rPr>
                        <a:t>Amount of maximum credit line fixed by the NCB</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tc>
                  <a:txBody>
                    <a:bodyPr/>
                    <a:lstStyle/>
                    <a:p>
                      <a:pPr algn="just">
                        <a:lnSpc>
                          <a:spcPct val="115000"/>
                        </a:lnSpc>
                        <a:spcAft>
                          <a:spcPts val="800"/>
                        </a:spcAft>
                      </a:pPr>
                      <a:r>
                        <a:rPr lang="en-GB" sz="1100" dirty="0">
                          <a:effectLst/>
                        </a:rPr>
                        <a:t>Amount of </a:t>
                      </a:r>
                      <a:r>
                        <a:rPr lang="en-GB" sz="1100" dirty="0" err="1">
                          <a:effectLst/>
                        </a:rPr>
                        <a:t>MaCL</a:t>
                      </a:r>
                      <a:r>
                        <a:rPr lang="en-GB" sz="1100" dirty="0">
                          <a:effectLst/>
                        </a:rPr>
                        <a:t> fixed by the NCB </a:t>
                      </a:r>
                      <a:endParaRPr lang="fr-FR" sz="1100" dirty="0">
                        <a:effectLst/>
                      </a:endParaRPr>
                    </a:p>
                    <a:p>
                      <a:pPr algn="just">
                        <a:lnSpc>
                          <a:spcPct val="115000"/>
                        </a:lnSpc>
                        <a:spcAft>
                          <a:spcPts val="800"/>
                        </a:spcAft>
                      </a:pPr>
                      <a:r>
                        <a:rPr lang="en-GB" sz="1100" dirty="0">
                          <a:effectLst/>
                        </a:rPr>
                        <a:t>In case the amount entered is infinite 99999999999,99 then the NCB user has requested a switch from Maximum Credit Line to Floating Credit Line</a:t>
                      </a:r>
                      <a:endParaRPr lang="fr-FR" sz="1100" dirty="0">
                        <a:effectLst/>
                        <a:latin typeface="Times New Roman" panose="02020603050405020304" pitchFamily="18" charset="0"/>
                        <a:ea typeface="Times New Roman" panose="02020603050405020304" pitchFamily="18" charset="0"/>
                      </a:endParaRPr>
                    </a:p>
                  </a:txBody>
                  <a:tcPr marL="35055" marR="35055" marT="0" marB="0" anchor="ctr"/>
                </a:tc>
                <a:extLst>
                  <a:ext uri="{0D108BD9-81ED-4DB2-BD59-A6C34878D82A}">
                    <a16:rowId xmlns:a16="http://schemas.microsoft.com/office/drawing/2014/main" val="251337475"/>
                  </a:ext>
                </a:extLst>
              </a:tr>
              <a:tr h="840311">
                <a:tc>
                  <a:txBody>
                    <a:bodyPr/>
                    <a:lstStyle/>
                    <a:p>
                      <a:pPr algn="just">
                        <a:spcAft>
                          <a:spcPts val="0"/>
                        </a:spcAft>
                      </a:pPr>
                      <a:r>
                        <a:rPr lang="fr-FR" sz="1100" dirty="0">
                          <a:effectLst/>
                        </a:rPr>
                        <a:t> </a:t>
                      </a:r>
                      <a:endParaRPr lang="fr-FR" sz="1100" dirty="0">
                        <a:effectLst/>
                        <a:latin typeface="Times New Roman" panose="02020603050405020304" pitchFamily="18" charset="0"/>
                        <a:ea typeface="Times New Roman" panose="02020603050405020304" pitchFamily="18" charset="0"/>
                      </a:endParaRPr>
                    </a:p>
                    <a:p>
                      <a:pPr algn="just">
                        <a:lnSpc>
                          <a:spcPct val="115000"/>
                        </a:lnSpc>
                        <a:spcBef>
                          <a:spcPts val="300"/>
                        </a:spcBef>
                        <a:spcAft>
                          <a:spcPts val="800"/>
                        </a:spcAft>
                      </a:pPr>
                      <a:r>
                        <a:rPr lang="en-GB" sz="1100" dirty="0">
                          <a:effectLst/>
                        </a:rPr>
                        <a:t>Amount of maximum credit line required by the counterparty</a:t>
                      </a:r>
                      <a:endParaRPr lang="fr-FR" sz="11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just">
                        <a:lnSpc>
                          <a:spcPct val="115000"/>
                        </a:lnSpc>
                        <a:spcAft>
                          <a:spcPts val="800"/>
                        </a:spcAft>
                      </a:pPr>
                      <a:r>
                        <a:rPr lang="en-GB" sz="1100">
                          <a:effectLst/>
                        </a:rPr>
                        <a:t>Amount of MaCL required by the Counterparty (Mandatory: this amount  shall be less or equal  to the MaCL fixed by the NCB)  </a:t>
                      </a:r>
                      <a:endParaRPr lang="fr-FR" sz="1100">
                        <a:effectLst/>
                      </a:endParaRPr>
                    </a:p>
                    <a:p>
                      <a:pPr algn="just">
                        <a:lnSpc>
                          <a:spcPct val="115000"/>
                        </a:lnSpc>
                        <a:spcAft>
                          <a:spcPts val="800"/>
                        </a:spcAft>
                      </a:pPr>
                      <a:r>
                        <a:rPr lang="en-GB" sz="1100">
                          <a:effectLst/>
                        </a:rPr>
                        <a:t>In case the amount entered is infinite 99999999999,99 then the Counterparty has requested a switch from Maximum Credit Line to Floating Credit Line</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extLst>
                  <a:ext uri="{0D108BD9-81ED-4DB2-BD59-A6C34878D82A}">
                    <a16:rowId xmlns:a16="http://schemas.microsoft.com/office/drawing/2014/main" val="890928000"/>
                  </a:ext>
                </a:extLst>
              </a:tr>
              <a:tr h="157746">
                <a:tc>
                  <a:txBody>
                    <a:bodyPr/>
                    <a:lstStyle/>
                    <a:p>
                      <a:pPr algn="just">
                        <a:lnSpc>
                          <a:spcPct val="115000"/>
                        </a:lnSpc>
                        <a:spcBef>
                          <a:spcPts val="300"/>
                        </a:spcBef>
                        <a:spcAft>
                          <a:spcPts val="800"/>
                        </a:spcAft>
                      </a:pPr>
                      <a:r>
                        <a:rPr lang="en-GB" sz="1100">
                          <a:effectLst/>
                        </a:rPr>
                        <a:t>Compulsory Event</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tc>
                  <a:txBody>
                    <a:bodyPr/>
                    <a:lstStyle/>
                    <a:p>
                      <a:pPr algn="l">
                        <a:lnSpc>
                          <a:spcPct val="115000"/>
                        </a:lnSpc>
                        <a:spcAft>
                          <a:spcPts val="800"/>
                        </a:spcAft>
                      </a:pPr>
                      <a:r>
                        <a:rPr lang="en-GB" sz="1100">
                          <a:effectLst/>
                        </a:rPr>
                        <a:t>Yes or No</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extLst>
                  <a:ext uri="{0D108BD9-81ED-4DB2-BD59-A6C34878D82A}">
                    <a16:rowId xmlns:a16="http://schemas.microsoft.com/office/drawing/2014/main" val="3285015061"/>
                  </a:ext>
                </a:extLst>
              </a:tr>
              <a:tr h="304074">
                <a:tc>
                  <a:txBody>
                    <a:bodyPr/>
                    <a:lstStyle/>
                    <a:p>
                      <a:pPr algn="just">
                        <a:lnSpc>
                          <a:spcPct val="115000"/>
                        </a:lnSpc>
                        <a:spcBef>
                          <a:spcPts val="300"/>
                        </a:spcBef>
                        <a:spcAft>
                          <a:spcPts val="800"/>
                        </a:spcAft>
                      </a:pPr>
                      <a:r>
                        <a:rPr lang="en-GB" sz="1100">
                          <a:effectLst/>
                        </a:rPr>
                        <a:t>Intended Settlement Date</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tc>
                  <a:txBody>
                    <a:bodyPr/>
                    <a:lstStyle/>
                    <a:p>
                      <a:pPr algn="l">
                        <a:lnSpc>
                          <a:spcPct val="115000"/>
                        </a:lnSpc>
                        <a:spcAft>
                          <a:spcPts val="800"/>
                        </a:spcAft>
                      </a:pPr>
                      <a:r>
                        <a:rPr lang="en-GB" sz="1100">
                          <a:effectLst/>
                        </a:rPr>
                        <a:t>Intended Settlement Date is equal or posterior to the current ECMS instruction date</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extLst>
                  <a:ext uri="{0D108BD9-81ED-4DB2-BD59-A6C34878D82A}">
                    <a16:rowId xmlns:a16="http://schemas.microsoft.com/office/drawing/2014/main" val="3733510174"/>
                  </a:ext>
                </a:extLst>
              </a:tr>
              <a:tr h="384200">
                <a:tc>
                  <a:txBody>
                    <a:bodyPr/>
                    <a:lstStyle/>
                    <a:p>
                      <a:pPr algn="just">
                        <a:lnSpc>
                          <a:spcPct val="115000"/>
                        </a:lnSpc>
                        <a:spcBef>
                          <a:spcPts val="300"/>
                        </a:spcBef>
                        <a:spcAft>
                          <a:spcPts val="800"/>
                        </a:spcAft>
                      </a:pPr>
                      <a:r>
                        <a:rPr lang="en-GB" sz="1100">
                          <a:effectLst/>
                        </a:rPr>
                        <a:t>Last Update date and time</a:t>
                      </a:r>
                      <a:endParaRPr lang="fr-FR" sz="1100">
                        <a:effectLst/>
                        <a:latin typeface="Times New Roman" panose="02020603050405020304" pitchFamily="18" charset="0"/>
                        <a:ea typeface="Times New Roman" panose="02020603050405020304" pitchFamily="18" charset="0"/>
                      </a:endParaRPr>
                    </a:p>
                  </a:txBody>
                  <a:tcPr marL="35055" marR="35055" marT="0" marB="0" anchor="ctr"/>
                </a:tc>
                <a:tc>
                  <a:txBody>
                    <a:bodyPr/>
                    <a:lstStyle/>
                    <a:p>
                      <a:pPr algn="l">
                        <a:lnSpc>
                          <a:spcPct val="115000"/>
                        </a:lnSpc>
                        <a:spcAft>
                          <a:spcPts val="800"/>
                        </a:spcAft>
                      </a:pPr>
                      <a:r>
                        <a:rPr lang="en-GB" sz="1100" dirty="0">
                          <a:effectLst/>
                        </a:rPr>
                        <a:t>Date / Hour for this </a:t>
                      </a:r>
                      <a:r>
                        <a:rPr lang="en-GB" sz="1100" dirty="0" smtClean="0">
                          <a:effectLst/>
                        </a:rPr>
                        <a:t>update YYYYMMDD </a:t>
                      </a:r>
                      <a:r>
                        <a:rPr lang="en-GB" sz="1100" dirty="0">
                          <a:effectLst/>
                        </a:rPr>
                        <a:t>HH:MM:SS</a:t>
                      </a:r>
                      <a:endParaRPr lang="fr-FR" sz="1100" dirty="0">
                        <a:effectLst/>
                        <a:latin typeface="Times New Roman" panose="02020603050405020304" pitchFamily="18" charset="0"/>
                        <a:ea typeface="Times New Roman" panose="02020603050405020304" pitchFamily="18" charset="0"/>
                      </a:endParaRPr>
                    </a:p>
                  </a:txBody>
                  <a:tcPr marL="35055" marR="35055" marT="0" marB="0" anchor="ctr"/>
                </a:tc>
                <a:extLst>
                  <a:ext uri="{0D108BD9-81ED-4DB2-BD59-A6C34878D82A}">
                    <a16:rowId xmlns:a16="http://schemas.microsoft.com/office/drawing/2014/main" val="911714783"/>
                  </a:ext>
                </a:extLst>
              </a:tr>
              <a:tr h="304074">
                <a:tc>
                  <a:txBody>
                    <a:bodyPr/>
                    <a:lstStyle/>
                    <a:p>
                      <a:pPr algn="just">
                        <a:lnSpc>
                          <a:spcPct val="115000"/>
                        </a:lnSpc>
                        <a:spcBef>
                          <a:spcPts val="300"/>
                        </a:spcBef>
                        <a:spcAft>
                          <a:spcPts val="800"/>
                        </a:spcAft>
                      </a:pPr>
                      <a:r>
                        <a:rPr lang="en-GB" sz="1100">
                          <a:effectLst/>
                        </a:rPr>
                        <a:t>Last Update reason  (optional usage)</a:t>
                      </a:r>
                      <a:endParaRPr lang="fr-FR" sz="1100">
                        <a:effectLst/>
                        <a:latin typeface="Times New Roman" panose="02020603050405020304" pitchFamily="18" charset="0"/>
                        <a:ea typeface="Times New Roman" panose="02020603050405020304" pitchFamily="18" charset="0"/>
                      </a:endParaRPr>
                    </a:p>
                  </a:txBody>
                  <a:tcPr marL="35055" marR="35055" marT="0" marB="0"/>
                </a:tc>
                <a:tc>
                  <a:txBody>
                    <a:bodyPr/>
                    <a:lstStyle/>
                    <a:p>
                      <a:pPr algn="l">
                        <a:lnSpc>
                          <a:spcPct val="115000"/>
                        </a:lnSpc>
                        <a:spcAft>
                          <a:spcPts val="800"/>
                        </a:spcAft>
                      </a:pPr>
                      <a:r>
                        <a:rPr lang="en-GB" sz="1100">
                          <a:effectLst/>
                        </a:rPr>
                        <a:t>Reason for update (information provided by the NCB user or Counterparty).</a:t>
                      </a:r>
                      <a:endParaRPr lang="fr-FR" sz="1100">
                        <a:effectLst/>
                        <a:latin typeface="Times New Roman" panose="02020603050405020304" pitchFamily="18" charset="0"/>
                        <a:ea typeface="Times New Roman" panose="02020603050405020304" pitchFamily="18" charset="0"/>
                      </a:endParaRPr>
                    </a:p>
                  </a:txBody>
                  <a:tcPr marL="35055" marR="35055" marT="0" marB="0"/>
                </a:tc>
                <a:extLst>
                  <a:ext uri="{0D108BD9-81ED-4DB2-BD59-A6C34878D82A}">
                    <a16:rowId xmlns:a16="http://schemas.microsoft.com/office/drawing/2014/main" val="183487408"/>
                  </a:ext>
                </a:extLst>
              </a:tr>
              <a:tr h="304074">
                <a:tc>
                  <a:txBody>
                    <a:bodyPr/>
                    <a:lstStyle/>
                    <a:p>
                      <a:pPr algn="just">
                        <a:spcAft>
                          <a:spcPts val="0"/>
                        </a:spcAft>
                      </a:pPr>
                      <a:r>
                        <a:rPr lang="fr-FR" sz="1100" dirty="0">
                          <a:effectLst/>
                        </a:rPr>
                        <a:t> </a:t>
                      </a:r>
                      <a:r>
                        <a:rPr lang="en-GB" sz="1100" dirty="0" smtClean="0">
                          <a:effectLst/>
                        </a:rPr>
                        <a:t>Instruction </a:t>
                      </a:r>
                      <a:r>
                        <a:rPr lang="en-GB" sz="1100" dirty="0">
                          <a:effectLst/>
                        </a:rPr>
                        <a:t>Status</a:t>
                      </a:r>
                      <a:endParaRPr lang="fr-FR" sz="11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l">
                        <a:lnSpc>
                          <a:spcPct val="115000"/>
                        </a:lnSpc>
                        <a:spcAft>
                          <a:spcPts val="800"/>
                        </a:spcAft>
                      </a:pPr>
                      <a:r>
                        <a:rPr lang="en-GB" sz="1100" dirty="0">
                          <a:effectLst/>
                        </a:rPr>
                        <a:t>Internal ECMS Status (Received/Validated/Sent for settlement/Rejected/Confirmed/)</a:t>
                      </a:r>
                      <a:endParaRPr lang="fr-FR" sz="1100" dirty="0">
                        <a:effectLst/>
                        <a:latin typeface="Times New Roman" panose="02020603050405020304" pitchFamily="18" charset="0"/>
                        <a:ea typeface="Times New Roman" panose="02020603050405020304" pitchFamily="18" charset="0"/>
                      </a:endParaRPr>
                    </a:p>
                  </a:txBody>
                  <a:tcPr marL="35055" marR="35055" marT="0" marB="0" anchor="ctr"/>
                </a:tc>
                <a:extLst>
                  <a:ext uri="{0D108BD9-81ED-4DB2-BD59-A6C34878D82A}">
                    <a16:rowId xmlns:a16="http://schemas.microsoft.com/office/drawing/2014/main" val="1067446337"/>
                  </a:ext>
                </a:extLst>
              </a:tr>
            </a:tbl>
          </a:graphicData>
        </a:graphic>
      </p:graphicFrame>
    </p:spTree>
    <p:extLst>
      <p:ext uri="{BB962C8B-B14F-4D97-AF65-F5344CB8AC3E}">
        <p14:creationId xmlns:p14="http://schemas.microsoft.com/office/powerpoint/2010/main" val="3794064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Envoi d’une instruction de </a:t>
            </a:r>
            <a:r>
              <a:rPr lang="fr-FR" dirty="0" err="1" smtClean="0"/>
              <a:t>MaCL</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32</a:t>
            </a:fld>
            <a:endParaRPr lang="fr-FR" dirty="0"/>
          </a:p>
        </p:txBody>
      </p:sp>
      <p:sp>
        <p:nvSpPr>
          <p:cNvPr id="5" name="Espace réservé du contenu 4"/>
          <p:cNvSpPr>
            <a:spLocks noGrp="1"/>
          </p:cNvSpPr>
          <p:nvPr>
            <p:ph idx="1"/>
          </p:nvPr>
        </p:nvSpPr>
        <p:spPr>
          <a:xfrm>
            <a:off x="468000" y="1143000"/>
            <a:ext cx="8229600" cy="4822963"/>
          </a:xfrm>
        </p:spPr>
        <p:txBody>
          <a:bodyPr>
            <a:normAutofit fontScale="85000" lnSpcReduction="20000"/>
          </a:bodyPr>
          <a:lstStyle/>
          <a:p>
            <a:pPr algn="just"/>
            <a:r>
              <a:rPr lang="fr-FR" sz="2200" dirty="0"/>
              <a:t>ECMS reçoit une instruction de mise à jour </a:t>
            </a:r>
            <a:r>
              <a:rPr lang="fr-FR" sz="2200" dirty="0" smtClean="0"/>
              <a:t>d’une </a:t>
            </a:r>
            <a:r>
              <a:rPr lang="fr-FR" sz="2200" dirty="0" err="1"/>
              <a:t>MaCL</a:t>
            </a:r>
            <a:r>
              <a:rPr lang="fr-FR" sz="2200" dirty="0"/>
              <a:t> de la BCN ou de la Contrepartie en U2A ou A2A.</a:t>
            </a:r>
          </a:p>
          <a:p>
            <a:pPr lvl="1" algn="just"/>
            <a:r>
              <a:rPr lang="fr-FR" sz="2000" dirty="0"/>
              <a:t>En A2A, cette instruction prend le format camt.011</a:t>
            </a:r>
            <a:r>
              <a:rPr lang="fr-FR" sz="2000" dirty="0" smtClean="0"/>
              <a:t>.</a:t>
            </a:r>
          </a:p>
          <a:p>
            <a:pPr lvl="1" algn="just"/>
            <a:r>
              <a:rPr lang="fr-FR" sz="2100" dirty="0"/>
              <a:t>La valeur renseignée dans l’instruction </a:t>
            </a:r>
            <a:r>
              <a:rPr lang="fr-FR" sz="2100" dirty="0" smtClean="0"/>
              <a:t>annule </a:t>
            </a:r>
            <a:r>
              <a:rPr lang="fr-FR" sz="2100" dirty="0"/>
              <a:t>et </a:t>
            </a:r>
            <a:r>
              <a:rPr lang="fr-FR" sz="2100" dirty="0" smtClean="0"/>
              <a:t>remplace </a:t>
            </a:r>
            <a:r>
              <a:rPr lang="fr-FR" sz="2100" dirty="0"/>
              <a:t>la précédente valeur enregistrée en base, le cas échéant.</a:t>
            </a:r>
          </a:p>
          <a:p>
            <a:pPr lvl="1" algn="just"/>
            <a:endParaRPr lang="fr-FR" sz="2000" dirty="0" smtClean="0"/>
          </a:p>
          <a:p>
            <a:pPr algn="just"/>
            <a:r>
              <a:rPr lang="fr-FR" sz="2200" dirty="0" smtClean="0"/>
              <a:t>À réception de l’instruction, ECMS enregistre les caractéristiques de l’instruction au statut « </a:t>
            </a:r>
            <a:r>
              <a:rPr lang="fr-FR" sz="2200" dirty="0" err="1" smtClean="0"/>
              <a:t>received</a:t>
            </a:r>
            <a:r>
              <a:rPr lang="fr-FR" sz="2200" dirty="0" smtClean="0"/>
              <a:t> » puis effectue des contrôles :</a:t>
            </a:r>
          </a:p>
          <a:p>
            <a:pPr lvl="1" algn="just"/>
            <a:r>
              <a:rPr lang="fr-FR" sz="2000" dirty="0" smtClean="0"/>
              <a:t>Contrôles techniques : doublon de référence, format de l’instruction, présence des champs obligatoires.</a:t>
            </a:r>
          </a:p>
          <a:p>
            <a:pPr lvl="1" algn="just"/>
            <a:r>
              <a:rPr lang="fr-FR" sz="2000" dirty="0" smtClean="0"/>
              <a:t>Contrôles métiers : la Contrepartie et le pool doivent être présents dans le référentiel ECMS, le montant de la </a:t>
            </a:r>
            <a:r>
              <a:rPr lang="fr-FR" sz="2000" dirty="0" err="1" smtClean="0"/>
              <a:t>MaCL</a:t>
            </a:r>
            <a:r>
              <a:rPr lang="fr-FR" sz="2000" dirty="0" smtClean="0"/>
              <a:t> doit être positif. ECMS vérifie également si un </a:t>
            </a:r>
            <a:r>
              <a:rPr lang="fr-FR" sz="2000" dirty="0" err="1" smtClean="0"/>
              <a:t>MaCL</a:t>
            </a:r>
            <a:r>
              <a:rPr lang="fr-FR" sz="2000" dirty="0" smtClean="0"/>
              <a:t> a été définie par la BCN de refinancement, auquel cas, le montant du </a:t>
            </a:r>
            <a:r>
              <a:rPr lang="fr-FR" sz="2000" dirty="0" err="1" smtClean="0"/>
              <a:t>MaCL</a:t>
            </a:r>
            <a:r>
              <a:rPr lang="fr-FR" sz="2000" dirty="0" smtClean="0"/>
              <a:t> envoyé par la CTP doit </a:t>
            </a:r>
            <a:r>
              <a:rPr lang="fr-FR" sz="2000" dirty="0"/>
              <a:t>être strictement inférieur à celui défini par la BCN pour être accepté.</a:t>
            </a:r>
          </a:p>
          <a:p>
            <a:pPr lvl="1" algn="just"/>
            <a:endParaRPr lang="fr-FR" sz="2000" dirty="0"/>
          </a:p>
          <a:p>
            <a:pPr algn="just"/>
            <a:r>
              <a:rPr lang="fr-FR" sz="2200" dirty="0" smtClean="0"/>
              <a:t>Si ces contrôles sont concluants, l’instruction passe au statut « </a:t>
            </a:r>
            <a:r>
              <a:rPr lang="fr-FR" sz="2200" dirty="0" err="1" smtClean="0"/>
              <a:t>validated</a:t>
            </a:r>
            <a:r>
              <a:rPr lang="fr-FR" sz="2200" dirty="0" smtClean="0"/>
              <a:t> », sinon l’instruction passe au statut « </a:t>
            </a:r>
            <a:r>
              <a:rPr lang="fr-FR" sz="2200" dirty="0" err="1" smtClean="0"/>
              <a:t>rejected</a:t>
            </a:r>
            <a:r>
              <a:rPr lang="fr-FR" sz="2200" dirty="0" smtClean="0"/>
              <a:t> ». ECMS envoie une notification au format camt.025 informant </a:t>
            </a:r>
            <a:r>
              <a:rPr lang="fr-FR" sz="2200" dirty="0"/>
              <a:t>la BCN </a:t>
            </a:r>
            <a:r>
              <a:rPr lang="fr-FR" sz="2200" dirty="0" smtClean="0"/>
              <a:t>ou </a:t>
            </a:r>
            <a:r>
              <a:rPr lang="fr-FR" sz="2200" dirty="0"/>
              <a:t>la contrepartie </a:t>
            </a:r>
            <a:r>
              <a:rPr lang="fr-FR" sz="2200" dirty="0" smtClean="0"/>
              <a:t>du statut de l’instruction.</a:t>
            </a:r>
            <a:endParaRPr lang="fr-FR" sz="2200" dirty="0"/>
          </a:p>
        </p:txBody>
      </p:sp>
    </p:spTree>
    <p:extLst>
      <p:ext uri="{BB962C8B-B14F-4D97-AF65-F5344CB8AC3E}">
        <p14:creationId xmlns:p14="http://schemas.microsoft.com/office/powerpoint/2010/main" val="21943375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Traitement de la mise à jour d’une </a:t>
            </a:r>
            <a:r>
              <a:rPr lang="fr-FR" dirty="0" err="1" smtClean="0"/>
              <a:t>MaCL</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33</a:t>
            </a:fld>
            <a:endParaRPr lang="fr-FR" dirty="0"/>
          </a:p>
        </p:txBody>
      </p:sp>
      <p:sp>
        <p:nvSpPr>
          <p:cNvPr id="5" name="Espace réservé du contenu 4"/>
          <p:cNvSpPr>
            <a:spLocks noGrp="1"/>
          </p:cNvSpPr>
          <p:nvPr>
            <p:ph idx="1"/>
          </p:nvPr>
        </p:nvSpPr>
        <p:spPr>
          <a:xfrm>
            <a:off x="468000" y="1167586"/>
            <a:ext cx="8229600" cy="4525963"/>
          </a:xfrm>
        </p:spPr>
        <p:txBody>
          <a:bodyPr>
            <a:normAutofit/>
          </a:bodyPr>
          <a:lstStyle/>
          <a:p>
            <a:pPr algn="just"/>
            <a:r>
              <a:rPr lang="fr-FR" sz="2200" dirty="0" smtClean="0"/>
              <a:t>ECMS compare la précédente valeur de la </a:t>
            </a:r>
            <a:r>
              <a:rPr lang="fr-FR" sz="2200" dirty="0" err="1" smtClean="0"/>
              <a:t>MaCL</a:t>
            </a:r>
            <a:r>
              <a:rPr lang="fr-FR" sz="2200" dirty="0" smtClean="0"/>
              <a:t> avec celle renseignée dans l’instruction afin de déterminer s’il s’agit d’une diminution ou d’une augmentation de la </a:t>
            </a:r>
            <a:r>
              <a:rPr lang="fr-FR" sz="2200" dirty="0" err="1" smtClean="0"/>
              <a:t>MaCL</a:t>
            </a:r>
            <a:r>
              <a:rPr lang="fr-FR" sz="2200" dirty="0" smtClean="0"/>
              <a:t>. Ce traitement aboutit à l’une des 3 actions suivantes :</a:t>
            </a:r>
            <a:endParaRPr lang="fr-FR" sz="2200" dirty="0"/>
          </a:p>
          <a:p>
            <a:pPr lvl="1" algn="just"/>
            <a:r>
              <a:rPr lang="fr-FR" sz="2000" dirty="0" smtClean="0"/>
              <a:t>La </a:t>
            </a:r>
            <a:r>
              <a:rPr lang="fr-FR" sz="2000" dirty="0" err="1" smtClean="0"/>
              <a:t>MaCL</a:t>
            </a:r>
            <a:r>
              <a:rPr lang="fr-FR" sz="2000" dirty="0" smtClean="0"/>
              <a:t> est supprimée et la ligne de crédit redevient flottante,</a:t>
            </a:r>
          </a:p>
          <a:p>
            <a:pPr lvl="1" algn="just"/>
            <a:r>
              <a:rPr lang="fr-FR" sz="2000" dirty="0" smtClean="0"/>
              <a:t>Une </a:t>
            </a:r>
            <a:r>
              <a:rPr lang="fr-FR" sz="2000" dirty="0" err="1" smtClean="0"/>
              <a:t>MaCL</a:t>
            </a:r>
            <a:r>
              <a:rPr lang="fr-FR" sz="2000" dirty="0" smtClean="0"/>
              <a:t> est appliquée,</a:t>
            </a:r>
          </a:p>
          <a:p>
            <a:pPr lvl="1" algn="just"/>
            <a:r>
              <a:rPr lang="fr-FR" sz="2000" dirty="0" smtClean="0"/>
              <a:t>La </a:t>
            </a:r>
            <a:r>
              <a:rPr lang="fr-FR" sz="2000" dirty="0" err="1" smtClean="0"/>
              <a:t>MaCL</a:t>
            </a:r>
            <a:r>
              <a:rPr lang="fr-FR" sz="2000" dirty="0" smtClean="0"/>
              <a:t> est augmentée ou diminuée.</a:t>
            </a:r>
          </a:p>
          <a:p>
            <a:pPr marL="457200" lvl="1" indent="0" algn="just">
              <a:buNone/>
            </a:pPr>
            <a:endParaRPr lang="fr-FR" sz="2000" dirty="0"/>
          </a:p>
          <a:p>
            <a:pPr marL="457200" lvl="1" indent="0" algn="just">
              <a:buNone/>
            </a:pPr>
            <a:endParaRPr lang="fr-FR" sz="2000" dirty="0"/>
          </a:p>
        </p:txBody>
      </p:sp>
    </p:spTree>
    <p:extLst>
      <p:ext uri="{BB962C8B-B14F-4D97-AF65-F5344CB8AC3E}">
        <p14:creationId xmlns:p14="http://schemas.microsoft.com/office/powerpoint/2010/main" val="31229683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Traitement de la mise à jour </a:t>
            </a:r>
            <a:r>
              <a:rPr lang="fr-FR" dirty="0" smtClean="0"/>
              <a:t>d’une </a:t>
            </a:r>
            <a:r>
              <a:rPr lang="fr-FR" dirty="0" err="1" smtClean="0"/>
              <a:t>MaCL</a:t>
            </a:r>
            <a:r>
              <a:rPr lang="fr-FR" dirty="0" smtClean="0"/>
              <a:t> - Exemple</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34</a:t>
            </a:fld>
            <a:endParaRPr lang="fr-FR" dirty="0"/>
          </a:p>
        </p:txBody>
      </p:sp>
      <p:sp>
        <p:nvSpPr>
          <p:cNvPr id="5" name="Espace réservé du contenu 4"/>
          <p:cNvSpPr>
            <a:spLocks noGrp="1"/>
          </p:cNvSpPr>
          <p:nvPr>
            <p:ph idx="1"/>
          </p:nvPr>
        </p:nvSpPr>
        <p:spPr>
          <a:xfrm>
            <a:off x="468000" y="1268760"/>
            <a:ext cx="8229600" cy="4697203"/>
          </a:xfrm>
        </p:spPr>
        <p:txBody>
          <a:bodyPr>
            <a:normAutofit lnSpcReduction="10000"/>
          </a:bodyPr>
          <a:lstStyle/>
          <a:p>
            <a:pPr marL="0" indent="0" algn="just">
              <a:buNone/>
            </a:pPr>
            <a:r>
              <a:rPr lang="fr-FR" sz="2000" u="sng" dirty="0" smtClean="0"/>
              <a:t>Situation initiale </a:t>
            </a:r>
            <a:r>
              <a:rPr lang="fr-FR" sz="2000" dirty="0" smtClean="0"/>
              <a:t>:</a:t>
            </a:r>
          </a:p>
          <a:p>
            <a:pPr marL="0" indent="0" algn="just">
              <a:buNone/>
            </a:pPr>
            <a:r>
              <a:rPr lang="fr-FR" sz="2000" dirty="0" smtClean="0"/>
              <a:t>NCB </a:t>
            </a:r>
            <a:r>
              <a:rPr lang="fr-FR" sz="2000" dirty="0" err="1" smtClean="0"/>
              <a:t>MaCL</a:t>
            </a:r>
            <a:r>
              <a:rPr lang="fr-FR" sz="2000" dirty="0" smtClean="0"/>
              <a:t> = 80; CTP </a:t>
            </a:r>
            <a:r>
              <a:rPr lang="fr-FR" sz="2000" dirty="0" err="1" smtClean="0"/>
              <a:t>MaCL</a:t>
            </a:r>
            <a:r>
              <a:rPr lang="fr-FR" sz="2000" dirty="0" smtClean="0"/>
              <a:t> = 60; </a:t>
            </a:r>
            <a:r>
              <a:rPr lang="fr-FR" sz="2000" dirty="0" err="1" smtClean="0"/>
              <a:t>MaCL</a:t>
            </a:r>
            <a:r>
              <a:rPr lang="fr-FR" sz="2000" dirty="0" smtClean="0"/>
              <a:t> appliquée = 60</a:t>
            </a:r>
          </a:p>
          <a:p>
            <a:pPr algn="just"/>
            <a:endParaRPr lang="fr-FR" sz="2000" dirty="0" smtClean="0"/>
          </a:p>
          <a:p>
            <a:pPr algn="just"/>
            <a:r>
              <a:rPr lang="fr-FR" sz="2000" dirty="0" smtClean="0"/>
              <a:t>ECMS détermine si </a:t>
            </a:r>
            <a:r>
              <a:rPr lang="fr-FR" sz="2000" dirty="0"/>
              <a:t>la mise à jour </a:t>
            </a:r>
            <a:r>
              <a:rPr lang="fr-FR" sz="2000" dirty="0" smtClean="0"/>
              <a:t>de la </a:t>
            </a:r>
            <a:r>
              <a:rPr lang="fr-FR" sz="2000" dirty="0" err="1"/>
              <a:t>MaCL</a:t>
            </a:r>
            <a:r>
              <a:rPr lang="fr-FR" sz="2000" dirty="0"/>
              <a:t> nécessite l’envoi d’une </a:t>
            </a:r>
            <a:r>
              <a:rPr lang="fr-FR" sz="2000" dirty="0" smtClean="0"/>
              <a:t>MCL à </a:t>
            </a:r>
            <a:r>
              <a:rPr lang="fr-FR" sz="2000" dirty="0"/>
              <a:t>CLM lorsque le montant </a:t>
            </a:r>
            <a:r>
              <a:rPr lang="fr-FR" sz="2000" dirty="0" smtClean="0"/>
              <a:t>de la </a:t>
            </a:r>
            <a:r>
              <a:rPr lang="fr-FR" sz="2000" dirty="0" err="1"/>
              <a:t>MaCL</a:t>
            </a:r>
            <a:r>
              <a:rPr lang="fr-FR" sz="2000" dirty="0"/>
              <a:t> envoyé par la CTP est inférieur </a:t>
            </a:r>
            <a:r>
              <a:rPr lang="fr-FR" sz="2000" dirty="0" smtClean="0"/>
              <a:t>à la </a:t>
            </a:r>
            <a:r>
              <a:rPr lang="fr-FR" sz="2000" dirty="0" err="1"/>
              <a:t>MaCL</a:t>
            </a:r>
            <a:r>
              <a:rPr lang="fr-FR" sz="2000" dirty="0"/>
              <a:t> fixé par la BCN :</a:t>
            </a:r>
          </a:p>
          <a:p>
            <a:pPr lvl="1" algn="just"/>
            <a:r>
              <a:rPr lang="fr-FR" sz="1800" dirty="0"/>
              <a:t>Si la différence entre le montant </a:t>
            </a:r>
            <a:r>
              <a:rPr lang="fr-FR" sz="1800" dirty="0" smtClean="0"/>
              <a:t>de la </a:t>
            </a:r>
            <a:r>
              <a:rPr lang="fr-FR" sz="1800" dirty="0" err="1"/>
              <a:t>MaCL</a:t>
            </a:r>
            <a:r>
              <a:rPr lang="fr-FR" sz="1800" dirty="0"/>
              <a:t> </a:t>
            </a:r>
            <a:r>
              <a:rPr lang="fr-FR" sz="1800" dirty="0" smtClean="0"/>
              <a:t>envoyée </a:t>
            </a:r>
            <a:r>
              <a:rPr lang="fr-FR" sz="1800" dirty="0"/>
              <a:t>par la </a:t>
            </a:r>
            <a:r>
              <a:rPr lang="fr-FR" sz="1800" dirty="0" smtClean="0"/>
              <a:t>CTP (</a:t>
            </a:r>
            <a:r>
              <a:rPr lang="fr-FR" sz="1800" dirty="0" err="1" smtClean="0"/>
              <a:t>eg</a:t>
            </a:r>
            <a:r>
              <a:rPr lang="fr-FR" sz="1800" dirty="0" smtClean="0"/>
              <a:t>. CTP MaCL2 = 70) </a:t>
            </a:r>
            <a:r>
              <a:rPr lang="fr-FR" sz="1800" dirty="0"/>
              <a:t>et le montant actuel est </a:t>
            </a:r>
            <a:r>
              <a:rPr lang="fr-FR" sz="1800" dirty="0" smtClean="0"/>
              <a:t>positive (70 – 60 = 10), </a:t>
            </a:r>
            <a:r>
              <a:rPr lang="fr-FR" sz="1800" dirty="0"/>
              <a:t>ECMS </a:t>
            </a:r>
            <a:r>
              <a:rPr lang="fr-FR" sz="1800" dirty="0" smtClean="0"/>
              <a:t>augmente </a:t>
            </a:r>
            <a:r>
              <a:rPr lang="fr-FR" sz="1800" dirty="0"/>
              <a:t>la </a:t>
            </a:r>
            <a:r>
              <a:rPr lang="fr-FR" sz="1800" dirty="0" err="1" smtClean="0"/>
              <a:t>MaCL</a:t>
            </a:r>
            <a:r>
              <a:rPr lang="fr-FR" sz="1800" dirty="0" smtClean="0"/>
              <a:t> et envoie </a:t>
            </a:r>
            <a:r>
              <a:rPr lang="fr-FR" sz="1800" dirty="0"/>
              <a:t>une MCL à </a:t>
            </a:r>
            <a:r>
              <a:rPr lang="fr-FR" sz="1800" dirty="0" smtClean="0"/>
              <a:t>CLM </a:t>
            </a:r>
            <a:r>
              <a:rPr lang="fr-FR" sz="1800" dirty="0"/>
              <a:t>pour modifier la ligne de crédit</a:t>
            </a:r>
            <a:r>
              <a:rPr lang="fr-FR" sz="1800" dirty="0" smtClean="0"/>
              <a:t>. La valeur de la </a:t>
            </a:r>
            <a:r>
              <a:rPr lang="fr-FR" sz="1800" dirty="0" err="1" smtClean="0"/>
              <a:t>MaCL</a:t>
            </a:r>
            <a:r>
              <a:rPr lang="fr-FR" sz="1800" dirty="0" smtClean="0"/>
              <a:t> retenue est 70.</a:t>
            </a:r>
          </a:p>
          <a:p>
            <a:pPr lvl="1" algn="just"/>
            <a:r>
              <a:rPr lang="fr-FR" sz="1800" dirty="0"/>
              <a:t>Si la différence entre le montant </a:t>
            </a:r>
            <a:r>
              <a:rPr lang="fr-FR" sz="1800" dirty="0" smtClean="0"/>
              <a:t>de la </a:t>
            </a:r>
            <a:r>
              <a:rPr lang="fr-FR" sz="1800" dirty="0" err="1"/>
              <a:t>MaCL</a:t>
            </a:r>
            <a:r>
              <a:rPr lang="fr-FR" sz="1800" dirty="0"/>
              <a:t> </a:t>
            </a:r>
            <a:r>
              <a:rPr lang="fr-FR" sz="1800" dirty="0" smtClean="0"/>
              <a:t>envoyée </a:t>
            </a:r>
            <a:r>
              <a:rPr lang="fr-FR" sz="1800" dirty="0"/>
              <a:t>par la CTP (</a:t>
            </a:r>
            <a:r>
              <a:rPr lang="fr-FR" sz="1800" dirty="0" err="1"/>
              <a:t>eg</a:t>
            </a:r>
            <a:r>
              <a:rPr lang="fr-FR" sz="1800" dirty="0"/>
              <a:t>. CTP MaCL2 = </a:t>
            </a:r>
            <a:r>
              <a:rPr lang="fr-FR" sz="1800" dirty="0" smtClean="0"/>
              <a:t>55) </a:t>
            </a:r>
            <a:r>
              <a:rPr lang="fr-FR" sz="1800" dirty="0"/>
              <a:t>et le montant actuel est </a:t>
            </a:r>
            <a:r>
              <a:rPr lang="fr-FR" sz="1800" dirty="0" smtClean="0"/>
              <a:t>négative (55 – 60 = -5), ECMS diminue la valeur de la </a:t>
            </a:r>
            <a:r>
              <a:rPr lang="fr-FR" sz="1800" dirty="0" err="1" smtClean="0"/>
              <a:t>MaCL</a:t>
            </a:r>
            <a:r>
              <a:rPr lang="fr-FR" sz="1800" dirty="0" smtClean="0"/>
              <a:t> et envoie une MCL à CLM pour modifier la ligne de crédit. </a:t>
            </a:r>
            <a:r>
              <a:rPr lang="fr-FR" sz="1800" dirty="0"/>
              <a:t>La valeur de la </a:t>
            </a:r>
            <a:r>
              <a:rPr lang="fr-FR" sz="1800" dirty="0" err="1"/>
              <a:t>MaCL</a:t>
            </a:r>
            <a:r>
              <a:rPr lang="fr-FR" sz="1800" dirty="0"/>
              <a:t> retenue </a:t>
            </a:r>
            <a:r>
              <a:rPr lang="fr-FR" sz="1800" dirty="0" smtClean="0"/>
              <a:t>est 55.</a:t>
            </a:r>
          </a:p>
          <a:p>
            <a:pPr lvl="1" algn="just"/>
            <a:r>
              <a:rPr lang="fr-FR" sz="1800" dirty="0" smtClean="0"/>
              <a:t>En l’absence de différence, aucune MCL n’est envoyée à CLM.</a:t>
            </a:r>
            <a:endParaRPr lang="fr-FR" sz="1800" dirty="0"/>
          </a:p>
          <a:p>
            <a:pPr lvl="1" algn="just"/>
            <a:endParaRPr lang="fr-FR" sz="1800" dirty="0"/>
          </a:p>
        </p:txBody>
      </p:sp>
    </p:spTree>
    <p:extLst>
      <p:ext uri="{BB962C8B-B14F-4D97-AF65-F5344CB8AC3E}">
        <p14:creationId xmlns:p14="http://schemas.microsoft.com/office/powerpoint/2010/main" val="20611742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Traitement d’une Maximum </a:t>
            </a:r>
            <a:r>
              <a:rPr lang="fr-FR" dirty="0" err="1" smtClean="0"/>
              <a:t>credit</a:t>
            </a:r>
            <a:r>
              <a:rPr lang="fr-FR" dirty="0" smtClean="0"/>
              <a:t> line</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35</a:t>
            </a:fld>
            <a:endParaRPr lang="fr-FR" dirty="0"/>
          </a:p>
        </p:txBody>
      </p:sp>
      <p:sp>
        <p:nvSpPr>
          <p:cNvPr id="5" name="Espace réservé du contenu 4"/>
          <p:cNvSpPr>
            <a:spLocks noGrp="1"/>
          </p:cNvSpPr>
          <p:nvPr>
            <p:ph idx="1"/>
          </p:nvPr>
        </p:nvSpPr>
        <p:spPr/>
        <p:txBody>
          <a:bodyPr>
            <a:normAutofit/>
          </a:bodyPr>
          <a:lstStyle/>
          <a:p>
            <a:r>
              <a:rPr lang="fr-FR" sz="2200" dirty="0"/>
              <a:t>Mise à jour d’une </a:t>
            </a:r>
            <a:r>
              <a:rPr lang="fr-FR" sz="2200" dirty="0" err="1"/>
              <a:t>MaCL</a:t>
            </a:r>
            <a:r>
              <a:rPr lang="fr-FR" sz="2200" dirty="0"/>
              <a:t> – vue d’ensemble :</a:t>
            </a:r>
          </a:p>
          <a:p>
            <a:endParaRPr lang="fr-FR" sz="2200" dirty="0"/>
          </a:p>
        </p:txBody>
      </p:sp>
      <p:pic>
        <p:nvPicPr>
          <p:cNvPr id="8" name="Image 7"/>
          <p:cNvPicPr>
            <a:picLocks noChangeAspect="1"/>
          </p:cNvPicPr>
          <p:nvPr/>
        </p:nvPicPr>
        <p:blipFill>
          <a:blip r:embed="rId2"/>
          <a:stretch>
            <a:fillRect/>
          </a:stretch>
        </p:blipFill>
        <p:spPr>
          <a:xfrm>
            <a:off x="2520895" y="2288695"/>
            <a:ext cx="4123809" cy="2828571"/>
          </a:xfrm>
          <a:prstGeom prst="rect">
            <a:avLst/>
          </a:prstGeom>
        </p:spPr>
      </p:pic>
    </p:spTree>
    <p:extLst>
      <p:ext uri="{BB962C8B-B14F-4D97-AF65-F5344CB8AC3E}">
        <p14:creationId xmlns:p14="http://schemas.microsoft.com/office/powerpoint/2010/main" val="12437854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différents statuts d’une Maximum </a:t>
            </a:r>
            <a:r>
              <a:rPr lang="fr-FR" dirty="0" err="1" smtClean="0"/>
              <a:t>credit</a:t>
            </a:r>
            <a:r>
              <a:rPr lang="fr-FR" dirty="0" smtClean="0"/>
              <a:t> line</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36</a:t>
            </a:fld>
            <a:endParaRPr lang="fr-FR" dirty="0"/>
          </a:p>
        </p:txBody>
      </p:sp>
      <p:pic>
        <p:nvPicPr>
          <p:cNvPr id="6" name="Espace réservé du contenu 5"/>
          <p:cNvPicPr>
            <a:picLocks noGrp="1" noChangeAspect="1"/>
          </p:cNvPicPr>
          <p:nvPr>
            <p:ph idx="1"/>
          </p:nvPr>
        </p:nvPicPr>
        <p:blipFill>
          <a:blip r:embed="rId2"/>
          <a:stretch>
            <a:fillRect/>
          </a:stretch>
        </p:blipFill>
        <p:spPr>
          <a:xfrm>
            <a:off x="1835494" y="1540939"/>
            <a:ext cx="5495238" cy="4323809"/>
          </a:xfrm>
          <a:prstGeom prst="rect">
            <a:avLst/>
          </a:prstGeom>
        </p:spPr>
      </p:pic>
    </p:spTree>
    <p:extLst>
      <p:ext uri="{BB962C8B-B14F-4D97-AF65-F5344CB8AC3E}">
        <p14:creationId xmlns:p14="http://schemas.microsoft.com/office/powerpoint/2010/main" val="730271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4</a:t>
            </a:fld>
            <a:endParaRPr lang="fr-FR" dirty="0"/>
          </a:p>
        </p:txBody>
      </p:sp>
      <p:sp>
        <p:nvSpPr>
          <p:cNvPr id="4" name="Espace réservé du texte 3"/>
          <p:cNvSpPr>
            <a:spLocks noGrp="1"/>
          </p:cNvSpPr>
          <p:nvPr>
            <p:ph type="body" sz="quarter" idx="10"/>
          </p:nvPr>
        </p:nvSpPr>
        <p:spPr>
          <a:xfrm>
            <a:off x="1092567" y="1556792"/>
            <a:ext cx="7020000" cy="4500000"/>
          </a:xfrm>
        </p:spPr>
        <p:txBody>
          <a:bodyPr anchor="ctr"/>
          <a:lstStyle/>
          <a:p>
            <a:pPr algn="ctr"/>
            <a:r>
              <a:rPr lang="fr-FR" dirty="0" smtClean="0"/>
              <a:t>Configurations</a:t>
            </a:r>
          </a:p>
          <a:p>
            <a:pPr marL="0" indent="0" algn="ctr">
              <a:buNone/>
            </a:pPr>
            <a:endParaRPr lang="fr-FR" dirty="0"/>
          </a:p>
        </p:txBody>
      </p:sp>
    </p:spTree>
    <p:extLst>
      <p:ext uri="{BB962C8B-B14F-4D97-AF65-F5344CB8AC3E}">
        <p14:creationId xmlns:p14="http://schemas.microsoft.com/office/powerpoint/2010/main" val="3965258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Configuration de la ligne de crédit</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5</a:t>
            </a:fld>
            <a:endParaRPr lang="fr-FR" dirty="0"/>
          </a:p>
        </p:txBody>
      </p:sp>
      <p:sp>
        <p:nvSpPr>
          <p:cNvPr id="5" name="Espace réservé du contenu 4"/>
          <p:cNvSpPr>
            <a:spLocks noGrp="1"/>
          </p:cNvSpPr>
          <p:nvPr>
            <p:ph idx="1"/>
          </p:nvPr>
        </p:nvSpPr>
        <p:spPr/>
        <p:txBody>
          <a:bodyPr>
            <a:normAutofit/>
          </a:bodyPr>
          <a:lstStyle/>
          <a:p>
            <a:pPr algn="just"/>
            <a:r>
              <a:rPr lang="fr-FR" sz="2000" dirty="0"/>
              <a:t>Afin de pouvoir bénéficier d’une ligne de crédit </a:t>
            </a:r>
            <a:r>
              <a:rPr lang="fr-FR" sz="2000" dirty="0" err="1"/>
              <a:t>intrajournalier</a:t>
            </a:r>
            <a:r>
              <a:rPr lang="fr-FR" sz="2000" dirty="0"/>
              <a:t> dans CLM, la Contrepartie doit y être autorisée. Une configuration dans les données référentielles ECMS est donc nécessaire.</a:t>
            </a:r>
          </a:p>
          <a:p>
            <a:pPr algn="just"/>
            <a:endParaRPr lang="fr-FR" sz="2000" dirty="0"/>
          </a:p>
          <a:p>
            <a:pPr algn="just"/>
            <a:r>
              <a:rPr lang="fr-FR" sz="2000" dirty="0" smtClean="0"/>
              <a:t>La configuration de la ligne de crédit d’une Contrepartie :</a:t>
            </a:r>
          </a:p>
          <a:p>
            <a:pPr lvl="1" algn="just"/>
            <a:r>
              <a:rPr lang="fr-FR" sz="1800" dirty="0" smtClean="0"/>
              <a:t>Permet d’identifier le CLM Main Cash </a:t>
            </a:r>
            <a:r>
              <a:rPr lang="fr-FR" sz="1800" dirty="0" err="1" smtClean="0"/>
              <a:t>Account</a:t>
            </a:r>
            <a:r>
              <a:rPr lang="fr-FR" sz="1800" dirty="0" smtClean="0"/>
              <a:t> de la Contrepartie recevant le crédit </a:t>
            </a:r>
            <a:r>
              <a:rPr lang="fr-FR" sz="1800" dirty="0" err="1" smtClean="0"/>
              <a:t>intrajournalier</a:t>
            </a:r>
            <a:r>
              <a:rPr lang="fr-FR" sz="1800" dirty="0" smtClean="0"/>
              <a:t>,</a:t>
            </a:r>
          </a:p>
          <a:p>
            <a:pPr lvl="1" algn="just"/>
            <a:r>
              <a:rPr lang="fr-FR" sz="1800" dirty="0" smtClean="0"/>
              <a:t>Est utilisée par la BCN de refinancement pour définir des limites à la ligne de crédit.</a:t>
            </a:r>
          </a:p>
          <a:p>
            <a:pPr algn="just"/>
            <a:endParaRPr lang="fr-FR" sz="2000" dirty="0"/>
          </a:p>
          <a:p>
            <a:pPr algn="just"/>
            <a:r>
              <a:rPr lang="fr-FR" sz="2000" dirty="0" smtClean="0"/>
              <a:t>La configuration de ligne de crédit de crédit est optionnelle. En l’absence de ligne de crédit rattachée au pool, le surplus de collatéral par rapport aux crédit de la contrepartie demeurera inutilisé.</a:t>
            </a:r>
            <a:endParaRPr lang="fr-FR" sz="2000" dirty="0"/>
          </a:p>
          <a:p>
            <a:pPr lvl="1" algn="just"/>
            <a:endParaRPr lang="fr-FR" sz="1800" dirty="0" smtClean="0"/>
          </a:p>
        </p:txBody>
      </p:sp>
    </p:spTree>
    <p:extLst>
      <p:ext uri="{BB962C8B-B14F-4D97-AF65-F5344CB8AC3E}">
        <p14:creationId xmlns:p14="http://schemas.microsoft.com/office/powerpoint/2010/main" val="304765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000" y="0"/>
            <a:ext cx="8676000" cy="1143000"/>
          </a:xfrm>
        </p:spPr>
        <p:txBody>
          <a:bodyPr/>
          <a:lstStyle/>
          <a:p>
            <a:r>
              <a:rPr lang="fr-FR" dirty="0" smtClean="0"/>
              <a:t>configuration de la ligne de crédit - caractéristiques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6</a:t>
            </a:fld>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499261365"/>
              </p:ext>
            </p:extLst>
          </p:nvPr>
        </p:nvGraphicFramePr>
        <p:xfrm>
          <a:off x="1403648" y="1143000"/>
          <a:ext cx="6408712" cy="4907280"/>
        </p:xfrm>
        <a:graphic>
          <a:graphicData uri="http://schemas.openxmlformats.org/drawingml/2006/table">
            <a:tbl>
              <a:tblPr firstRow="1" firstCol="1" bandRow="1">
                <a:tableStyleId>{5C22544A-7EE6-4342-B048-85BDC9FD1C3A}</a:tableStyleId>
              </a:tblPr>
              <a:tblGrid>
                <a:gridCol w="2102369">
                  <a:extLst>
                    <a:ext uri="{9D8B030D-6E8A-4147-A177-3AD203B41FA5}">
                      <a16:colId xmlns:a16="http://schemas.microsoft.com/office/drawing/2014/main" val="891769143"/>
                    </a:ext>
                  </a:extLst>
                </a:gridCol>
                <a:gridCol w="4306343">
                  <a:extLst>
                    <a:ext uri="{9D8B030D-6E8A-4147-A177-3AD203B41FA5}">
                      <a16:colId xmlns:a16="http://schemas.microsoft.com/office/drawing/2014/main" val="3532694452"/>
                    </a:ext>
                  </a:extLst>
                </a:gridCol>
              </a:tblGrid>
              <a:tr h="0">
                <a:tc>
                  <a:txBody>
                    <a:bodyPr/>
                    <a:lstStyle/>
                    <a:p>
                      <a:pPr algn="l">
                        <a:lnSpc>
                          <a:spcPct val="115000"/>
                        </a:lnSpc>
                        <a:spcBef>
                          <a:spcPts val="300"/>
                        </a:spcBef>
                        <a:spcAft>
                          <a:spcPts val="300"/>
                        </a:spcAft>
                      </a:pPr>
                      <a:r>
                        <a:rPr lang="en-GB" sz="1400">
                          <a:effectLst/>
                        </a:rPr>
                        <a:t>Attribute</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15000"/>
                        </a:lnSpc>
                        <a:spcBef>
                          <a:spcPts val="300"/>
                        </a:spcBef>
                        <a:spcAft>
                          <a:spcPts val="300"/>
                        </a:spcAft>
                      </a:pPr>
                      <a:r>
                        <a:rPr lang="en-GB" sz="1400">
                          <a:effectLst/>
                        </a:rPr>
                        <a:t>Description</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9176421"/>
                  </a:ext>
                </a:extLst>
              </a:tr>
              <a:tr h="185420">
                <a:tc>
                  <a:txBody>
                    <a:bodyPr/>
                    <a:lstStyle/>
                    <a:p>
                      <a:pPr algn="just">
                        <a:lnSpc>
                          <a:spcPct val="115000"/>
                        </a:lnSpc>
                        <a:spcBef>
                          <a:spcPts val="300"/>
                        </a:spcBef>
                        <a:spcAft>
                          <a:spcPts val="300"/>
                        </a:spcAft>
                      </a:pPr>
                      <a:r>
                        <a:rPr lang="en-GB" sz="1400">
                          <a:effectLst/>
                        </a:rPr>
                        <a:t>Pool Identifier</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400">
                          <a:effectLst/>
                        </a:rPr>
                        <a:t>Identifier of the ECMS Pool where the excess collateral is affected to a credit line is authorised.</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83810951"/>
                  </a:ext>
                </a:extLst>
              </a:tr>
              <a:tr h="185420">
                <a:tc>
                  <a:txBody>
                    <a:bodyPr/>
                    <a:lstStyle/>
                    <a:p>
                      <a:pPr algn="just">
                        <a:lnSpc>
                          <a:spcPct val="115000"/>
                        </a:lnSpc>
                        <a:spcBef>
                          <a:spcPts val="300"/>
                        </a:spcBef>
                        <a:spcAft>
                          <a:spcPts val="300"/>
                        </a:spcAft>
                      </a:pPr>
                      <a:r>
                        <a:rPr lang="en-GB" sz="1400">
                          <a:effectLst/>
                        </a:rPr>
                        <a:t>CLM Main Cash Account Identifier</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400">
                          <a:effectLst/>
                        </a:rPr>
                        <a:t>Identifier of the CLM Main Cash Account where the intraday credit facility is provided.</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211307"/>
                  </a:ext>
                </a:extLst>
              </a:tr>
              <a:tr h="185420">
                <a:tc>
                  <a:txBody>
                    <a:bodyPr/>
                    <a:lstStyle/>
                    <a:p>
                      <a:pPr algn="just">
                        <a:lnSpc>
                          <a:spcPct val="115000"/>
                        </a:lnSpc>
                        <a:spcBef>
                          <a:spcPts val="300"/>
                        </a:spcBef>
                        <a:spcAft>
                          <a:spcPts val="300"/>
                        </a:spcAft>
                      </a:pPr>
                      <a:r>
                        <a:rPr lang="en-GB" sz="1400" dirty="0">
                          <a:effectLst/>
                        </a:rPr>
                        <a:t>NCB Maximum Credit Line Value</a:t>
                      </a:r>
                      <a:endParaRPr lang="fr-F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400">
                          <a:effectLst/>
                        </a:rPr>
                        <a:t>Optional. Maximum Credit line value authorised set by the Refinancing Central Bank </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75595503"/>
                  </a:ext>
                </a:extLst>
              </a:tr>
              <a:tr h="0">
                <a:tc>
                  <a:txBody>
                    <a:bodyPr/>
                    <a:lstStyle/>
                    <a:p>
                      <a:pPr algn="just">
                        <a:lnSpc>
                          <a:spcPct val="115000"/>
                        </a:lnSpc>
                        <a:spcBef>
                          <a:spcPts val="300"/>
                        </a:spcBef>
                        <a:spcAft>
                          <a:spcPts val="300"/>
                        </a:spcAft>
                      </a:pPr>
                      <a:r>
                        <a:rPr lang="en-GB" sz="1400">
                          <a:effectLst/>
                        </a:rPr>
                        <a:t>NCB MaCL Validity Start Date</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400">
                          <a:effectLst/>
                        </a:rPr>
                        <a:t>First day of validity of the record, set by the NCB.</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84338536"/>
                  </a:ext>
                </a:extLst>
              </a:tr>
              <a:tr h="0">
                <a:tc>
                  <a:txBody>
                    <a:bodyPr/>
                    <a:lstStyle/>
                    <a:p>
                      <a:pPr algn="just">
                        <a:lnSpc>
                          <a:spcPct val="115000"/>
                        </a:lnSpc>
                        <a:spcBef>
                          <a:spcPts val="300"/>
                        </a:spcBef>
                        <a:spcAft>
                          <a:spcPts val="300"/>
                        </a:spcAft>
                      </a:pPr>
                      <a:r>
                        <a:rPr lang="en-GB" sz="1400">
                          <a:effectLst/>
                        </a:rPr>
                        <a:t>NCB MaCL Validity End Date</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400">
                          <a:effectLst/>
                        </a:rPr>
                        <a:t>Optional. Last day of validity of the record, set by the NCB</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32209836"/>
                  </a:ext>
                </a:extLst>
              </a:tr>
              <a:tr h="0">
                <a:tc>
                  <a:txBody>
                    <a:bodyPr/>
                    <a:lstStyle/>
                    <a:p>
                      <a:pPr algn="just">
                        <a:lnSpc>
                          <a:spcPct val="115000"/>
                        </a:lnSpc>
                        <a:spcBef>
                          <a:spcPts val="300"/>
                        </a:spcBef>
                        <a:spcAft>
                          <a:spcPts val="300"/>
                        </a:spcAft>
                      </a:pPr>
                      <a:r>
                        <a:rPr lang="en-GB" sz="1400">
                          <a:effectLst/>
                        </a:rPr>
                        <a:t>Counterparty Maximum Credit Line Value</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400">
                          <a:effectLst/>
                        </a:rPr>
                        <a:t>Optional. Maximum Credit line value set by the Counterparty. This value must be less or equal to the NCB Maximum Credit Line Value. </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17985511"/>
                  </a:ext>
                </a:extLst>
              </a:tr>
              <a:tr h="0">
                <a:tc>
                  <a:txBody>
                    <a:bodyPr/>
                    <a:lstStyle/>
                    <a:p>
                      <a:pPr algn="just">
                        <a:lnSpc>
                          <a:spcPct val="115000"/>
                        </a:lnSpc>
                        <a:spcBef>
                          <a:spcPts val="300"/>
                        </a:spcBef>
                        <a:spcAft>
                          <a:spcPts val="300"/>
                        </a:spcAft>
                      </a:pPr>
                      <a:r>
                        <a:rPr lang="en-GB" sz="1400">
                          <a:effectLst/>
                        </a:rPr>
                        <a:t>Counterparty MaCL Validity Start Date</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400">
                          <a:effectLst/>
                        </a:rPr>
                        <a:t>First day of validity of the record, set by the Counterparty.</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93140480"/>
                  </a:ext>
                </a:extLst>
              </a:tr>
              <a:tr h="0">
                <a:tc>
                  <a:txBody>
                    <a:bodyPr/>
                    <a:lstStyle/>
                    <a:p>
                      <a:pPr algn="just">
                        <a:lnSpc>
                          <a:spcPct val="115000"/>
                        </a:lnSpc>
                        <a:spcBef>
                          <a:spcPts val="300"/>
                        </a:spcBef>
                        <a:spcAft>
                          <a:spcPts val="300"/>
                        </a:spcAft>
                      </a:pPr>
                      <a:r>
                        <a:rPr lang="en-GB" sz="1400">
                          <a:effectLst/>
                        </a:rPr>
                        <a:t>Counterparty MaCL Validity End Date</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400">
                          <a:effectLst/>
                        </a:rPr>
                        <a:t>Optional. Last day of validity of the record, set by the Counterparty</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09563572"/>
                  </a:ext>
                </a:extLst>
              </a:tr>
              <a:tr h="0">
                <a:tc>
                  <a:txBody>
                    <a:bodyPr/>
                    <a:lstStyle/>
                    <a:p>
                      <a:pPr algn="just">
                        <a:lnSpc>
                          <a:spcPct val="115000"/>
                        </a:lnSpc>
                        <a:spcBef>
                          <a:spcPts val="300"/>
                        </a:spcBef>
                        <a:spcAft>
                          <a:spcPts val="300"/>
                        </a:spcAft>
                      </a:pPr>
                      <a:r>
                        <a:rPr lang="en-GB" sz="1400">
                          <a:effectLst/>
                        </a:rPr>
                        <a:t>Validity Start Date</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400">
                          <a:effectLst/>
                        </a:rPr>
                        <a:t>First day of validity of the record.</a:t>
                      </a:r>
                      <a:endParaRPr lang="fr-F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79799036"/>
                  </a:ext>
                </a:extLst>
              </a:tr>
              <a:tr h="0">
                <a:tc>
                  <a:txBody>
                    <a:bodyPr/>
                    <a:lstStyle/>
                    <a:p>
                      <a:pPr algn="just">
                        <a:lnSpc>
                          <a:spcPct val="115000"/>
                        </a:lnSpc>
                        <a:spcBef>
                          <a:spcPts val="300"/>
                        </a:spcBef>
                        <a:spcAft>
                          <a:spcPts val="300"/>
                        </a:spcAft>
                      </a:pPr>
                      <a:r>
                        <a:rPr lang="en-GB" sz="1400">
                          <a:effectLst/>
                        </a:rPr>
                        <a:t>Validity End Date</a:t>
                      </a:r>
                      <a:endParaRPr lang="fr-F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GB" sz="1400" dirty="0">
                          <a:effectLst/>
                        </a:rPr>
                        <a:t>Optional. Last day of validity of the record.</a:t>
                      </a: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83406742"/>
                  </a:ext>
                </a:extLst>
              </a:tr>
            </a:tbl>
          </a:graphicData>
        </a:graphic>
      </p:graphicFrame>
    </p:spTree>
    <p:extLst>
      <p:ext uri="{BB962C8B-B14F-4D97-AF65-F5344CB8AC3E}">
        <p14:creationId xmlns:p14="http://schemas.microsoft.com/office/powerpoint/2010/main" val="1503089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7</a:t>
            </a:fld>
            <a:endParaRPr lang="fr-FR" dirty="0"/>
          </a:p>
        </p:txBody>
      </p:sp>
      <p:sp>
        <p:nvSpPr>
          <p:cNvPr id="4" name="Espace réservé du texte 3"/>
          <p:cNvSpPr>
            <a:spLocks noGrp="1"/>
          </p:cNvSpPr>
          <p:nvPr>
            <p:ph type="body" sz="quarter" idx="10"/>
          </p:nvPr>
        </p:nvSpPr>
        <p:spPr>
          <a:xfrm>
            <a:off x="1152400" y="1484784"/>
            <a:ext cx="7020000" cy="4500000"/>
          </a:xfrm>
        </p:spPr>
        <p:txBody>
          <a:bodyPr anchor="ctr"/>
          <a:lstStyle/>
          <a:p>
            <a:pPr marL="0" indent="0" algn="ctr">
              <a:buNone/>
            </a:pPr>
            <a:r>
              <a:rPr lang="fr-FR" dirty="0" smtClean="0"/>
              <a:t>2. Définitions</a:t>
            </a:r>
            <a:endParaRPr lang="fr-FR" dirty="0"/>
          </a:p>
        </p:txBody>
      </p:sp>
    </p:spTree>
    <p:extLst>
      <p:ext uri="{BB962C8B-B14F-4D97-AF65-F5344CB8AC3E}">
        <p14:creationId xmlns:p14="http://schemas.microsoft.com/office/powerpoint/2010/main" val="3624467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Ligne de crédit : 3 concepts différents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8</a:t>
            </a:fld>
            <a:endParaRPr lang="fr-FR" dirty="0"/>
          </a:p>
        </p:txBody>
      </p:sp>
      <p:sp>
        <p:nvSpPr>
          <p:cNvPr id="5" name="Espace réservé du contenu 4"/>
          <p:cNvSpPr>
            <a:spLocks noGrp="1"/>
          </p:cNvSpPr>
          <p:nvPr>
            <p:ph idx="1"/>
          </p:nvPr>
        </p:nvSpPr>
        <p:spPr/>
        <p:txBody>
          <a:bodyPr>
            <a:normAutofit/>
          </a:bodyPr>
          <a:lstStyle/>
          <a:p>
            <a:pPr algn="just"/>
            <a:r>
              <a:rPr lang="fr-FR" sz="2000" dirty="0" smtClean="0"/>
              <a:t>La </a:t>
            </a:r>
            <a:r>
              <a:rPr lang="fr-FR" sz="2000" i="1" u="sng" dirty="0" err="1" smtClean="0"/>
              <a:t>Suggested</a:t>
            </a:r>
            <a:r>
              <a:rPr lang="fr-FR" sz="2000" i="1" u="sng" dirty="0" smtClean="0"/>
              <a:t> </a:t>
            </a:r>
            <a:r>
              <a:rPr lang="fr-FR" sz="2000" i="1" u="sng" dirty="0" err="1" smtClean="0"/>
              <a:t>Credit</a:t>
            </a:r>
            <a:r>
              <a:rPr lang="fr-FR" sz="2000" i="1" u="sng" dirty="0" smtClean="0"/>
              <a:t> Line (SCL)</a:t>
            </a:r>
            <a:r>
              <a:rPr lang="fr-FR" sz="2000" u="sng" dirty="0" smtClean="0"/>
              <a:t> </a:t>
            </a:r>
            <a:r>
              <a:rPr lang="fr-FR" sz="2000" dirty="0" smtClean="0"/>
              <a:t>est calculée par ECMS pendant le Day-time </a:t>
            </a:r>
            <a:r>
              <a:rPr lang="fr-FR" sz="2000" dirty="0" err="1"/>
              <a:t>P</a:t>
            </a:r>
            <a:r>
              <a:rPr lang="fr-FR" sz="2000" dirty="0" err="1" smtClean="0"/>
              <a:t>rocess</a:t>
            </a:r>
            <a:r>
              <a:rPr lang="fr-FR" sz="2000" dirty="0" smtClean="0"/>
              <a:t> </a:t>
            </a:r>
            <a:r>
              <a:rPr lang="en-GB" sz="2000" dirty="0"/>
              <a:t>et pendant le 1er cycle du Night-time </a:t>
            </a:r>
            <a:r>
              <a:rPr lang="en-GB" sz="2000" dirty="0" smtClean="0"/>
              <a:t>Process, </a:t>
            </a:r>
            <a:r>
              <a:rPr lang="fr-FR" sz="2000" dirty="0" smtClean="0"/>
              <a:t>suite à un évènement impactant les positions de collatéral et de crédit</a:t>
            </a:r>
            <a:r>
              <a:rPr lang="en-GB" sz="2000" dirty="0" smtClean="0"/>
              <a:t>, </a:t>
            </a:r>
            <a:r>
              <a:rPr lang="fr-FR" sz="2000" dirty="0" smtClean="0"/>
              <a:t>par différence entre la valeur globale des positions de collatéral (tenant compte des « relative </a:t>
            </a:r>
            <a:r>
              <a:rPr lang="fr-FR" sz="2000" dirty="0" err="1" smtClean="0"/>
              <a:t>limits</a:t>
            </a:r>
            <a:r>
              <a:rPr lang="fr-FR" sz="2000" dirty="0" smtClean="0"/>
              <a:t> ») et la valeur globale des positions de crédit.</a:t>
            </a:r>
            <a:endParaRPr lang="en-GB" sz="2000" dirty="0" smtClean="0"/>
          </a:p>
          <a:p>
            <a:pPr lvl="1" algn="just"/>
            <a:r>
              <a:rPr lang="fr-FR" sz="1800" dirty="0" smtClean="0"/>
              <a:t>Si la valeur globale des positions de crédit est supérieure à la valeur globale des positions de collatéral, la </a:t>
            </a:r>
            <a:r>
              <a:rPr lang="fr-FR" sz="1800" i="1" dirty="0" err="1" smtClean="0"/>
              <a:t>Suggested</a:t>
            </a:r>
            <a:r>
              <a:rPr lang="fr-FR" sz="1800" i="1" dirty="0" smtClean="0"/>
              <a:t> </a:t>
            </a:r>
            <a:r>
              <a:rPr lang="fr-FR" sz="1800" i="1" dirty="0" err="1" smtClean="0"/>
              <a:t>Credit</a:t>
            </a:r>
            <a:r>
              <a:rPr lang="fr-FR" sz="1800" i="1" dirty="0" smtClean="0"/>
              <a:t> Line</a:t>
            </a:r>
            <a:r>
              <a:rPr lang="fr-FR" sz="1800" dirty="0" smtClean="0"/>
              <a:t> devient négative et une insuffisance de collatéral est détectée par ECMS. Si l’insuffisance de collatéral est liée à un évènement obligatoire, un appel de marge est déclenché.</a:t>
            </a:r>
          </a:p>
        </p:txBody>
      </p:sp>
    </p:spTree>
    <p:extLst>
      <p:ext uri="{BB962C8B-B14F-4D97-AF65-F5344CB8AC3E}">
        <p14:creationId xmlns:p14="http://schemas.microsoft.com/office/powerpoint/2010/main" val="303731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Ligne de crédit : 3 concepts différents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9</a:t>
            </a:fld>
            <a:endParaRPr lang="fr-FR" dirty="0"/>
          </a:p>
        </p:txBody>
      </p:sp>
      <p:sp>
        <p:nvSpPr>
          <p:cNvPr id="5" name="Espace réservé du contenu 4"/>
          <p:cNvSpPr>
            <a:spLocks noGrp="1"/>
          </p:cNvSpPr>
          <p:nvPr>
            <p:ph idx="1"/>
          </p:nvPr>
        </p:nvSpPr>
        <p:spPr>
          <a:xfrm>
            <a:off x="468000" y="1268760"/>
            <a:ext cx="8229600" cy="4525963"/>
          </a:xfrm>
        </p:spPr>
        <p:txBody>
          <a:bodyPr>
            <a:normAutofit/>
          </a:bodyPr>
          <a:lstStyle/>
          <a:p>
            <a:pPr algn="just"/>
            <a:r>
              <a:rPr lang="fr-FR" sz="2000" dirty="0" smtClean="0"/>
              <a:t>L’</a:t>
            </a:r>
            <a:r>
              <a:rPr lang="fr-FR" sz="2000" i="1" u="sng" dirty="0" err="1" smtClean="0"/>
              <a:t>Expected</a:t>
            </a:r>
            <a:r>
              <a:rPr lang="fr-FR" sz="2000" i="1" u="sng" dirty="0" smtClean="0"/>
              <a:t> </a:t>
            </a:r>
            <a:r>
              <a:rPr lang="fr-FR" sz="2000" i="1" u="sng" dirty="0" err="1" smtClean="0"/>
              <a:t>Credit</a:t>
            </a:r>
            <a:r>
              <a:rPr lang="fr-FR" sz="2000" i="1" u="sng" dirty="0" smtClean="0"/>
              <a:t> Line (ECL)</a:t>
            </a:r>
            <a:r>
              <a:rPr lang="fr-FR" sz="2000" dirty="0" smtClean="0"/>
              <a:t> correspond à la dernière valeur de la </a:t>
            </a:r>
            <a:r>
              <a:rPr lang="fr-FR" sz="2000" i="1" dirty="0" err="1" smtClean="0"/>
              <a:t>Suggested</a:t>
            </a:r>
            <a:r>
              <a:rPr lang="fr-FR" sz="2000" i="1" dirty="0" smtClean="0"/>
              <a:t> </a:t>
            </a:r>
            <a:r>
              <a:rPr lang="fr-FR" sz="2000" i="1" dirty="0" err="1" smtClean="0"/>
              <a:t>Credit</a:t>
            </a:r>
            <a:r>
              <a:rPr lang="fr-FR" sz="2000" i="1" dirty="0" smtClean="0"/>
              <a:t> Line </a:t>
            </a:r>
            <a:r>
              <a:rPr lang="fr-FR" sz="2000" dirty="0" smtClean="0"/>
              <a:t>envoyée à CLM, dans le cas d’une ligne de crédit flottante, ou à la </a:t>
            </a:r>
            <a:r>
              <a:rPr lang="fr-FR" sz="2000" i="1" dirty="0" smtClean="0"/>
              <a:t>Maximum </a:t>
            </a:r>
            <a:r>
              <a:rPr lang="fr-FR" sz="2000" i="1" dirty="0" err="1" smtClean="0"/>
              <a:t>Credit</a:t>
            </a:r>
            <a:r>
              <a:rPr lang="fr-FR" sz="2000" i="1" dirty="0" smtClean="0"/>
              <a:t> Line </a:t>
            </a:r>
            <a:r>
              <a:rPr lang="fr-FR" sz="2000" dirty="0" smtClean="0"/>
              <a:t>(</a:t>
            </a:r>
            <a:r>
              <a:rPr lang="fr-FR" sz="2000" dirty="0" err="1" smtClean="0"/>
              <a:t>MaCL</a:t>
            </a:r>
            <a:r>
              <a:rPr lang="fr-FR" sz="2000" dirty="0" smtClean="0"/>
              <a:t>), prenant en compte une éventuelle « </a:t>
            </a:r>
            <a:r>
              <a:rPr lang="fr-FR" sz="2000" dirty="0" err="1" smtClean="0"/>
              <a:t>absolute</a:t>
            </a:r>
            <a:r>
              <a:rPr lang="fr-FR" sz="2000" dirty="0" smtClean="0"/>
              <a:t> </a:t>
            </a:r>
            <a:r>
              <a:rPr lang="fr-FR" sz="2000" dirty="0" err="1" smtClean="0"/>
              <a:t>limit</a:t>
            </a:r>
            <a:r>
              <a:rPr lang="fr-FR" sz="2000" dirty="0" smtClean="0"/>
              <a:t> »</a:t>
            </a:r>
            <a:r>
              <a:rPr lang="en-GB" sz="2000" dirty="0" smtClean="0"/>
              <a:t>.</a:t>
            </a:r>
          </a:p>
          <a:p>
            <a:pPr lvl="1" algn="just"/>
            <a:r>
              <a:rPr lang="en-GB" sz="1800" dirty="0" err="1" smtClean="0"/>
              <a:t>L’</a:t>
            </a:r>
            <a:r>
              <a:rPr lang="en-GB" sz="1800" i="1" dirty="0" err="1" smtClean="0"/>
              <a:t>Expected</a:t>
            </a:r>
            <a:r>
              <a:rPr lang="en-GB" sz="1800" i="1" dirty="0" smtClean="0"/>
              <a:t> Credit </a:t>
            </a:r>
            <a:r>
              <a:rPr lang="fr-FR" sz="1800" i="1" dirty="0" smtClean="0"/>
              <a:t>Line </a:t>
            </a:r>
            <a:r>
              <a:rPr lang="fr-FR" sz="1800" dirty="0" smtClean="0"/>
              <a:t>est égale à zéro pour les Contreparties ne possédant pas de MCA en propre dans </a:t>
            </a:r>
            <a:r>
              <a:rPr lang="en-GB" sz="1800" dirty="0" smtClean="0"/>
              <a:t>CLM.</a:t>
            </a:r>
            <a:endParaRPr lang="fr-FR" sz="1800" dirty="0" smtClean="0"/>
          </a:p>
          <a:p>
            <a:endParaRPr lang="en-GB" sz="2000" dirty="0" smtClean="0"/>
          </a:p>
          <a:p>
            <a:pPr algn="just"/>
            <a:r>
              <a:rPr lang="fr-FR" sz="2000" dirty="0" smtClean="0"/>
              <a:t>La </a:t>
            </a:r>
            <a:r>
              <a:rPr lang="fr-FR" sz="2000" i="1" u="sng" dirty="0" smtClean="0"/>
              <a:t>Real </a:t>
            </a:r>
            <a:r>
              <a:rPr lang="fr-FR" sz="2000" i="1" u="sng" dirty="0" err="1" smtClean="0"/>
              <a:t>Credit</a:t>
            </a:r>
            <a:r>
              <a:rPr lang="fr-FR" sz="2000" i="1" u="sng" dirty="0" smtClean="0"/>
              <a:t> Line (RCL</a:t>
            </a:r>
            <a:r>
              <a:rPr lang="fr-FR" sz="2000" i="1" dirty="0" smtClean="0"/>
              <a:t>)</a:t>
            </a:r>
            <a:r>
              <a:rPr lang="fr-FR" sz="2000" dirty="0" smtClean="0"/>
              <a:t> correspond à la dernière valeur de la ligne de crédit dénouée dans CLM.</a:t>
            </a:r>
          </a:p>
          <a:p>
            <a:pPr lvl="1" algn="just"/>
            <a:r>
              <a:rPr lang="fr-FR" sz="1800" dirty="0" smtClean="0"/>
              <a:t>La </a:t>
            </a:r>
            <a:r>
              <a:rPr lang="fr-FR" sz="1800" i="1" dirty="0" smtClean="0"/>
              <a:t>Real </a:t>
            </a:r>
            <a:r>
              <a:rPr lang="fr-FR" sz="1800" i="1" dirty="0" err="1" smtClean="0"/>
              <a:t>Credit</a:t>
            </a:r>
            <a:r>
              <a:rPr lang="fr-FR" sz="1800" i="1" dirty="0" smtClean="0"/>
              <a:t> Line</a:t>
            </a:r>
            <a:r>
              <a:rPr lang="fr-FR" sz="1800" dirty="0" smtClean="0"/>
              <a:t> peut être différente de l’</a:t>
            </a:r>
            <a:r>
              <a:rPr lang="fr-FR" sz="1800" i="1" dirty="0" err="1" smtClean="0"/>
              <a:t>Expected</a:t>
            </a:r>
            <a:r>
              <a:rPr lang="fr-FR" sz="1800" i="1" dirty="0" smtClean="0"/>
              <a:t> </a:t>
            </a:r>
            <a:r>
              <a:rPr lang="fr-FR" sz="1800" i="1" dirty="0" err="1" smtClean="0"/>
              <a:t>Credit</a:t>
            </a:r>
            <a:r>
              <a:rPr lang="fr-FR" sz="1800" i="1" dirty="0" smtClean="0"/>
              <a:t> Line</a:t>
            </a:r>
            <a:r>
              <a:rPr lang="fr-FR" sz="1800" dirty="0" smtClean="0"/>
              <a:t> quand au moins une modification de la ligne de crédit n’a pas encore été dénouée dans CLM. </a:t>
            </a:r>
          </a:p>
          <a:p>
            <a:pPr lvl="1" algn="just"/>
            <a:r>
              <a:rPr lang="fr-FR" sz="1800" dirty="0" smtClean="0"/>
              <a:t>La </a:t>
            </a:r>
            <a:r>
              <a:rPr lang="fr-FR" sz="1800" i="1" dirty="0" smtClean="0"/>
              <a:t>Real </a:t>
            </a:r>
            <a:r>
              <a:rPr lang="fr-FR" sz="1800" i="1" dirty="0" err="1" smtClean="0"/>
              <a:t>Credit</a:t>
            </a:r>
            <a:r>
              <a:rPr lang="fr-FR" sz="1800" i="1" dirty="0" smtClean="0"/>
              <a:t> Line</a:t>
            </a:r>
            <a:r>
              <a:rPr lang="fr-FR" sz="1800" dirty="0" smtClean="0"/>
              <a:t> est égale à zéro pour les Contreparties ne possédant pas de MCA en propre dans CLM.</a:t>
            </a:r>
            <a:endParaRPr lang="fr-FR" sz="1800" dirty="0"/>
          </a:p>
          <a:p>
            <a:pPr marL="457200" lvl="1" indent="0">
              <a:buNone/>
            </a:pPr>
            <a:endParaRPr lang="fr-FR" dirty="0"/>
          </a:p>
        </p:txBody>
      </p:sp>
    </p:spTree>
    <p:extLst>
      <p:ext uri="{BB962C8B-B14F-4D97-AF65-F5344CB8AC3E}">
        <p14:creationId xmlns:p14="http://schemas.microsoft.com/office/powerpoint/2010/main" val="4794101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BARIT-BDF-PPT-1">
  <a:themeElements>
    <a:clrScheme name="Personnalisé 1">
      <a:dk1>
        <a:sysClr val="windowText" lastClr="000000"/>
      </a:dk1>
      <a:lt1>
        <a:sysClr val="window" lastClr="FFFFFF"/>
      </a:lt1>
      <a:dk2>
        <a:srgbClr val="666666"/>
      </a:dk2>
      <a:lt2>
        <a:srgbClr val="D2D2D2"/>
      </a:lt2>
      <a:accent1>
        <a:srgbClr val="205AA7"/>
      </a:accent1>
      <a:accent2>
        <a:srgbClr val="005BD3"/>
      </a:accent2>
      <a:accent3>
        <a:srgbClr val="00449E"/>
      </a:accent3>
      <a:accent4>
        <a:srgbClr val="00449E"/>
      </a:accent4>
      <a:accent5>
        <a:srgbClr val="800080"/>
      </a:accent5>
      <a:accent6>
        <a:srgbClr val="D60093"/>
      </a:accent6>
      <a:hlink>
        <a:srgbClr val="A0006E"/>
      </a:hlink>
      <a:folHlink>
        <a:srgbClr val="FE19FF"/>
      </a:folHlink>
    </a:clrScheme>
    <a:fontScheme name="Personnalisé 1">
      <a:majorFont>
        <a:latin typeface="Calibri"/>
        <a:ea typeface=""/>
        <a:cs typeface=""/>
      </a:majorFont>
      <a:minorFont>
        <a:latin typeface="Calibri"/>
        <a:ea typeface=""/>
        <a:cs typeface=""/>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BARIT-BDF-PPT [Lecture seule]" id="{B8996ECA-2DB2-4577-9989-D8E1764EF4D6}" vid="{9792DEAD-D8A8-4CFD-80AE-15F943662B3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ntraneDocument" ma:contentTypeID="0x0101005AD2E17D830C4A47919A8B2E429EF09F00DED39C0D10B8B243A3DA4A325390F447" ma:contentTypeVersion="1" ma:contentTypeDescription="Crée un document." ma:contentTypeScope="" ma:versionID="dbd1fc20711cf9246c03abd6405ccce9">
  <xsd:schema xmlns:xsd="http://www.w3.org/2001/XMLSchema" xmlns:xs="http://www.w3.org/2001/XMLSchema" xmlns:p="http://schemas.microsoft.com/office/2006/metadata/properties" xmlns:ns3="141d8ada-ab67-46b9-a6c4-f73b95bedb2b" xmlns:ns4="834bd692-7201-4343-9a59-08b1a61dabcf" targetNamespace="http://schemas.microsoft.com/office/2006/metadata/properties" ma:root="true" ma:fieldsID="1a39003a96c72dbe389fec09bbfa3dfd" ns3:_="" ns4:_="">
    <xsd:import namespace="141d8ada-ab67-46b9-a6c4-f73b95bedb2b"/>
    <xsd:import namespace="834bd692-7201-4343-9a59-08b1a61dabcf"/>
    <xsd:element name="properties">
      <xsd:complexType>
        <xsd:sequence>
          <xsd:element name="documentManagement">
            <xsd:complexType>
              <xsd:all>
                <xsd:element ref="ns3:INTRANE_MediaCategory" minOccurs="0"/>
                <xsd:element ref="ns3:INTRANE_MediaCategoryColor" minOccurs="0"/>
                <xsd:element ref="ns4:INTRANE_IsAmbition2020Media" minOccurs="0"/>
                <xsd:element ref="ns3:INTRANE_Media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1d8ada-ab67-46b9-a6c4-f73b95bedb2b" elementFormDefault="qualified">
    <xsd:import namespace="http://schemas.microsoft.com/office/2006/documentManagement/types"/>
    <xsd:import namespace="http://schemas.microsoft.com/office/infopath/2007/PartnerControls"/>
    <xsd:element name="INTRANE_MediaCategory" ma:index="8" nillable="true" ma:displayName="Catégorie de média" ma:description="Catégorie de contenu pour les médias" ma:list="{bf7b3f65-2f85-4e29-8468-69a8a6337be2}" ma:internalName="INTRANE_MediaCategory" ma:showField="Title" ma:web="{141d8ada-ab67-46b9-a6c4-f73b95bedb2b}">
      <xsd:simpleType>
        <xsd:restriction base="dms:Lookup"/>
      </xsd:simpleType>
    </xsd:element>
    <xsd:element name="INTRANE_MediaCategoryColor" ma:index="9" nillable="true" ma:displayName="Catégorie de média:Couleur" ma:description="Couleur de la catégorie" ma:list="{bf7b3f65-2f85-4e29-8468-69a8a6337be2}" ma:internalName="INTRANE_MediaCategoryColor" ma:readOnly="true" ma:showField="Color" ma:web="{141d8ada-ab67-46b9-a6c4-f73b95bedb2b}">
      <xsd:simpleType>
        <xsd:restriction base="dms:Lookup"/>
      </xsd:simpleType>
    </xsd:element>
    <xsd:element name="INTRANE_MediaType" ma:index="11" nillable="true" ma:displayName="Type de média" ma:description="Catégorie de contenu pour les médias" ma:list="{bf4d2ce8-9954-47e8-ab24-192cf2b7d306}" ma:internalName="INTRANE_MediaType" ma:showField="Title" ma:web="{141d8ada-ab67-46b9-a6c4-f73b95bedb2b}">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834bd692-7201-4343-9a59-08b1a61dabcf" elementFormDefault="qualified">
    <xsd:import namespace="http://schemas.microsoft.com/office/2006/documentManagement/types"/>
    <xsd:import namespace="http://schemas.microsoft.com/office/infopath/2007/PartnerControls"/>
    <xsd:element name="INTRANE_IsAmbition2020Media" ma:index="10" nillable="true" ma:displayName="Rang média Ambitions 2020" ma:default="0" ma:description="Rang du média apparaissant sur la page d'accueil Ambitions 2020" ma:indexed="true" ma:internalName="INTRANE_IsAmbition2020Media">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TRANE_MediaType xmlns="141d8ada-ab67-46b9-a6c4-f73b95bedb2b">5</INTRANE_MediaType>
    <INTRANE_MediaCategory xmlns="141d8ada-ab67-46b9-a6c4-f73b95bedb2b">7</INTRANE_MediaCategory>
    <INTRANE_IsAmbition2020Media xmlns="834bd692-7201-4343-9a59-08b1a61dabcf" xsi:nil="true"/>
  </documentManagement>
</p:properties>
</file>

<file path=customXml/itemProps1.xml><?xml version="1.0" encoding="utf-8"?>
<ds:datastoreItem xmlns:ds="http://schemas.openxmlformats.org/officeDocument/2006/customXml" ds:itemID="{0BAB77E1-FAFD-483B-A844-67BCA76EB4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1d8ada-ab67-46b9-a6c4-f73b95bedb2b"/>
    <ds:schemaRef ds:uri="834bd692-7201-4343-9a59-08b1a61dab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323C1A-603D-4890-99D6-2670B78F61AD}">
  <ds:schemaRefs>
    <ds:schemaRef ds:uri="http://schemas.microsoft.com/sharepoint/v3/contenttype/forms"/>
  </ds:schemaRefs>
</ds:datastoreItem>
</file>

<file path=customXml/itemProps3.xml><?xml version="1.0" encoding="utf-8"?>
<ds:datastoreItem xmlns:ds="http://schemas.openxmlformats.org/officeDocument/2006/customXml" ds:itemID="{22FDDFE8-55E5-4F72-9917-6DF7276A2EFF}">
  <ds:schemaRefs>
    <ds:schemaRef ds:uri="http://purl.org/dc/terms/"/>
    <ds:schemaRef ds:uri="http://schemas.openxmlformats.org/package/2006/metadata/core-properties"/>
    <ds:schemaRef ds:uri="834bd692-7201-4343-9a59-08b1a61dabcf"/>
    <ds:schemaRef ds:uri="http://schemas.microsoft.com/office/2006/documentManagement/types"/>
    <ds:schemaRef ds:uri="http://schemas.microsoft.com/office/infopath/2007/PartnerControls"/>
    <ds:schemaRef ds:uri="http://purl.org/dc/elements/1.1/"/>
    <ds:schemaRef ds:uri="http://schemas.microsoft.com/office/2006/metadata/properties"/>
    <ds:schemaRef ds:uri="141d8ada-ab67-46b9-a6c4-f73b95bedb2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GABARIT-BDF-PPT</Template>
  <TotalTime>1636</TotalTime>
  <Words>3135</Words>
  <Application>Microsoft Office PowerPoint</Application>
  <PresentationFormat>Affichage à l'écran (4:3)</PresentationFormat>
  <Paragraphs>438</Paragraphs>
  <Slides>36</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36</vt:i4>
      </vt:variant>
    </vt:vector>
  </HeadingPairs>
  <TitlesOfParts>
    <vt:vector size="42" baseType="lpstr">
      <vt:lpstr>Arial</vt:lpstr>
      <vt:lpstr>Calibri</vt:lpstr>
      <vt:lpstr>Symbol</vt:lpstr>
      <vt:lpstr>Times New Roman</vt:lpstr>
      <vt:lpstr>Wingdings</vt:lpstr>
      <vt:lpstr>GABARIT-BDF-PPT-1</vt:lpstr>
      <vt:lpstr>Gestion de la ligne de crédit CLM</vt:lpstr>
      <vt:lpstr>Introduction</vt:lpstr>
      <vt:lpstr>Présentation PowerPoint</vt:lpstr>
      <vt:lpstr>Présentation PowerPoint</vt:lpstr>
      <vt:lpstr>Configuration de la ligne de crédit</vt:lpstr>
      <vt:lpstr>configuration de la ligne de crédit - caractéristiques</vt:lpstr>
      <vt:lpstr>Présentation PowerPoint</vt:lpstr>
      <vt:lpstr>Ligne de crédit : 3 concepts différents</vt:lpstr>
      <vt:lpstr>Ligne de crédit : 3 concepts différents</vt:lpstr>
      <vt:lpstr>Présentation PowerPoint</vt:lpstr>
      <vt:lpstr>Envoi d’un Modify Credit LINE (MCL) à CLM - principes</vt:lpstr>
      <vt:lpstr>Envoi d’un Modify Credit LINE (MCL) à CLM - principes</vt:lpstr>
      <vt:lpstr>Détermination de la valeur de la MCL</vt:lpstr>
      <vt:lpstr>Détermination de la valeur de la MCL - exemples</vt:lpstr>
      <vt:lpstr>Détermination de la valeur de la MCL - exemples</vt:lpstr>
      <vt:lpstr>Traitement d’une MCL</vt:lpstr>
      <vt:lpstr>Traitement d’une MCL</vt:lpstr>
      <vt:lpstr>Traitement d’une MCL – LISTE Des diminutions de la LC OBLIGATOIRES</vt:lpstr>
      <vt:lpstr>Traitement d’une MCL</vt:lpstr>
      <vt:lpstr>Traitement d’une MCL</vt:lpstr>
      <vt:lpstr>Connected payments – liste des évènements</vt:lpstr>
      <vt:lpstr>Traitement d’une MCL – Caractéristiques de l’instruction envoyée à CLM</vt:lpstr>
      <vt:lpstr>Traitement d’une MCL</vt:lpstr>
      <vt:lpstr>Traitement d’une MCL</vt:lpstr>
      <vt:lpstr>Traitement d’une MCL</vt:lpstr>
      <vt:lpstr>Annulation d’une MCl</vt:lpstr>
      <vt:lpstr>Traitement d’une MCL – vue d’ensemble</vt:lpstr>
      <vt:lpstr>Les différents statuts d’une MCL</vt:lpstr>
      <vt:lpstr>Présentation PowerPoint</vt:lpstr>
      <vt:lpstr>Maximum Credit Line (MaCL)</vt:lpstr>
      <vt:lpstr>Mise en place d’une Maximum credit line (MaCL)</vt:lpstr>
      <vt:lpstr>Envoi d’une instruction de MaCL</vt:lpstr>
      <vt:lpstr>Traitement de la mise à jour d’une MaCL</vt:lpstr>
      <vt:lpstr>Traitement de la mise à jour d’une MaCL - Exemple</vt:lpstr>
      <vt:lpstr>Traitement d’une Maximum credit line</vt:lpstr>
      <vt:lpstr>Les différents statuts d’une Maximum credit line</vt:lpstr>
    </vt:vector>
  </TitlesOfParts>
  <Company>Banque de France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de place projet ECMS</dc:title>
  <dc:creator>BOPM</dc:creator>
  <cp:lastModifiedBy>BOPM</cp:lastModifiedBy>
  <cp:revision>142</cp:revision>
  <cp:lastPrinted>2017-07-05T15:29:52Z</cp:lastPrinted>
  <dcterms:created xsi:type="dcterms:W3CDTF">2020-04-29T15:14:52Z</dcterms:created>
  <dcterms:modified xsi:type="dcterms:W3CDTF">2020-06-19T14:38:13Z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0x0101005AD2E17D830C4A47919A8B2E429EF09F00DED39C0D10B8B243A3DA4A325390F447</vt:lpwstr>
  </property>
  <property fmtid="{D5CDD505-2E9C-101B-9397-08002B2CF9AE}" pid="3" name="AlternateThumbnailUrl">
    <vt:lpwstr>, </vt:lpwstr>
  </property>
</Properties>
</file>