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6" r:id="rId5"/>
    <p:sldId id="258" r:id="rId6"/>
    <p:sldId id="257" r:id="rId7"/>
    <p:sldId id="265" r:id="rId8"/>
    <p:sldId id="266" r:id="rId9"/>
    <p:sldId id="270" r:id="rId10"/>
    <p:sldId id="262" r:id="rId11"/>
    <p:sldId id="269" r:id="rId12"/>
    <p:sldId id="271" r:id="rId13"/>
    <p:sldId id="272" r:id="rId14"/>
    <p:sldId id="273" r:id="rId15"/>
    <p:sldId id="274" r:id="rId16"/>
    <p:sldId id="275" r:id="rId17"/>
    <p:sldId id="276" r:id="rId18"/>
    <p:sldId id="263" r:id="rId19"/>
    <p:sldId id="277" r:id="rId20"/>
    <p:sldId id="290" r:id="rId21"/>
    <p:sldId id="279" r:id="rId22"/>
    <p:sldId id="283" r:id="rId23"/>
    <p:sldId id="280" r:id="rId24"/>
    <p:sldId id="282" r:id="rId25"/>
    <p:sldId id="284" r:id="rId26"/>
    <p:sldId id="285" r:id="rId27"/>
    <p:sldId id="287" r:id="rId28"/>
    <p:sldId id="286" r:id="rId29"/>
    <p:sldId id="288" r:id="rId30"/>
    <p:sldId id="289" r:id="rId31"/>
    <p:sldId id="278" r:id="rId32"/>
    <p:sldId id="281" r:id="rId33"/>
    <p:sldId id="291" r:id="rId34"/>
  </p:sldIdLst>
  <p:sldSz cx="9144000" cy="6858000" type="screen4x3"/>
  <p:notesSz cx="6705600" cy="98425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PM" initials="BOPM" lastIdx="3" clrIdx="0">
    <p:extLst>
      <p:ext uri="{19B8F6BF-5375-455C-9EA6-DF929625EA0E}">
        <p15:presenceInfo xmlns:p15="http://schemas.microsoft.com/office/powerpoint/2012/main" userId="BOPM" providerId="None"/>
      </p:ext>
    </p:extLst>
  </p:cmAuthor>
  <p:cmAuthor id="2" name="DEANAZ Geneviève (UA 1157)" initials="DG(1" lastIdx="2" clrIdx="1">
    <p:extLst>
      <p:ext uri="{19B8F6BF-5375-455C-9EA6-DF929625EA0E}">
        <p15:presenceInfo xmlns:p15="http://schemas.microsoft.com/office/powerpoint/2012/main" userId="S-1-5-21-932784933-1916278750-2019186543-1996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429C"/>
    <a:srgbClr val="07A1E2"/>
    <a:srgbClr val="205AA7"/>
    <a:srgbClr val="8B0534"/>
    <a:srgbClr val="FDEADA"/>
    <a:srgbClr val="F3953F"/>
    <a:srgbClr val="F79646"/>
    <a:srgbClr val="FDDFC7"/>
    <a:srgbClr val="3E81DA"/>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343" autoAdjust="0"/>
  </p:normalViewPr>
  <p:slideViewPr>
    <p:cSldViewPr>
      <p:cViewPr varScale="1">
        <p:scale>
          <a:sx n="65" d="100"/>
          <a:sy n="65" d="100"/>
        </p:scale>
        <p:origin x="146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06FB5-A2B2-49C6-9AD1-55B6917CD944}" type="doc">
      <dgm:prSet loTypeId="urn:microsoft.com/office/officeart/2005/8/layout/cycle2" loCatId="cycle" qsTypeId="urn:microsoft.com/office/officeart/2005/8/quickstyle/simple2" qsCatId="simple" csTypeId="urn:microsoft.com/office/officeart/2005/8/colors/colorful4" csCatId="colorful" phldr="1"/>
      <dgm:spPr/>
      <dgm:t>
        <a:bodyPr/>
        <a:lstStyle/>
        <a:p>
          <a:endParaRPr lang="fr-FR"/>
        </a:p>
      </dgm:t>
    </dgm:pt>
    <dgm:pt modelId="{9DF4BBD3-25B6-419A-AB91-DE3ACD9C4242}">
      <dgm:prSet phldrT="[Texte]" phldr="1" custT="1"/>
      <dgm:spPr>
        <a:solidFill>
          <a:schemeClr val="accent2"/>
        </a:solidFill>
      </dgm:spPr>
      <dgm:t>
        <a:bodyPr/>
        <a:lstStyle/>
        <a:p>
          <a:endParaRPr lang="fr-FR" sz="2000" dirty="0"/>
        </a:p>
      </dgm:t>
    </dgm:pt>
    <dgm:pt modelId="{98CC9FE9-8325-4543-9BDF-A0D40F4BE211}" type="parTrans" cxnId="{7D1C661D-5452-4A24-A461-D1FDD661C07C}">
      <dgm:prSet/>
      <dgm:spPr/>
      <dgm:t>
        <a:bodyPr/>
        <a:lstStyle/>
        <a:p>
          <a:endParaRPr lang="fr-FR"/>
        </a:p>
      </dgm:t>
    </dgm:pt>
    <dgm:pt modelId="{51E61400-E8A1-4078-B0D1-05769AFE3FC2}" type="sibTrans" cxnId="{7D1C661D-5452-4A24-A461-D1FDD661C07C}">
      <dgm:prSet/>
      <dgm:spPr/>
      <dgm:t>
        <a:bodyPr/>
        <a:lstStyle/>
        <a:p>
          <a:endParaRPr lang="fr-FR"/>
        </a:p>
      </dgm:t>
    </dgm:pt>
    <dgm:pt modelId="{A16B7A32-C1AD-495A-A377-0B9A0A7FEC9F}">
      <dgm:prSet phldrT="[Texte]" phldr="1" custT="1"/>
      <dgm:spPr>
        <a:solidFill>
          <a:schemeClr val="accent3"/>
        </a:solidFill>
      </dgm:spPr>
      <dgm:t>
        <a:bodyPr/>
        <a:lstStyle/>
        <a:p>
          <a:endParaRPr lang="fr-FR" sz="2000" dirty="0"/>
        </a:p>
      </dgm:t>
    </dgm:pt>
    <dgm:pt modelId="{054EB8F3-687D-47C1-A8CA-AA8906B81A64}" type="parTrans" cxnId="{D39E6565-AB8E-4150-9AD1-F0C376D118EA}">
      <dgm:prSet/>
      <dgm:spPr/>
      <dgm:t>
        <a:bodyPr/>
        <a:lstStyle/>
        <a:p>
          <a:endParaRPr lang="fr-FR"/>
        </a:p>
      </dgm:t>
    </dgm:pt>
    <dgm:pt modelId="{D093C8A5-C38E-46B0-A43A-6E4799DBF5B8}" type="sibTrans" cxnId="{D39E6565-AB8E-4150-9AD1-F0C376D118EA}">
      <dgm:prSet/>
      <dgm:spPr/>
      <dgm:t>
        <a:bodyPr/>
        <a:lstStyle/>
        <a:p>
          <a:endParaRPr lang="fr-FR"/>
        </a:p>
      </dgm:t>
    </dgm:pt>
    <dgm:pt modelId="{2580DAD5-E4B5-4293-AB07-A4C506041096}">
      <dgm:prSet phldrT="[Texte]" phldr="1" custT="1"/>
      <dgm:spPr>
        <a:solidFill>
          <a:schemeClr val="accent5"/>
        </a:solidFill>
      </dgm:spPr>
      <dgm:t>
        <a:bodyPr/>
        <a:lstStyle/>
        <a:p>
          <a:endParaRPr lang="fr-FR" sz="2000" dirty="0"/>
        </a:p>
      </dgm:t>
    </dgm:pt>
    <dgm:pt modelId="{3872E00E-B2E4-4A20-9A82-F208316DB251}" type="parTrans" cxnId="{75528107-9022-476D-AE40-85E56DB393F3}">
      <dgm:prSet/>
      <dgm:spPr/>
      <dgm:t>
        <a:bodyPr/>
        <a:lstStyle/>
        <a:p>
          <a:endParaRPr lang="fr-FR"/>
        </a:p>
      </dgm:t>
    </dgm:pt>
    <dgm:pt modelId="{8828E4FD-4B51-4892-8A21-08016202413A}" type="sibTrans" cxnId="{75528107-9022-476D-AE40-85E56DB393F3}">
      <dgm:prSet/>
      <dgm:spPr/>
      <dgm:t>
        <a:bodyPr/>
        <a:lstStyle/>
        <a:p>
          <a:endParaRPr lang="fr-FR"/>
        </a:p>
      </dgm:t>
    </dgm:pt>
    <dgm:pt modelId="{8DF2A84E-9439-4676-B13B-880F92495483}">
      <dgm:prSet phldrT="[Texte]" phldr="1" custT="1"/>
      <dgm:spPr/>
      <dgm:t>
        <a:bodyPr/>
        <a:lstStyle/>
        <a:p>
          <a:endParaRPr lang="fr-FR" sz="2000" dirty="0"/>
        </a:p>
      </dgm:t>
    </dgm:pt>
    <dgm:pt modelId="{7051D416-35AC-401B-833F-A4F8C8DD6EA9}" type="parTrans" cxnId="{49A60ED3-5978-4CAC-A39A-F10C23E6AFF3}">
      <dgm:prSet/>
      <dgm:spPr/>
      <dgm:t>
        <a:bodyPr/>
        <a:lstStyle/>
        <a:p>
          <a:endParaRPr lang="fr-FR"/>
        </a:p>
      </dgm:t>
    </dgm:pt>
    <dgm:pt modelId="{C8218148-B48A-4CD5-B315-EB4E2CA794B6}" type="sibTrans" cxnId="{49A60ED3-5978-4CAC-A39A-F10C23E6AFF3}">
      <dgm:prSet/>
      <dgm:spPr/>
      <dgm:t>
        <a:bodyPr/>
        <a:lstStyle/>
        <a:p>
          <a:endParaRPr lang="fr-FR"/>
        </a:p>
      </dgm:t>
    </dgm:pt>
    <dgm:pt modelId="{435C8848-87CA-47E9-A5F7-99C1EC16E483}">
      <dgm:prSet phldrT="[Texte]" phldr="1" custT="1"/>
      <dgm:spPr>
        <a:solidFill>
          <a:srgbClr val="00B0F0"/>
        </a:solidFill>
      </dgm:spPr>
      <dgm:t>
        <a:bodyPr/>
        <a:lstStyle/>
        <a:p>
          <a:endParaRPr lang="fr-FR" sz="2000" dirty="0"/>
        </a:p>
      </dgm:t>
    </dgm:pt>
    <dgm:pt modelId="{A4708D6C-7804-40ED-AC27-D9D8D2A4430F}" type="parTrans" cxnId="{D75495CB-BD7C-4D1C-A798-9A39418CE5D5}">
      <dgm:prSet/>
      <dgm:spPr/>
      <dgm:t>
        <a:bodyPr/>
        <a:lstStyle/>
        <a:p>
          <a:endParaRPr lang="fr-FR"/>
        </a:p>
      </dgm:t>
    </dgm:pt>
    <dgm:pt modelId="{897A74CA-12E4-4886-9909-D0C39E0E9701}" type="sibTrans" cxnId="{D75495CB-BD7C-4D1C-A798-9A39418CE5D5}">
      <dgm:prSet/>
      <dgm:spPr>
        <a:solidFill>
          <a:srgbClr val="00B0F0"/>
        </a:solidFill>
      </dgm:spPr>
      <dgm:t>
        <a:bodyPr/>
        <a:lstStyle/>
        <a:p>
          <a:endParaRPr lang="fr-FR"/>
        </a:p>
      </dgm:t>
    </dgm:pt>
    <dgm:pt modelId="{2549E5CF-6BE3-4B25-97C4-0F3526604FDD}" type="pres">
      <dgm:prSet presAssocID="{87306FB5-A2B2-49C6-9AD1-55B6917CD944}" presName="cycle" presStyleCnt="0">
        <dgm:presLayoutVars>
          <dgm:dir/>
          <dgm:resizeHandles val="exact"/>
        </dgm:presLayoutVars>
      </dgm:prSet>
      <dgm:spPr/>
      <dgm:t>
        <a:bodyPr/>
        <a:lstStyle/>
        <a:p>
          <a:endParaRPr lang="fr-FR"/>
        </a:p>
      </dgm:t>
    </dgm:pt>
    <dgm:pt modelId="{12C7F52A-8E56-4217-BBC6-06CF6074755F}" type="pres">
      <dgm:prSet presAssocID="{9DF4BBD3-25B6-419A-AB91-DE3ACD9C4242}" presName="node" presStyleLbl="node1" presStyleIdx="0" presStyleCnt="5">
        <dgm:presLayoutVars>
          <dgm:bulletEnabled val="1"/>
        </dgm:presLayoutVars>
      </dgm:prSet>
      <dgm:spPr/>
      <dgm:t>
        <a:bodyPr/>
        <a:lstStyle/>
        <a:p>
          <a:endParaRPr lang="fr-FR"/>
        </a:p>
      </dgm:t>
    </dgm:pt>
    <dgm:pt modelId="{FB2D05D1-EBAC-45C1-9BC3-97903D6597E1}" type="pres">
      <dgm:prSet presAssocID="{51E61400-E8A1-4078-B0D1-05769AFE3FC2}" presName="sibTrans" presStyleLbl="sibTrans2D1" presStyleIdx="0" presStyleCnt="5"/>
      <dgm:spPr/>
      <dgm:t>
        <a:bodyPr/>
        <a:lstStyle/>
        <a:p>
          <a:endParaRPr lang="fr-FR"/>
        </a:p>
      </dgm:t>
    </dgm:pt>
    <dgm:pt modelId="{845E2A29-6F89-486D-8E56-8819FCE66F58}" type="pres">
      <dgm:prSet presAssocID="{51E61400-E8A1-4078-B0D1-05769AFE3FC2}" presName="connectorText" presStyleLbl="sibTrans2D1" presStyleIdx="0" presStyleCnt="5"/>
      <dgm:spPr/>
      <dgm:t>
        <a:bodyPr/>
        <a:lstStyle/>
        <a:p>
          <a:endParaRPr lang="fr-FR"/>
        </a:p>
      </dgm:t>
    </dgm:pt>
    <dgm:pt modelId="{DDDB76BB-D706-4697-96A1-8345580A3E0E}" type="pres">
      <dgm:prSet presAssocID="{A16B7A32-C1AD-495A-A377-0B9A0A7FEC9F}" presName="node" presStyleLbl="node1" presStyleIdx="1" presStyleCnt="5">
        <dgm:presLayoutVars>
          <dgm:bulletEnabled val="1"/>
        </dgm:presLayoutVars>
      </dgm:prSet>
      <dgm:spPr/>
      <dgm:t>
        <a:bodyPr/>
        <a:lstStyle/>
        <a:p>
          <a:endParaRPr lang="fr-FR"/>
        </a:p>
      </dgm:t>
    </dgm:pt>
    <dgm:pt modelId="{1023D39A-31F1-4A83-8AD8-96C1812B5FDF}" type="pres">
      <dgm:prSet presAssocID="{D093C8A5-C38E-46B0-A43A-6E4799DBF5B8}" presName="sibTrans" presStyleLbl="sibTrans2D1" presStyleIdx="1" presStyleCnt="5"/>
      <dgm:spPr/>
      <dgm:t>
        <a:bodyPr/>
        <a:lstStyle/>
        <a:p>
          <a:endParaRPr lang="fr-FR"/>
        </a:p>
      </dgm:t>
    </dgm:pt>
    <dgm:pt modelId="{6A16FD32-ED4C-4555-95E6-E17D53BD0E60}" type="pres">
      <dgm:prSet presAssocID="{D093C8A5-C38E-46B0-A43A-6E4799DBF5B8}" presName="connectorText" presStyleLbl="sibTrans2D1" presStyleIdx="1" presStyleCnt="5"/>
      <dgm:spPr/>
      <dgm:t>
        <a:bodyPr/>
        <a:lstStyle/>
        <a:p>
          <a:endParaRPr lang="fr-FR"/>
        </a:p>
      </dgm:t>
    </dgm:pt>
    <dgm:pt modelId="{6F524604-84AD-4D96-A7EE-EFC46B76EE8D}" type="pres">
      <dgm:prSet presAssocID="{2580DAD5-E4B5-4293-AB07-A4C506041096}" presName="node" presStyleLbl="node1" presStyleIdx="2" presStyleCnt="5">
        <dgm:presLayoutVars>
          <dgm:bulletEnabled val="1"/>
        </dgm:presLayoutVars>
      </dgm:prSet>
      <dgm:spPr/>
      <dgm:t>
        <a:bodyPr/>
        <a:lstStyle/>
        <a:p>
          <a:endParaRPr lang="fr-FR"/>
        </a:p>
      </dgm:t>
    </dgm:pt>
    <dgm:pt modelId="{EBD0885B-17D0-430C-A851-26B86F60960F}" type="pres">
      <dgm:prSet presAssocID="{8828E4FD-4B51-4892-8A21-08016202413A}" presName="sibTrans" presStyleLbl="sibTrans2D1" presStyleIdx="2" presStyleCnt="5"/>
      <dgm:spPr/>
      <dgm:t>
        <a:bodyPr/>
        <a:lstStyle/>
        <a:p>
          <a:endParaRPr lang="fr-FR"/>
        </a:p>
      </dgm:t>
    </dgm:pt>
    <dgm:pt modelId="{92DCAC41-0ABC-4ED1-88F9-CEBAA95A0C0F}" type="pres">
      <dgm:prSet presAssocID="{8828E4FD-4B51-4892-8A21-08016202413A}" presName="connectorText" presStyleLbl="sibTrans2D1" presStyleIdx="2" presStyleCnt="5"/>
      <dgm:spPr/>
      <dgm:t>
        <a:bodyPr/>
        <a:lstStyle/>
        <a:p>
          <a:endParaRPr lang="fr-FR"/>
        </a:p>
      </dgm:t>
    </dgm:pt>
    <dgm:pt modelId="{7460B5D4-3A36-4CF5-86DB-C1955EA6D52B}" type="pres">
      <dgm:prSet presAssocID="{8DF2A84E-9439-4676-B13B-880F92495483}" presName="node" presStyleLbl="node1" presStyleIdx="3" presStyleCnt="5">
        <dgm:presLayoutVars>
          <dgm:bulletEnabled val="1"/>
        </dgm:presLayoutVars>
      </dgm:prSet>
      <dgm:spPr/>
      <dgm:t>
        <a:bodyPr/>
        <a:lstStyle/>
        <a:p>
          <a:endParaRPr lang="fr-FR"/>
        </a:p>
      </dgm:t>
    </dgm:pt>
    <dgm:pt modelId="{16D4F65C-FD7E-454B-A435-01046A163639}" type="pres">
      <dgm:prSet presAssocID="{C8218148-B48A-4CD5-B315-EB4E2CA794B6}" presName="sibTrans" presStyleLbl="sibTrans2D1" presStyleIdx="3" presStyleCnt="5"/>
      <dgm:spPr/>
      <dgm:t>
        <a:bodyPr/>
        <a:lstStyle/>
        <a:p>
          <a:endParaRPr lang="fr-FR"/>
        </a:p>
      </dgm:t>
    </dgm:pt>
    <dgm:pt modelId="{E2292487-6927-48A3-9F9D-64DDE27F4EDD}" type="pres">
      <dgm:prSet presAssocID="{C8218148-B48A-4CD5-B315-EB4E2CA794B6}" presName="connectorText" presStyleLbl="sibTrans2D1" presStyleIdx="3" presStyleCnt="5"/>
      <dgm:spPr/>
      <dgm:t>
        <a:bodyPr/>
        <a:lstStyle/>
        <a:p>
          <a:endParaRPr lang="fr-FR"/>
        </a:p>
      </dgm:t>
    </dgm:pt>
    <dgm:pt modelId="{382240D4-C898-4910-84A6-839B8A331502}" type="pres">
      <dgm:prSet presAssocID="{435C8848-87CA-47E9-A5F7-99C1EC16E483}" presName="node" presStyleLbl="node1" presStyleIdx="4" presStyleCnt="5">
        <dgm:presLayoutVars>
          <dgm:bulletEnabled val="1"/>
        </dgm:presLayoutVars>
      </dgm:prSet>
      <dgm:spPr/>
      <dgm:t>
        <a:bodyPr/>
        <a:lstStyle/>
        <a:p>
          <a:endParaRPr lang="fr-FR"/>
        </a:p>
      </dgm:t>
    </dgm:pt>
    <dgm:pt modelId="{468A1386-0908-4400-80C2-60E7E204102D}" type="pres">
      <dgm:prSet presAssocID="{897A74CA-12E4-4886-9909-D0C39E0E9701}" presName="sibTrans" presStyleLbl="sibTrans2D1" presStyleIdx="4" presStyleCnt="5"/>
      <dgm:spPr/>
      <dgm:t>
        <a:bodyPr/>
        <a:lstStyle/>
        <a:p>
          <a:endParaRPr lang="fr-FR"/>
        </a:p>
      </dgm:t>
    </dgm:pt>
    <dgm:pt modelId="{3A775353-482E-4CE9-B20D-AA3100346260}" type="pres">
      <dgm:prSet presAssocID="{897A74CA-12E4-4886-9909-D0C39E0E9701}" presName="connectorText" presStyleLbl="sibTrans2D1" presStyleIdx="4" presStyleCnt="5"/>
      <dgm:spPr/>
      <dgm:t>
        <a:bodyPr/>
        <a:lstStyle/>
        <a:p>
          <a:endParaRPr lang="fr-FR"/>
        </a:p>
      </dgm:t>
    </dgm:pt>
  </dgm:ptLst>
  <dgm:cxnLst>
    <dgm:cxn modelId="{75528107-9022-476D-AE40-85E56DB393F3}" srcId="{87306FB5-A2B2-49C6-9AD1-55B6917CD944}" destId="{2580DAD5-E4B5-4293-AB07-A4C506041096}" srcOrd="2" destOrd="0" parTransId="{3872E00E-B2E4-4A20-9A82-F208316DB251}" sibTransId="{8828E4FD-4B51-4892-8A21-08016202413A}"/>
    <dgm:cxn modelId="{C4D7B048-BB71-4921-B939-DCA1F97BFDE0}" type="presOf" srcId="{A16B7A32-C1AD-495A-A377-0B9A0A7FEC9F}" destId="{DDDB76BB-D706-4697-96A1-8345580A3E0E}" srcOrd="0" destOrd="0" presId="urn:microsoft.com/office/officeart/2005/8/layout/cycle2"/>
    <dgm:cxn modelId="{F51860A6-8982-48AF-96C9-409F1A2BBE1D}" type="presOf" srcId="{51E61400-E8A1-4078-B0D1-05769AFE3FC2}" destId="{845E2A29-6F89-486D-8E56-8819FCE66F58}" srcOrd="1" destOrd="0" presId="urn:microsoft.com/office/officeart/2005/8/layout/cycle2"/>
    <dgm:cxn modelId="{60F5F165-1165-4592-8A79-674BBE2B70E5}" type="presOf" srcId="{87306FB5-A2B2-49C6-9AD1-55B6917CD944}" destId="{2549E5CF-6BE3-4B25-97C4-0F3526604FDD}" srcOrd="0" destOrd="0" presId="urn:microsoft.com/office/officeart/2005/8/layout/cycle2"/>
    <dgm:cxn modelId="{1518605F-1242-42B5-9396-E69156EC186B}" type="presOf" srcId="{C8218148-B48A-4CD5-B315-EB4E2CA794B6}" destId="{E2292487-6927-48A3-9F9D-64DDE27F4EDD}" srcOrd="1" destOrd="0" presId="urn:microsoft.com/office/officeart/2005/8/layout/cycle2"/>
    <dgm:cxn modelId="{D39E6565-AB8E-4150-9AD1-F0C376D118EA}" srcId="{87306FB5-A2B2-49C6-9AD1-55B6917CD944}" destId="{A16B7A32-C1AD-495A-A377-0B9A0A7FEC9F}" srcOrd="1" destOrd="0" parTransId="{054EB8F3-687D-47C1-A8CA-AA8906B81A64}" sibTransId="{D093C8A5-C38E-46B0-A43A-6E4799DBF5B8}"/>
    <dgm:cxn modelId="{49A60ED3-5978-4CAC-A39A-F10C23E6AFF3}" srcId="{87306FB5-A2B2-49C6-9AD1-55B6917CD944}" destId="{8DF2A84E-9439-4676-B13B-880F92495483}" srcOrd="3" destOrd="0" parTransId="{7051D416-35AC-401B-833F-A4F8C8DD6EA9}" sibTransId="{C8218148-B48A-4CD5-B315-EB4E2CA794B6}"/>
    <dgm:cxn modelId="{F09F3D24-1948-4AC1-A18C-EFF985ECD62E}" type="presOf" srcId="{9DF4BBD3-25B6-419A-AB91-DE3ACD9C4242}" destId="{12C7F52A-8E56-4217-BBC6-06CF6074755F}" srcOrd="0" destOrd="0" presId="urn:microsoft.com/office/officeart/2005/8/layout/cycle2"/>
    <dgm:cxn modelId="{F603A5E7-6B12-4C2E-B642-7E0D841F5EE0}" type="presOf" srcId="{8828E4FD-4B51-4892-8A21-08016202413A}" destId="{EBD0885B-17D0-430C-A851-26B86F60960F}" srcOrd="0" destOrd="0" presId="urn:microsoft.com/office/officeart/2005/8/layout/cycle2"/>
    <dgm:cxn modelId="{A97F1F63-6270-4C4C-B3C6-81CAD8B0236C}" type="presOf" srcId="{897A74CA-12E4-4886-9909-D0C39E0E9701}" destId="{468A1386-0908-4400-80C2-60E7E204102D}" srcOrd="0" destOrd="0" presId="urn:microsoft.com/office/officeart/2005/8/layout/cycle2"/>
    <dgm:cxn modelId="{E0EE0D67-7606-4AC5-A047-F9AC9B3D8910}" type="presOf" srcId="{897A74CA-12E4-4886-9909-D0C39E0E9701}" destId="{3A775353-482E-4CE9-B20D-AA3100346260}" srcOrd="1" destOrd="0" presId="urn:microsoft.com/office/officeart/2005/8/layout/cycle2"/>
    <dgm:cxn modelId="{7D1C661D-5452-4A24-A461-D1FDD661C07C}" srcId="{87306FB5-A2B2-49C6-9AD1-55B6917CD944}" destId="{9DF4BBD3-25B6-419A-AB91-DE3ACD9C4242}" srcOrd="0" destOrd="0" parTransId="{98CC9FE9-8325-4543-9BDF-A0D40F4BE211}" sibTransId="{51E61400-E8A1-4078-B0D1-05769AFE3FC2}"/>
    <dgm:cxn modelId="{6109A5B7-98DF-4CC6-9DE4-7AED1121F5E3}" type="presOf" srcId="{8DF2A84E-9439-4676-B13B-880F92495483}" destId="{7460B5D4-3A36-4CF5-86DB-C1955EA6D52B}" srcOrd="0" destOrd="0" presId="urn:microsoft.com/office/officeart/2005/8/layout/cycle2"/>
    <dgm:cxn modelId="{890F7F6A-DD89-49A1-B4B7-C70F6D786396}" type="presOf" srcId="{C8218148-B48A-4CD5-B315-EB4E2CA794B6}" destId="{16D4F65C-FD7E-454B-A435-01046A163639}" srcOrd="0" destOrd="0" presId="urn:microsoft.com/office/officeart/2005/8/layout/cycle2"/>
    <dgm:cxn modelId="{F248C62D-08D6-4448-AAF4-6B4C1A9C5AC9}" type="presOf" srcId="{D093C8A5-C38E-46B0-A43A-6E4799DBF5B8}" destId="{6A16FD32-ED4C-4555-95E6-E17D53BD0E60}" srcOrd="1" destOrd="0" presId="urn:microsoft.com/office/officeart/2005/8/layout/cycle2"/>
    <dgm:cxn modelId="{BC18C66A-A949-4BFE-820B-0EB9A79E441D}" type="presOf" srcId="{2580DAD5-E4B5-4293-AB07-A4C506041096}" destId="{6F524604-84AD-4D96-A7EE-EFC46B76EE8D}" srcOrd="0" destOrd="0" presId="urn:microsoft.com/office/officeart/2005/8/layout/cycle2"/>
    <dgm:cxn modelId="{D75495CB-BD7C-4D1C-A798-9A39418CE5D5}" srcId="{87306FB5-A2B2-49C6-9AD1-55B6917CD944}" destId="{435C8848-87CA-47E9-A5F7-99C1EC16E483}" srcOrd="4" destOrd="0" parTransId="{A4708D6C-7804-40ED-AC27-D9D8D2A4430F}" sibTransId="{897A74CA-12E4-4886-9909-D0C39E0E9701}"/>
    <dgm:cxn modelId="{09BB5B8E-44F9-4371-B997-1035CB4889D0}" type="presOf" srcId="{51E61400-E8A1-4078-B0D1-05769AFE3FC2}" destId="{FB2D05D1-EBAC-45C1-9BC3-97903D6597E1}" srcOrd="0" destOrd="0" presId="urn:microsoft.com/office/officeart/2005/8/layout/cycle2"/>
    <dgm:cxn modelId="{16C77CDD-D800-4138-88E0-89EC026BCB48}" type="presOf" srcId="{435C8848-87CA-47E9-A5F7-99C1EC16E483}" destId="{382240D4-C898-4910-84A6-839B8A331502}" srcOrd="0" destOrd="0" presId="urn:microsoft.com/office/officeart/2005/8/layout/cycle2"/>
    <dgm:cxn modelId="{82AA26D8-D355-4DF9-B9D7-60DF4FCC3725}" type="presOf" srcId="{8828E4FD-4B51-4892-8A21-08016202413A}" destId="{92DCAC41-0ABC-4ED1-88F9-CEBAA95A0C0F}" srcOrd="1" destOrd="0" presId="urn:microsoft.com/office/officeart/2005/8/layout/cycle2"/>
    <dgm:cxn modelId="{254BB73C-EB7B-4BC1-BB35-CDF9F81E1876}" type="presOf" srcId="{D093C8A5-C38E-46B0-A43A-6E4799DBF5B8}" destId="{1023D39A-31F1-4A83-8AD8-96C1812B5FDF}" srcOrd="0" destOrd="0" presId="urn:microsoft.com/office/officeart/2005/8/layout/cycle2"/>
    <dgm:cxn modelId="{8BC63270-C73D-4A33-AFA5-BE8D3EB1EA0E}" type="presParOf" srcId="{2549E5CF-6BE3-4B25-97C4-0F3526604FDD}" destId="{12C7F52A-8E56-4217-BBC6-06CF6074755F}" srcOrd="0" destOrd="0" presId="urn:microsoft.com/office/officeart/2005/8/layout/cycle2"/>
    <dgm:cxn modelId="{BF2D279C-461A-451C-9A32-658A66DD2C50}" type="presParOf" srcId="{2549E5CF-6BE3-4B25-97C4-0F3526604FDD}" destId="{FB2D05D1-EBAC-45C1-9BC3-97903D6597E1}" srcOrd="1" destOrd="0" presId="urn:microsoft.com/office/officeart/2005/8/layout/cycle2"/>
    <dgm:cxn modelId="{3CE18539-5CC8-4257-8E78-19AD97263672}" type="presParOf" srcId="{FB2D05D1-EBAC-45C1-9BC3-97903D6597E1}" destId="{845E2A29-6F89-486D-8E56-8819FCE66F58}" srcOrd="0" destOrd="0" presId="urn:microsoft.com/office/officeart/2005/8/layout/cycle2"/>
    <dgm:cxn modelId="{D0B63C1B-39D1-4D7A-B891-1CA359F4C91E}" type="presParOf" srcId="{2549E5CF-6BE3-4B25-97C4-0F3526604FDD}" destId="{DDDB76BB-D706-4697-96A1-8345580A3E0E}" srcOrd="2" destOrd="0" presId="urn:microsoft.com/office/officeart/2005/8/layout/cycle2"/>
    <dgm:cxn modelId="{17BCC936-E22A-45D3-AC30-1EFFCCAEA7F8}" type="presParOf" srcId="{2549E5CF-6BE3-4B25-97C4-0F3526604FDD}" destId="{1023D39A-31F1-4A83-8AD8-96C1812B5FDF}" srcOrd="3" destOrd="0" presId="urn:microsoft.com/office/officeart/2005/8/layout/cycle2"/>
    <dgm:cxn modelId="{34221E88-4227-463A-98C2-586B2BC9CB3D}" type="presParOf" srcId="{1023D39A-31F1-4A83-8AD8-96C1812B5FDF}" destId="{6A16FD32-ED4C-4555-95E6-E17D53BD0E60}" srcOrd="0" destOrd="0" presId="urn:microsoft.com/office/officeart/2005/8/layout/cycle2"/>
    <dgm:cxn modelId="{C18D64E6-3E41-44D2-85B1-E52BBEC2D7C4}" type="presParOf" srcId="{2549E5CF-6BE3-4B25-97C4-0F3526604FDD}" destId="{6F524604-84AD-4D96-A7EE-EFC46B76EE8D}" srcOrd="4" destOrd="0" presId="urn:microsoft.com/office/officeart/2005/8/layout/cycle2"/>
    <dgm:cxn modelId="{6B88546D-6A28-4EEE-BB7E-7FD5BA48422E}" type="presParOf" srcId="{2549E5CF-6BE3-4B25-97C4-0F3526604FDD}" destId="{EBD0885B-17D0-430C-A851-26B86F60960F}" srcOrd="5" destOrd="0" presId="urn:microsoft.com/office/officeart/2005/8/layout/cycle2"/>
    <dgm:cxn modelId="{86F83175-5EE2-4752-9E67-384F69C63F86}" type="presParOf" srcId="{EBD0885B-17D0-430C-A851-26B86F60960F}" destId="{92DCAC41-0ABC-4ED1-88F9-CEBAA95A0C0F}" srcOrd="0" destOrd="0" presId="urn:microsoft.com/office/officeart/2005/8/layout/cycle2"/>
    <dgm:cxn modelId="{772ACCC5-13E4-4D65-9B65-83CC4E32401A}" type="presParOf" srcId="{2549E5CF-6BE3-4B25-97C4-0F3526604FDD}" destId="{7460B5D4-3A36-4CF5-86DB-C1955EA6D52B}" srcOrd="6" destOrd="0" presId="urn:microsoft.com/office/officeart/2005/8/layout/cycle2"/>
    <dgm:cxn modelId="{17DBCD57-9E67-4A4C-A82B-BF530013E358}" type="presParOf" srcId="{2549E5CF-6BE3-4B25-97C4-0F3526604FDD}" destId="{16D4F65C-FD7E-454B-A435-01046A163639}" srcOrd="7" destOrd="0" presId="urn:microsoft.com/office/officeart/2005/8/layout/cycle2"/>
    <dgm:cxn modelId="{90CC98A4-C981-49CF-A7E3-649E896D6F02}" type="presParOf" srcId="{16D4F65C-FD7E-454B-A435-01046A163639}" destId="{E2292487-6927-48A3-9F9D-64DDE27F4EDD}" srcOrd="0" destOrd="0" presId="urn:microsoft.com/office/officeart/2005/8/layout/cycle2"/>
    <dgm:cxn modelId="{1528C34C-882D-4600-B27D-7000CA8C2852}" type="presParOf" srcId="{2549E5CF-6BE3-4B25-97C4-0F3526604FDD}" destId="{382240D4-C898-4910-84A6-839B8A331502}" srcOrd="8" destOrd="0" presId="urn:microsoft.com/office/officeart/2005/8/layout/cycle2"/>
    <dgm:cxn modelId="{1E80D24A-4E06-43D1-B571-4C1E6F653484}" type="presParOf" srcId="{2549E5CF-6BE3-4B25-97C4-0F3526604FDD}" destId="{468A1386-0908-4400-80C2-60E7E204102D}" srcOrd="9" destOrd="0" presId="urn:microsoft.com/office/officeart/2005/8/layout/cycle2"/>
    <dgm:cxn modelId="{9DD7D189-7463-4A50-8A2C-A97413661D45}" type="presParOf" srcId="{468A1386-0908-4400-80C2-60E7E204102D}" destId="{3A775353-482E-4CE9-B20D-AA310034626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930960-C79E-45D6-A2DD-427AF6FBF6A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569A8C2-AAD5-4C60-8076-F6173268B9C0}">
      <dgm:prSet phldrT="[Texte]"/>
      <dgm:spPr/>
      <dgm:t>
        <a:bodyPr/>
        <a:lstStyle/>
        <a:p>
          <a:r>
            <a:rPr lang="fr-FR" dirty="0" smtClean="0"/>
            <a:t>1</a:t>
          </a:r>
          <a:endParaRPr lang="fr-FR" dirty="0"/>
        </a:p>
      </dgm:t>
    </dgm:pt>
    <dgm:pt modelId="{7FBAE676-2A12-41CA-B86B-9D7EED1CDCF7}" type="parTrans" cxnId="{F43F9ACC-3713-46C3-BB12-D3FD3982D141}">
      <dgm:prSet/>
      <dgm:spPr/>
      <dgm:t>
        <a:bodyPr/>
        <a:lstStyle/>
        <a:p>
          <a:endParaRPr lang="fr-FR"/>
        </a:p>
      </dgm:t>
    </dgm:pt>
    <dgm:pt modelId="{5467AACF-CA8E-40CD-9BA0-06FE9E0589CF}" type="sibTrans" cxnId="{F43F9ACC-3713-46C3-BB12-D3FD3982D141}">
      <dgm:prSet/>
      <dgm:spPr/>
      <dgm:t>
        <a:bodyPr/>
        <a:lstStyle/>
        <a:p>
          <a:endParaRPr lang="fr-FR"/>
        </a:p>
      </dgm:t>
    </dgm:pt>
    <dgm:pt modelId="{6581A4DE-A524-4C48-B9E9-B1C25FC8EB7C}">
      <dgm:prSet phldrT="[Texte]" custT="1"/>
      <dgm:spPr/>
      <dgm:t>
        <a:bodyPr/>
        <a:lstStyle/>
        <a:p>
          <a:r>
            <a:rPr lang="fr-FR" sz="1600" dirty="0" smtClean="0"/>
            <a:t>Seuls les titres éligibles sont retenus.</a:t>
          </a:r>
          <a:endParaRPr lang="fr-FR" sz="1600" dirty="0"/>
        </a:p>
      </dgm:t>
    </dgm:pt>
    <dgm:pt modelId="{186E529F-EDA8-42DD-9B7A-0BB83C37C4B5}" type="parTrans" cxnId="{DE26A2DE-0DB9-4471-AAC3-7E8D2498F799}">
      <dgm:prSet/>
      <dgm:spPr/>
      <dgm:t>
        <a:bodyPr/>
        <a:lstStyle/>
        <a:p>
          <a:endParaRPr lang="fr-FR"/>
        </a:p>
      </dgm:t>
    </dgm:pt>
    <dgm:pt modelId="{83FC7175-BC1A-44B1-BA7D-649E4C035964}" type="sibTrans" cxnId="{DE26A2DE-0DB9-4471-AAC3-7E8D2498F799}">
      <dgm:prSet/>
      <dgm:spPr/>
      <dgm:t>
        <a:bodyPr/>
        <a:lstStyle/>
        <a:p>
          <a:endParaRPr lang="fr-FR"/>
        </a:p>
      </dgm:t>
    </dgm:pt>
    <dgm:pt modelId="{0FBF4B28-AD03-4C9B-8A94-593DF0CC8A98}">
      <dgm:prSet phldrT="[Texte]"/>
      <dgm:spPr/>
      <dgm:t>
        <a:bodyPr/>
        <a:lstStyle/>
        <a:p>
          <a:r>
            <a:rPr lang="fr-FR" dirty="0" smtClean="0"/>
            <a:t>2</a:t>
          </a:r>
          <a:endParaRPr lang="fr-FR" dirty="0"/>
        </a:p>
      </dgm:t>
    </dgm:pt>
    <dgm:pt modelId="{58A58119-AA78-4C54-946B-7713F3620052}" type="parTrans" cxnId="{D449C136-93E0-4C30-B0D9-C5E1FC94C66D}">
      <dgm:prSet/>
      <dgm:spPr/>
      <dgm:t>
        <a:bodyPr/>
        <a:lstStyle/>
        <a:p>
          <a:endParaRPr lang="fr-FR"/>
        </a:p>
      </dgm:t>
    </dgm:pt>
    <dgm:pt modelId="{2BDCAC7F-7A78-4861-9D1E-9CB648AB6B3C}" type="sibTrans" cxnId="{D449C136-93E0-4C30-B0D9-C5E1FC94C66D}">
      <dgm:prSet/>
      <dgm:spPr/>
      <dgm:t>
        <a:bodyPr/>
        <a:lstStyle/>
        <a:p>
          <a:endParaRPr lang="fr-FR"/>
        </a:p>
      </dgm:t>
    </dgm:pt>
    <dgm:pt modelId="{5DA3B158-F583-461C-9C5D-0470EBCB66FF}">
      <dgm:prSet phldrT="[Texte]" custT="1"/>
      <dgm:spPr/>
      <dgm:t>
        <a:bodyPr/>
        <a:lstStyle/>
        <a:p>
          <a:r>
            <a:rPr lang="fr-FR" sz="1600" dirty="0" smtClean="0"/>
            <a:t>Parmi ces titres, ECMS filtre ceux émis par le CSD local.</a:t>
          </a:r>
          <a:endParaRPr lang="fr-FR" sz="1600" dirty="0"/>
        </a:p>
      </dgm:t>
    </dgm:pt>
    <dgm:pt modelId="{AC515B06-9872-4FED-BE02-0F8D1F278E9B}" type="parTrans" cxnId="{C64A3FA4-AF10-4784-800B-7E8D47044762}">
      <dgm:prSet/>
      <dgm:spPr/>
      <dgm:t>
        <a:bodyPr/>
        <a:lstStyle/>
        <a:p>
          <a:endParaRPr lang="fr-FR"/>
        </a:p>
      </dgm:t>
    </dgm:pt>
    <dgm:pt modelId="{6D3F1AF1-7D77-4969-87F1-80279423DF97}" type="sibTrans" cxnId="{C64A3FA4-AF10-4784-800B-7E8D47044762}">
      <dgm:prSet/>
      <dgm:spPr/>
      <dgm:t>
        <a:bodyPr/>
        <a:lstStyle/>
        <a:p>
          <a:endParaRPr lang="fr-FR"/>
        </a:p>
      </dgm:t>
    </dgm:pt>
    <dgm:pt modelId="{245BC2B8-ADA6-4212-A480-9380709BD1C6}">
      <dgm:prSet phldrT="[Texte]"/>
      <dgm:spPr/>
      <dgm:t>
        <a:bodyPr/>
        <a:lstStyle/>
        <a:p>
          <a:r>
            <a:rPr lang="fr-FR" dirty="0" smtClean="0"/>
            <a:t>3</a:t>
          </a:r>
          <a:endParaRPr lang="fr-FR" dirty="0"/>
        </a:p>
      </dgm:t>
    </dgm:pt>
    <dgm:pt modelId="{8C12849C-9572-41CA-B0FC-F0F5805E6973}" type="parTrans" cxnId="{06D3D6AB-D13C-499B-8E87-1B3E2642A4EB}">
      <dgm:prSet/>
      <dgm:spPr/>
      <dgm:t>
        <a:bodyPr/>
        <a:lstStyle/>
        <a:p>
          <a:endParaRPr lang="fr-FR"/>
        </a:p>
      </dgm:t>
    </dgm:pt>
    <dgm:pt modelId="{E52D0FA1-9C0A-4A7F-B33B-9FEA06B8FE04}" type="sibTrans" cxnId="{06D3D6AB-D13C-499B-8E87-1B3E2642A4EB}">
      <dgm:prSet/>
      <dgm:spPr/>
      <dgm:t>
        <a:bodyPr/>
        <a:lstStyle/>
        <a:p>
          <a:endParaRPr lang="fr-FR"/>
        </a:p>
      </dgm:t>
    </dgm:pt>
    <dgm:pt modelId="{ADC845AE-BB47-482D-9478-09CA5D437AF8}">
      <dgm:prSet phldrT="[Texte]" custT="1"/>
      <dgm:spPr/>
      <dgm:t>
        <a:bodyPr/>
        <a:lstStyle/>
        <a:p>
          <a:r>
            <a:rPr lang="fr-FR" sz="1600" dirty="0" smtClean="0"/>
            <a:t>ECMS retient également les titres émis par un CSD avec lequel il existe un lien éligible avec le CSD local.</a:t>
          </a:r>
          <a:endParaRPr lang="fr-FR" sz="1600" dirty="0"/>
        </a:p>
      </dgm:t>
    </dgm:pt>
    <dgm:pt modelId="{89A63ACF-25C2-4754-99BD-DCB1DA34093B}" type="parTrans" cxnId="{65B78142-76B6-4BD0-A9FB-B84AEC51519C}">
      <dgm:prSet/>
      <dgm:spPr/>
      <dgm:t>
        <a:bodyPr/>
        <a:lstStyle/>
        <a:p>
          <a:endParaRPr lang="fr-FR"/>
        </a:p>
      </dgm:t>
    </dgm:pt>
    <dgm:pt modelId="{73BED62D-BF4C-4D32-9C38-D3940B32A03D}" type="sibTrans" cxnId="{65B78142-76B6-4BD0-A9FB-B84AEC51519C}">
      <dgm:prSet/>
      <dgm:spPr/>
      <dgm:t>
        <a:bodyPr/>
        <a:lstStyle/>
        <a:p>
          <a:endParaRPr lang="fr-FR"/>
        </a:p>
      </dgm:t>
    </dgm:pt>
    <dgm:pt modelId="{2594390A-7C05-4C70-89AB-6BAD13A2C265}">
      <dgm:prSet phldrT="[Texte]" custT="1"/>
      <dgm:spPr/>
      <dgm:t>
        <a:bodyPr/>
        <a:lstStyle/>
        <a:p>
          <a:r>
            <a:rPr lang="fr-FR" sz="1600" dirty="0" smtClean="0"/>
            <a:t>4</a:t>
          </a:r>
          <a:endParaRPr lang="fr-FR" sz="1600" dirty="0"/>
        </a:p>
      </dgm:t>
    </dgm:pt>
    <dgm:pt modelId="{74BAE0BA-5293-4BFF-B1D7-4355F190B5F7}" type="parTrans" cxnId="{9F090C37-00E5-44A8-9FE9-14D536B7E5C5}">
      <dgm:prSet/>
      <dgm:spPr/>
      <dgm:t>
        <a:bodyPr/>
        <a:lstStyle/>
        <a:p>
          <a:endParaRPr lang="fr-FR"/>
        </a:p>
      </dgm:t>
    </dgm:pt>
    <dgm:pt modelId="{6340FAE5-5F98-4AFB-8272-C5BE24E0E865}" type="sibTrans" cxnId="{9F090C37-00E5-44A8-9FE9-14D536B7E5C5}">
      <dgm:prSet/>
      <dgm:spPr/>
      <dgm:t>
        <a:bodyPr/>
        <a:lstStyle/>
        <a:p>
          <a:endParaRPr lang="fr-FR"/>
        </a:p>
      </dgm:t>
    </dgm:pt>
    <dgm:pt modelId="{247E1706-791F-4E5D-BAFD-094888F4CE32}">
      <dgm:prSet phldrT="[Texte]" custT="1"/>
      <dgm:spPr/>
      <dgm:t>
        <a:bodyPr/>
        <a:lstStyle/>
        <a:p>
          <a:r>
            <a:rPr lang="fr-FR" sz="1600" dirty="0" smtClean="0"/>
            <a:t>ECMS retire les titres exclus manuellement par la BCN pour ses Contreparties.</a:t>
          </a:r>
          <a:endParaRPr lang="fr-FR" sz="1600" dirty="0"/>
        </a:p>
      </dgm:t>
    </dgm:pt>
    <dgm:pt modelId="{5BAD14AC-86A4-424E-BA0A-BB1876DBE6C1}" type="parTrans" cxnId="{B8DD57B0-9E3E-4CC3-B115-977848C651B7}">
      <dgm:prSet/>
      <dgm:spPr/>
      <dgm:t>
        <a:bodyPr/>
        <a:lstStyle/>
        <a:p>
          <a:endParaRPr lang="fr-FR"/>
        </a:p>
      </dgm:t>
    </dgm:pt>
    <dgm:pt modelId="{78585812-3622-4A26-B099-017B71D5C456}" type="sibTrans" cxnId="{B8DD57B0-9E3E-4CC3-B115-977848C651B7}">
      <dgm:prSet/>
      <dgm:spPr/>
      <dgm:t>
        <a:bodyPr/>
        <a:lstStyle/>
        <a:p>
          <a:endParaRPr lang="fr-FR"/>
        </a:p>
      </dgm:t>
    </dgm:pt>
    <dgm:pt modelId="{226E5804-8830-4C6F-81ED-0C2055D2EC34}" type="pres">
      <dgm:prSet presAssocID="{FE930960-C79E-45D6-A2DD-427AF6FBF6A7}" presName="linearFlow" presStyleCnt="0">
        <dgm:presLayoutVars>
          <dgm:dir/>
          <dgm:animLvl val="lvl"/>
          <dgm:resizeHandles val="exact"/>
        </dgm:presLayoutVars>
      </dgm:prSet>
      <dgm:spPr/>
      <dgm:t>
        <a:bodyPr/>
        <a:lstStyle/>
        <a:p>
          <a:endParaRPr lang="fr-FR"/>
        </a:p>
      </dgm:t>
    </dgm:pt>
    <dgm:pt modelId="{CA8A5349-D295-46E3-A941-2C9F899DB87B}" type="pres">
      <dgm:prSet presAssocID="{2569A8C2-AAD5-4C60-8076-F6173268B9C0}" presName="composite" presStyleCnt="0"/>
      <dgm:spPr/>
    </dgm:pt>
    <dgm:pt modelId="{A6466604-19C1-47C0-9E66-5F0D2CC57A79}" type="pres">
      <dgm:prSet presAssocID="{2569A8C2-AAD5-4C60-8076-F6173268B9C0}" presName="parentText" presStyleLbl="alignNode1" presStyleIdx="0" presStyleCnt="4">
        <dgm:presLayoutVars>
          <dgm:chMax val="1"/>
          <dgm:bulletEnabled val="1"/>
        </dgm:presLayoutVars>
      </dgm:prSet>
      <dgm:spPr/>
      <dgm:t>
        <a:bodyPr/>
        <a:lstStyle/>
        <a:p>
          <a:endParaRPr lang="fr-FR"/>
        </a:p>
      </dgm:t>
    </dgm:pt>
    <dgm:pt modelId="{2CDAFF3B-01EF-43D0-8CE2-A33DCB42FEC5}" type="pres">
      <dgm:prSet presAssocID="{2569A8C2-AAD5-4C60-8076-F6173268B9C0}" presName="descendantText" presStyleLbl="alignAcc1" presStyleIdx="0" presStyleCnt="4" custLinFactNeighborX="737" custLinFactNeighborY="4173">
        <dgm:presLayoutVars>
          <dgm:bulletEnabled val="1"/>
        </dgm:presLayoutVars>
      </dgm:prSet>
      <dgm:spPr/>
      <dgm:t>
        <a:bodyPr/>
        <a:lstStyle/>
        <a:p>
          <a:endParaRPr lang="fr-FR"/>
        </a:p>
      </dgm:t>
    </dgm:pt>
    <dgm:pt modelId="{7FBFEA5B-6524-4AE9-8832-BD514EA20C3D}" type="pres">
      <dgm:prSet presAssocID="{5467AACF-CA8E-40CD-9BA0-06FE9E0589CF}" presName="sp" presStyleCnt="0"/>
      <dgm:spPr/>
    </dgm:pt>
    <dgm:pt modelId="{FA136C7E-0DF4-490E-8F1D-153BD3E47859}" type="pres">
      <dgm:prSet presAssocID="{0FBF4B28-AD03-4C9B-8A94-593DF0CC8A98}" presName="composite" presStyleCnt="0"/>
      <dgm:spPr/>
    </dgm:pt>
    <dgm:pt modelId="{0972CF30-2543-4C47-BE2D-97AE2BC9AB8F}" type="pres">
      <dgm:prSet presAssocID="{0FBF4B28-AD03-4C9B-8A94-593DF0CC8A98}" presName="parentText" presStyleLbl="alignNode1" presStyleIdx="1" presStyleCnt="4">
        <dgm:presLayoutVars>
          <dgm:chMax val="1"/>
          <dgm:bulletEnabled val="1"/>
        </dgm:presLayoutVars>
      </dgm:prSet>
      <dgm:spPr/>
      <dgm:t>
        <a:bodyPr/>
        <a:lstStyle/>
        <a:p>
          <a:endParaRPr lang="fr-FR"/>
        </a:p>
      </dgm:t>
    </dgm:pt>
    <dgm:pt modelId="{4CD0677D-8985-4825-9071-17CADEAD96FE}" type="pres">
      <dgm:prSet presAssocID="{0FBF4B28-AD03-4C9B-8A94-593DF0CC8A98}" presName="descendantText" presStyleLbl="alignAcc1" presStyleIdx="1" presStyleCnt="4">
        <dgm:presLayoutVars>
          <dgm:bulletEnabled val="1"/>
        </dgm:presLayoutVars>
      </dgm:prSet>
      <dgm:spPr/>
      <dgm:t>
        <a:bodyPr/>
        <a:lstStyle/>
        <a:p>
          <a:endParaRPr lang="fr-FR"/>
        </a:p>
      </dgm:t>
    </dgm:pt>
    <dgm:pt modelId="{82890461-58F0-4020-9AB2-CDD7ABB0C7BF}" type="pres">
      <dgm:prSet presAssocID="{2BDCAC7F-7A78-4861-9D1E-9CB648AB6B3C}" presName="sp" presStyleCnt="0"/>
      <dgm:spPr/>
    </dgm:pt>
    <dgm:pt modelId="{59F7D656-DE4A-47A6-806F-D30065480479}" type="pres">
      <dgm:prSet presAssocID="{245BC2B8-ADA6-4212-A480-9380709BD1C6}" presName="composite" presStyleCnt="0"/>
      <dgm:spPr/>
    </dgm:pt>
    <dgm:pt modelId="{890F0E82-5AE5-4715-B075-40570FD78160}" type="pres">
      <dgm:prSet presAssocID="{245BC2B8-ADA6-4212-A480-9380709BD1C6}" presName="parentText" presStyleLbl="alignNode1" presStyleIdx="2" presStyleCnt="4">
        <dgm:presLayoutVars>
          <dgm:chMax val="1"/>
          <dgm:bulletEnabled val="1"/>
        </dgm:presLayoutVars>
      </dgm:prSet>
      <dgm:spPr/>
      <dgm:t>
        <a:bodyPr/>
        <a:lstStyle/>
        <a:p>
          <a:endParaRPr lang="fr-FR"/>
        </a:p>
      </dgm:t>
    </dgm:pt>
    <dgm:pt modelId="{148A925B-8536-4978-B13E-DAF0A6E0812E}" type="pres">
      <dgm:prSet presAssocID="{245BC2B8-ADA6-4212-A480-9380709BD1C6}" presName="descendantText" presStyleLbl="alignAcc1" presStyleIdx="2" presStyleCnt="4">
        <dgm:presLayoutVars>
          <dgm:bulletEnabled val="1"/>
        </dgm:presLayoutVars>
      </dgm:prSet>
      <dgm:spPr/>
      <dgm:t>
        <a:bodyPr/>
        <a:lstStyle/>
        <a:p>
          <a:endParaRPr lang="fr-FR"/>
        </a:p>
      </dgm:t>
    </dgm:pt>
    <dgm:pt modelId="{A425025C-9395-4460-AF6A-FA8AB9282BC5}" type="pres">
      <dgm:prSet presAssocID="{E52D0FA1-9C0A-4A7F-B33B-9FEA06B8FE04}" presName="sp" presStyleCnt="0"/>
      <dgm:spPr/>
    </dgm:pt>
    <dgm:pt modelId="{09167D87-3159-4868-8600-2C20292377B6}" type="pres">
      <dgm:prSet presAssocID="{2594390A-7C05-4C70-89AB-6BAD13A2C265}" presName="composite" presStyleCnt="0"/>
      <dgm:spPr/>
    </dgm:pt>
    <dgm:pt modelId="{9C5910A7-40B2-41FF-90C8-CED8B4901A5F}" type="pres">
      <dgm:prSet presAssocID="{2594390A-7C05-4C70-89AB-6BAD13A2C265}" presName="parentText" presStyleLbl="alignNode1" presStyleIdx="3" presStyleCnt="4">
        <dgm:presLayoutVars>
          <dgm:chMax val="1"/>
          <dgm:bulletEnabled val="1"/>
        </dgm:presLayoutVars>
      </dgm:prSet>
      <dgm:spPr/>
      <dgm:t>
        <a:bodyPr/>
        <a:lstStyle/>
        <a:p>
          <a:endParaRPr lang="fr-FR"/>
        </a:p>
      </dgm:t>
    </dgm:pt>
    <dgm:pt modelId="{F0AF9E41-9345-4A2C-8B99-7546232E7AB8}" type="pres">
      <dgm:prSet presAssocID="{2594390A-7C05-4C70-89AB-6BAD13A2C265}" presName="descendantText" presStyleLbl="alignAcc1" presStyleIdx="3" presStyleCnt="4" custLinFactNeighborX="959" custLinFactNeighborY="4591">
        <dgm:presLayoutVars>
          <dgm:bulletEnabled val="1"/>
        </dgm:presLayoutVars>
      </dgm:prSet>
      <dgm:spPr/>
      <dgm:t>
        <a:bodyPr/>
        <a:lstStyle/>
        <a:p>
          <a:endParaRPr lang="fr-FR"/>
        </a:p>
      </dgm:t>
    </dgm:pt>
  </dgm:ptLst>
  <dgm:cxnLst>
    <dgm:cxn modelId="{F19CC948-9929-4D45-8EB6-3A216CB7DF1C}" type="presOf" srcId="{0FBF4B28-AD03-4C9B-8A94-593DF0CC8A98}" destId="{0972CF30-2543-4C47-BE2D-97AE2BC9AB8F}" srcOrd="0" destOrd="0" presId="urn:microsoft.com/office/officeart/2005/8/layout/chevron2"/>
    <dgm:cxn modelId="{F43F9ACC-3713-46C3-BB12-D3FD3982D141}" srcId="{FE930960-C79E-45D6-A2DD-427AF6FBF6A7}" destId="{2569A8C2-AAD5-4C60-8076-F6173268B9C0}" srcOrd="0" destOrd="0" parTransId="{7FBAE676-2A12-41CA-B86B-9D7EED1CDCF7}" sibTransId="{5467AACF-CA8E-40CD-9BA0-06FE9E0589CF}"/>
    <dgm:cxn modelId="{C532CCF0-2F43-4A0A-9123-3745A1B21012}" type="presOf" srcId="{247E1706-791F-4E5D-BAFD-094888F4CE32}" destId="{F0AF9E41-9345-4A2C-8B99-7546232E7AB8}" srcOrd="0" destOrd="0" presId="urn:microsoft.com/office/officeart/2005/8/layout/chevron2"/>
    <dgm:cxn modelId="{DB57F053-316C-4037-97E2-C85F181C73F7}" type="presOf" srcId="{245BC2B8-ADA6-4212-A480-9380709BD1C6}" destId="{890F0E82-5AE5-4715-B075-40570FD78160}" srcOrd="0" destOrd="0" presId="urn:microsoft.com/office/officeart/2005/8/layout/chevron2"/>
    <dgm:cxn modelId="{84C3BF69-F79D-4ED5-A7E2-D45A81E521E1}" type="presOf" srcId="{2569A8C2-AAD5-4C60-8076-F6173268B9C0}" destId="{A6466604-19C1-47C0-9E66-5F0D2CC57A79}" srcOrd="0" destOrd="0" presId="urn:microsoft.com/office/officeart/2005/8/layout/chevron2"/>
    <dgm:cxn modelId="{7EB38CEC-4EE5-4CBD-A2B1-6619A8DCA0C9}" type="presOf" srcId="{6581A4DE-A524-4C48-B9E9-B1C25FC8EB7C}" destId="{2CDAFF3B-01EF-43D0-8CE2-A33DCB42FEC5}" srcOrd="0" destOrd="0" presId="urn:microsoft.com/office/officeart/2005/8/layout/chevron2"/>
    <dgm:cxn modelId="{B8DD57B0-9E3E-4CC3-B115-977848C651B7}" srcId="{2594390A-7C05-4C70-89AB-6BAD13A2C265}" destId="{247E1706-791F-4E5D-BAFD-094888F4CE32}" srcOrd="0" destOrd="0" parTransId="{5BAD14AC-86A4-424E-BA0A-BB1876DBE6C1}" sibTransId="{78585812-3622-4A26-B099-017B71D5C456}"/>
    <dgm:cxn modelId="{06D3D6AB-D13C-499B-8E87-1B3E2642A4EB}" srcId="{FE930960-C79E-45D6-A2DD-427AF6FBF6A7}" destId="{245BC2B8-ADA6-4212-A480-9380709BD1C6}" srcOrd="2" destOrd="0" parTransId="{8C12849C-9572-41CA-B0FC-F0F5805E6973}" sibTransId="{E52D0FA1-9C0A-4A7F-B33B-9FEA06B8FE04}"/>
    <dgm:cxn modelId="{646454F9-38FC-4F1D-9F0F-C21219AA7533}" type="presOf" srcId="{FE930960-C79E-45D6-A2DD-427AF6FBF6A7}" destId="{226E5804-8830-4C6F-81ED-0C2055D2EC34}" srcOrd="0" destOrd="0" presId="urn:microsoft.com/office/officeart/2005/8/layout/chevron2"/>
    <dgm:cxn modelId="{D449C136-93E0-4C30-B0D9-C5E1FC94C66D}" srcId="{FE930960-C79E-45D6-A2DD-427AF6FBF6A7}" destId="{0FBF4B28-AD03-4C9B-8A94-593DF0CC8A98}" srcOrd="1" destOrd="0" parTransId="{58A58119-AA78-4C54-946B-7713F3620052}" sibTransId="{2BDCAC7F-7A78-4861-9D1E-9CB648AB6B3C}"/>
    <dgm:cxn modelId="{04B9771F-757B-4275-AEAF-BFA4E5763521}" type="presOf" srcId="{5DA3B158-F583-461C-9C5D-0470EBCB66FF}" destId="{4CD0677D-8985-4825-9071-17CADEAD96FE}" srcOrd="0" destOrd="0" presId="urn:microsoft.com/office/officeart/2005/8/layout/chevron2"/>
    <dgm:cxn modelId="{65B78142-76B6-4BD0-A9FB-B84AEC51519C}" srcId="{245BC2B8-ADA6-4212-A480-9380709BD1C6}" destId="{ADC845AE-BB47-482D-9478-09CA5D437AF8}" srcOrd="0" destOrd="0" parTransId="{89A63ACF-25C2-4754-99BD-DCB1DA34093B}" sibTransId="{73BED62D-BF4C-4D32-9C38-D3940B32A03D}"/>
    <dgm:cxn modelId="{74823DDC-E7B2-4ACB-BAA8-B366A7CD1516}" type="presOf" srcId="{ADC845AE-BB47-482D-9478-09CA5D437AF8}" destId="{148A925B-8536-4978-B13E-DAF0A6E0812E}" srcOrd="0" destOrd="0" presId="urn:microsoft.com/office/officeart/2005/8/layout/chevron2"/>
    <dgm:cxn modelId="{5F048E76-13EC-475C-BB81-5C14C9AF7512}" type="presOf" srcId="{2594390A-7C05-4C70-89AB-6BAD13A2C265}" destId="{9C5910A7-40B2-41FF-90C8-CED8B4901A5F}" srcOrd="0" destOrd="0" presId="urn:microsoft.com/office/officeart/2005/8/layout/chevron2"/>
    <dgm:cxn modelId="{DE26A2DE-0DB9-4471-AAC3-7E8D2498F799}" srcId="{2569A8C2-AAD5-4C60-8076-F6173268B9C0}" destId="{6581A4DE-A524-4C48-B9E9-B1C25FC8EB7C}" srcOrd="0" destOrd="0" parTransId="{186E529F-EDA8-42DD-9B7A-0BB83C37C4B5}" sibTransId="{83FC7175-BC1A-44B1-BA7D-649E4C035964}"/>
    <dgm:cxn modelId="{C64A3FA4-AF10-4784-800B-7E8D47044762}" srcId="{0FBF4B28-AD03-4C9B-8A94-593DF0CC8A98}" destId="{5DA3B158-F583-461C-9C5D-0470EBCB66FF}" srcOrd="0" destOrd="0" parTransId="{AC515B06-9872-4FED-BE02-0F8D1F278E9B}" sibTransId="{6D3F1AF1-7D77-4969-87F1-80279423DF97}"/>
    <dgm:cxn modelId="{9F090C37-00E5-44A8-9FE9-14D536B7E5C5}" srcId="{FE930960-C79E-45D6-A2DD-427AF6FBF6A7}" destId="{2594390A-7C05-4C70-89AB-6BAD13A2C265}" srcOrd="3" destOrd="0" parTransId="{74BAE0BA-5293-4BFF-B1D7-4355F190B5F7}" sibTransId="{6340FAE5-5F98-4AFB-8272-C5BE24E0E865}"/>
    <dgm:cxn modelId="{71C4847D-E140-4FFF-80C2-DCB3EF5D18A7}" type="presParOf" srcId="{226E5804-8830-4C6F-81ED-0C2055D2EC34}" destId="{CA8A5349-D295-46E3-A941-2C9F899DB87B}" srcOrd="0" destOrd="0" presId="urn:microsoft.com/office/officeart/2005/8/layout/chevron2"/>
    <dgm:cxn modelId="{9EC033B6-5001-4BEF-B11D-E89D696ECA99}" type="presParOf" srcId="{CA8A5349-D295-46E3-A941-2C9F899DB87B}" destId="{A6466604-19C1-47C0-9E66-5F0D2CC57A79}" srcOrd="0" destOrd="0" presId="urn:microsoft.com/office/officeart/2005/8/layout/chevron2"/>
    <dgm:cxn modelId="{84C363BC-C6E7-4622-856A-A1053655D637}" type="presParOf" srcId="{CA8A5349-D295-46E3-A941-2C9F899DB87B}" destId="{2CDAFF3B-01EF-43D0-8CE2-A33DCB42FEC5}" srcOrd="1" destOrd="0" presId="urn:microsoft.com/office/officeart/2005/8/layout/chevron2"/>
    <dgm:cxn modelId="{EBD7FB21-C5CD-475B-B6EF-EC621D512A02}" type="presParOf" srcId="{226E5804-8830-4C6F-81ED-0C2055D2EC34}" destId="{7FBFEA5B-6524-4AE9-8832-BD514EA20C3D}" srcOrd="1" destOrd="0" presId="urn:microsoft.com/office/officeart/2005/8/layout/chevron2"/>
    <dgm:cxn modelId="{2A906289-CBB5-4349-805C-0C689F2C0363}" type="presParOf" srcId="{226E5804-8830-4C6F-81ED-0C2055D2EC34}" destId="{FA136C7E-0DF4-490E-8F1D-153BD3E47859}" srcOrd="2" destOrd="0" presId="urn:microsoft.com/office/officeart/2005/8/layout/chevron2"/>
    <dgm:cxn modelId="{3F769705-6006-4268-BB4B-65968D4EDB63}" type="presParOf" srcId="{FA136C7E-0DF4-490E-8F1D-153BD3E47859}" destId="{0972CF30-2543-4C47-BE2D-97AE2BC9AB8F}" srcOrd="0" destOrd="0" presId="urn:microsoft.com/office/officeart/2005/8/layout/chevron2"/>
    <dgm:cxn modelId="{C59690C4-913F-433A-AC3B-7AE8666AC173}" type="presParOf" srcId="{FA136C7E-0DF4-490E-8F1D-153BD3E47859}" destId="{4CD0677D-8985-4825-9071-17CADEAD96FE}" srcOrd="1" destOrd="0" presId="urn:microsoft.com/office/officeart/2005/8/layout/chevron2"/>
    <dgm:cxn modelId="{B02364A4-F568-4E26-BDED-73837FAA7FE3}" type="presParOf" srcId="{226E5804-8830-4C6F-81ED-0C2055D2EC34}" destId="{82890461-58F0-4020-9AB2-CDD7ABB0C7BF}" srcOrd="3" destOrd="0" presId="urn:microsoft.com/office/officeart/2005/8/layout/chevron2"/>
    <dgm:cxn modelId="{2E9ABA9B-E9CA-42FE-81C4-D2F2AD11473D}" type="presParOf" srcId="{226E5804-8830-4C6F-81ED-0C2055D2EC34}" destId="{59F7D656-DE4A-47A6-806F-D30065480479}" srcOrd="4" destOrd="0" presId="urn:microsoft.com/office/officeart/2005/8/layout/chevron2"/>
    <dgm:cxn modelId="{B5090721-4C22-47EE-8E40-F9865C9D90BA}" type="presParOf" srcId="{59F7D656-DE4A-47A6-806F-D30065480479}" destId="{890F0E82-5AE5-4715-B075-40570FD78160}" srcOrd="0" destOrd="0" presId="urn:microsoft.com/office/officeart/2005/8/layout/chevron2"/>
    <dgm:cxn modelId="{DC5535F0-F9EA-4E83-B906-E5B2C823476B}" type="presParOf" srcId="{59F7D656-DE4A-47A6-806F-D30065480479}" destId="{148A925B-8536-4978-B13E-DAF0A6E0812E}" srcOrd="1" destOrd="0" presId="urn:microsoft.com/office/officeart/2005/8/layout/chevron2"/>
    <dgm:cxn modelId="{D29C72E6-FE77-46DB-9956-5DC3C98F67AC}" type="presParOf" srcId="{226E5804-8830-4C6F-81ED-0C2055D2EC34}" destId="{A425025C-9395-4460-AF6A-FA8AB9282BC5}" srcOrd="5" destOrd="0" presId="urn:microsoft.com/office/officeart/2005/8/layout/chevron2"/>
    <dgm:cxn modelId="{E7B9522B-DEED-4584-9DFA-3BB1ED5C87EF}" type="presParOf" srcId="{226E5804-8830-4C6F-81ED-0C2055D2EC34}" destId="{09167D87-3159-4868-8600-2C20292377B6}" srcOrd="6" destOrd="0" presId="urn:microsoft.com/office/officeart/2005/8/layout/chevron2"/>
    <dgm:cxn modelId="{2BC0BEB8-8D05-4D40-9A8A-BA40D1C889B1}" type="presParOf" srcId="{09167D87-3159-4868-8600-2C20292377B6}" destId="{9C5910A7-40B2-41FF-90C8-CED8B4901A5F}" srcOrd="0" destOrd="0" presId="urn:microsoft.com/office/officeart/2005/8/layout/chevron2"/>
    <dgm:cxn modelId="{BA1A3EC5-4B79-4775-89CB-FE37DAB65C67}" type="presParOf" srcId="{09167D87-3159-4868-8600-2C20292377B6}" destId="{F0AF9E41-9345-4A2C-8B99-7546232E7AB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930960-C79E-45D6-A2DD-427AF6FBF6A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569A8C2-AAD5-4C60-8076-F6173268B9C0}">
      <dgm:prSet phldrT="[Texte]"/>
      <dgm:spPr/>
      <dgm:t>
        <a:bodyPr/>
        <a:lstStyle/>
        <a:p>
          <a:r>
            <a:rPr lang="fr-FR" dirty="0" smtClean="0"/>
            <a:t>1</a:t>
          </a:r>
          <a:endParaRPr lang="fr-FR" dirty="0"/>
        </a:p>
      </dgm:t>
    </dgm:pt>
    <dgm:pt modelId="{7FBAE676-2A12-41CA-B86B-9D7EED1CDCF7}" type="parTrans" cxnId="{F43F9ACC-3713-46C3-BB12-D3FD3982D141}">
      <dgm:prSet/>
      <dgm:spPr/>
      <dgm:t>
        <a:bodyPr/>
        <a:lstStyle/>
        <a:p>
          <a:endParaRPr lang="fr-FR"/>
        </a:p>
      </dgm:t>
    </dgm:pt>
    <dgm:pt modelId="{5467AACF-CA8E-40CD-9BA0-06FE9E0589CF}" type="sibTrans" cxnId="{F43F9ACC-3713-46C3-BB12-D3FD3982D141}">
      <dgm:prSet/>
      <dgm:spPr/>
      <dgm:t>
        <a:bodyPr/>
        <a:lstStyle/>
        <a:p>
          <a:endParaRPr lang="fr-FR"/>
        </a:p>
      </dgm:t>
    </dgm:pt>
    <dgm:pt modelId="{6581A4DE-A524-4C48-B9E9-B1C25FC8EB7C}">
      <dgm:prSet phldrT="[Texte]" custT="1"/>
      <dgm:spPr/>
      <dgm:t>
        <a:bodyPr/>
        <a:lstStyle/>
        <a:p>
          <a:pPr algn="just"/>
          <a:r>
            <a:rPr lang="fr-FR" sz="1600" dirty="0" smtClean="0"/>
            <a:t>ECMS sélectionne tous les couples interdits (Contrepartie – ISIN).</a:t>
          </a:r>
          <a:endParaRPr lang="fr-FR" sz="1600" dirty="0"/>
        </a:p>
      </dgm:t>
    </dgm:pt>
    <dgm:pt modelId="{186E529F-EDA8-42DD-9B7A-0BB83C37C4B5}" type="parTrans" cxnId="{DE26A2DE-0DB9-4471-AAC3-7E8D2498F799}">
      <dgm:prSet/>
      <dgm:spPr/>
      <dgm:t>
        <a:bodyPr/>
        <a:lstStyle/>
        <a:p>
          <a:endParaRPr lang="fr-FR"/>
        </a:p>
      </dgm:t>
    </dgm:pt>
    <dgm:pt modelId="{83FC7175-BC1A-44B1-BA7D-649E4C035964}" type="sibTrans" cxnId="{DE26A2DE-0DB9-4471-AAC3-7E8D2498F799}">
      <dgm:prSet/>
      <dgm:spPr/>
      <dgm:t>
        <a:bodyPr/>
        <a:lstStyle/>
        <a:p>
          <a:endParaRPr lang="fr-FR"/>
        </a:p>
      </dgm:t>
    </dgm:pt>
    <dgm:pt modelId="{0FBF4B28-AD03-4C9B-8A94-593DF0CC8A98}">
      <dgm:prSet phldrT="[Texte]"/>
      <dgm:spPr/>
      <dgm:t>
        <a:bodyPr/>
        <a:lstStyle/>
        <a:p>
          <a:r>
            <a:rPr lang="fr-FR" dirty="0" smtClean="0"/>
            <a:t>2</a:t>
          </a:r>
          <a:endParaRPr lang="fr-FR" dirty="0"/>
        </a:p>
      </dgm:t>
    </dgm:pt>
    <dgm:pt modelId="{58A58119-AA78-4C54-946B-7713F3620052}" type="parTrans" cxnId="{D449C136-93E0-4C30-B0D9-C5E1FC94C66D}">
      <dgm:prSet/>
      <dgm:spPr/>
      <dgm:t>
        <a:bodyPr/>
        <a:lstStyle/>
        <a:p>
          <a:endParaRPr lang="fr-FR"/>
        </a:p>
      </dgm:t>
    </dgm:pt>
    <dgm:pt modelId="{2BDCAC7F-7A78-4861-9D1E-9CB648AB6B3C}" type="sibTrans" cxnId="{D449C136-93E0-4C30-B0D9-C5E1FC94C66D}">
      <dgm:prSet/>
      <dgm:spPr/>
      <dgm:t>
        <a:bodyPr/>
        <a:lstStyle/>
        <a:p>
          <a:endParaRPr lang="fr-FR"/>
        </a:p>
      </dgm:t>
    </dgm:pt>
    <dgm:pt modelId="{5DA3B158-F583-461C-9C5D-0470EBCB66FF}">
      <dgm:prSet phldrT="[Texte]"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1600" dirty="0" smtClean="0"/>
            <a:t> ECMS filtre les couples interdits relatifs aux Contrepartie pour lesquelles il existe une table de correspondance active « </a:t>
          </a:r>
          <a:r>
            <a:rPr lang="fr-FR" sz="1600" dirty="0" err="1" smtClean="0"/>
            <a:t>reference</a:t>
          </a:r>
          <a:r>
            <a:rPr lang="fr-FR" sz="1600" dirty="0" smtClean="0"/>
            <a:t> data for T2S DCA </a:t>
          </a:r>
          <a:r>
            <a:rPr lang="fr-FR" sz="1600" dirty="0" err="1" smtClean="0"/>
            <a:t>mapping</a:t>
          </a:r>
          <a:r>
            <a:rPr lang="fr-FR" sz="1600" dirty="0" smtClean="0"/>
            <a:t> for </a:t>
          </a:r>
          <a:r>
            <a:rPr lang="fr-FR" sz="1600" dirty="0" err="1" smtClean="0"/>
            <a:t>collateral</a:t>
          </a:r>
          <a:r>
            <a:rPr lang="fr-FR" sz="1600" dirty="0" smtClean="0"/>
            <a:t> relocation ». </a:t>
          </a:r>
        </a:p>
      </dgm:t>
    </dgm:pt>
    <dgm:pt modelId="{AC515B06-9872-4FED-BE02-0F8D1F278E9B}" type="parTrans" cxnId="{C64A3FA4-AF10-4784-800B-7E8D47044762}">
      <dgm:prSet/>
      <dgm:spPr/>
      <dgm:t>
        <a:bodyPr/>
        <a:lstStyle/>
        <a:p>
          <a:endParaRPr lang="fr-FR"/>
        </a:p>
      </dgm:t>
    </dgm:pt>
    <dgm:pt modelId="{6D3F1AF1-7D77-4969-87F1-80279423DF97}" type="sibTrans" cxnId="{C64A3FA4-AF10-4784-800B-7E8D47044762}">
      <dgm:prSet/>
      <dgm:spPr/>
      <dgm:t>
        <a:bodyPr/>
        <a:lstStyle/>
        <a:p>
          <a:endParaRPr lang="fr-FR"/>
        </a:p>
      </dgm:t>
    </dgm:pt>
    <dgm:pt modelId="{226E5804-8830-4C6F-81ED-0C2055D2EC34}" type="pres">
      <dgm:prSet presAssocID="{FE930960-C79E-45D6-A2DD-427AF6FBF6A7}" presName="linearFlow" presStyleCnt="0">
        <dgm:presLayoutVars>
          <dgm:dir/>
          <dgm:animLvl val="lvl"/>
          <dgm:resizeHandles val="exact"/>
        </dgm:presLayoutVars>
      </dgm:prSet>
      <dgm:spPr/>
      <dgm:t>
        <a:bodyPr/>
        <a:lstStyle/>
        <a:p>
          <a:endParaRPr lang="fr-FR"/>
        </a:p>
      </dgm:t>
    </dgm:pt>
    <dgm:pt modelId="{CA8A5349-D295-46E3-A941-2C9F899DB87B}" type="pres">
      <dgm:prSet presAssocID="{2569A8C2-AAD5-4C60-8076-F6173268B9C0}" presName="composite" presStyleCnt="0"/>
      <dgm:spPr/>
    </dgm:pt>
    <dgm:pt modelId="{A6466604-19C1-47C0-9E66-5F0D2CC57A79}" type="pres">
      <dgm:prSet presAssocID="{2569A8C2-AAD5-4C60-8076-F6173268B9C0}" presName="parentText" presStyleLbl="alignNode1" presStyleIdx="0" presStyleCnt="2">
        <dgm:presLayoutVars>
          <dgm:chMax val="1"/>
          <dgm:bulletEnabled val="1"/>
        </dgm:presLayoutVars>
      </dgm:prSet>
      <dgm:spPr/>
      <dgm:t>
        <a:bodyPr/>
        <a:lstStyle/>
        <a:p>
          <a:endParaRPr lang="fr-FR"/>
        </a:p>
      </dgm:t>
    </dgm:pt>
    <dgm:pt modelId="{2CDAFF3B-01EF-43D0-8CE2-A33DCB42FEC5}" type="pres">
      <dgm:prSet presAssocID="{2569A8C2-AAD5-4C60-8076-F6173268B9C0}" presName="descendantText" presStyleLbl="alignAcc1" presStyleIdx="0" presStyleCnt="2" custLinFactNeighborX="3745" custLinFactNeighborY="-41073">
        <dgm:presLayoutVars>
          <dgm:bulletEnabled val="1"/>
        </dgm:presLayoutVars>
      </dgm:prSet>
      <dgm:spPr/>
      <dgm:t>
        <a:bodyPr/>
        <a:lstStyle/>
        <a:p>
          <a:endParaRPr lang="fr-FR"/>
        </a:p>
      </dgm:t>
    </dgm:pt>
    <dgm:pt modelId="{7FBFEA5B-6524-4AE9-8832-BD514EA20C3D}" type="pres">
      <dgm:prSet presAssocID="{5467AACF-CA8E-40CD-9BA0-06FE9E0589CF}" presName="sp" presStyleCnt="0"/>
      <dgm:spPr/>
    </dgm:pt>
    <dgm:pt modelId="{FA136C7E-0DF4-490E-8F1D-153BD3E47859}" type="pres">
      <dgm:prSet presAssocID="{0FBF4B28-AD03-4C9B-8A94-593DF0CC8A98}" presName="composite" presStyleCnt="0"/>
      <dgm:spPr/>
    </dgm:pt>
    <dgm:pt modelId="{0972CF30-2543-4C47-BE2D-97AE2BC9AB8F}" type="pres">
      <dgm:prSet presAssocID="{0FBF4B28-AD03-4C9B-8A94-593DF0CC8A98}" presName="parentText" presStyleLbl="alignNode1" presStyleIdx="1" presStyleCnt="2">
        <dgm:presLayoutVars>
          <dgm:chMax val="1"/>
          <dgm:bulletEnabled val="1"/>
        </dgm:presLayoutVars>
      </dgm:prSet>
      <dgm:spPr/>
      <dgm:t>
        <a:bodyPr/>
        <a:lstStyle/>
        <a:p>
          <a:endParaRPr lang="fr-FR"/>
        </a:p>
      </dgm:t>
    </dgm:pt>
    <dgm:pt modelId="{4CD0677D-8985-4825-9071-17CADEAD96FE}" type="pres">
      <dgm:prSet presAssocID="{0FBF4B28-AD03-4C9B-8A94-593DF0CC8A98}" presName="descendantText" presStyleLbl="alignAcc1" presStyleIdx="1" presStyleCnt="2" custScaleY="125724">
        <dgm:presLayoutVars>
          <dgm:bulletEnabled val="1"/>
        </dgm:presLayoutVars>
      </dgm:prSet>
      <dgm:spPr/>
      <dgm:t>
        <a:bodyPr/>
        <a:lstStyle/>
        <a:p>
          <a:endParaRPr lang="fr-FR"/>
        </a:p>
      </dgm:t>
    </dgm:pt>
  </dgm:ptLst>
  <dgm:cxnLst>
    <dgm:cxn modelId="{F43F9ACC-3713-46C3-BB12-D3FD3982D141}" srcId="{FE930960-C79E-45D6-A2DD-427AF6FBF6A7}" destId="{2569A8C2-AAD5-4C60-8076-F6173268B9C0}" srcOrd="0" destOrd="0" parTransId="{7FBAE676-2A12-41CA-B86B-9D7EED1CDCF7}" sibTransId="{5467AACF-CA8E-40CD-9BA0-06FE9E0589CF}"/>
    <dgm:cxn modelId="{C64A3FA4-AF10-4784-800B-7E8D47044762}" srcId="{0FBF4B28-AD03-4C9B-8A94-593DF0CC8A98}" destId="{5DA3B158-F583-461C-9C5D-0470EBCB66FF}" srcOrd="0" destOrd="0" parTransId="{AC515B06-9872-4FED-BE02-0F8D1F278E9B}" sibTransId="{6D3F1AF1-7D77-4969-87F1-80279423DF97}"/>
    <dgm:cxn modelId="{7EB38CEC-4EE5-4CBD-A2B1-6619A8DCA0C9}" type="presOf" srcId="{6581A4DE-A524-4C48-B9E9-B1C25FC8EB7C}" destId="{2CDAFF3B-01EF-43D0-8CE2-A33DCB42FEC5}" srcOrd="0" destOrd="0" presId="urn:microsoft.com/office/officeart/2005/8/layout/chevron2"/>
    <dgm:cxn modelId="{646454F9-38FC-4F1D-9F0F-C21219AA7533}" type="presOf" srcId="{FE930960-C79E-45D6-A2DD-427AF6FBF6A7}" destId="{226E5804-8830-4C6F-81ED-0C2055D2EC34}" srcOrd="0" destOrd="0" presId="urn:microsoft.com/office/officeart/2005/8/layout/chevron2"/>
    <dgm:cxn modelId="{F19CC948-9929-4D45-8EB6-3A216CB7DF1C}" type="presOf" srcId="{0FBF4B28-AD03-4C9B-8A94-593DF0CC8A98}" destId="{0972CF30-2543-4C47-BE2D-97AE2BC9AB8F}" srcOrd="0" destOrd="0" presId="urn:microsoft.com/office/officeart/2005/8/layout/chevron2"/>
    <dgm:cxn modelId="{DE26A2DE-0DB9-4471-AAC3-7E8D2498F799}" srcId="{2569A8C2-AAD5-4C60-8076-F6173268B9C0}" destId="{6581A4DE-A524-4C48-B9E9-B1C25FC8EB7C}" srcOrd="0" destOrd="0" parTransId="{186E529F-EDA8-42DD-9B7A-0BB83C37C4B5}" sibTransId="{83FC7175-BC1A-44B1-BA7D-649E4C035964}"/>
    <dgm:cxn modelId="{D449C136-93E0-4C30-B0D9-C5E1FC94C66D}" srcId="{FE930960-C79E-45D6-A2DD-427AF6FBF6A7}" destId="{0FBF4B28-AD03-4C9B-8A94-593DF0CC8A98}" srcOrd="1" destOrd="0" parTransId="{58A58119-AA78-4C54-946B-7713F3620052}" sibTransId="{2BDCAC7F-7A78-4861-9D1E-9CB648AB6B3C}"/>
    <dgm:cxn modelId="{04B9771F-757B-4275-AEAF-BFA4E5763521}" type="presOf" srcId="{5DA3B158-F583-461C-9C5D-0470EBCB66FF}" destId="{4CD0677D-8985-4825-9071-17CADEAD96FE}" srcOrd="0" destOrd="0" presId="urn:microsoft.com/office/officeart/2005/8/layout/chevron2"/>
    <dgm:cxn modelId="{84C3BF69-F79D-4ED5-A7E2-D45A81E521E1}" type="presOf" srcId="{2569A8C2-AAD5-4C60-8076-F6173268B9C0}" destId="{A6466604-19C1-47C0-9E66-5F0D2CC57A79}" srcOrd="0" destOrd="0" presId="urn:microsoft.com/office/officeart/2005/8/layout/chevron2"/>
    <dgm:cxn modelId="{71C4847D-E140-4FFF-80C2-DCB3EF5D18A7}" type="presParOf" srcId="{226E5804-8830-4C6F-81ED-0C2055D2EC34}" destId="{CA8A5349-D295-46E3-A941-2C9F899DB87B}" srcOrd="0" destOrd="0" presId="urn:microsoft.com/office/officeart/2005/8/layout/chevron2"/>
    <dgm:cxn modelId="{9EC033B6-5001-4BEF-B11D-E89D696ECA99}" type="presParOf" srcId="{CA8A5349-D295-46E3-A941-2C9F899DB87B}" destId="{A6466604-19C1-47C0-9E66-5F0D2CC57A79}" srcOrd="0" destOrd="0" presId="urn:microsoft.com/office/officeart/2005/8/layout/chevron2"/>
    <dgm:cxn modelId="{84C363BC-C6E7-4622-856A-A1053655D637}" type="presParOf" srcId="{CA8A5349-D295-46E3-A941-2C9F899DB87B}" destId="{2CDAFF3B-01EF-43D0-8CE2-A33DCB42FEC5}" srcOrd="1" destOrd="0" presId="urn:microsoft.com/office/officeart/2005/8/layout/chevron2"/>
    <dgm:cxn modelId="{EBD7FB21-C5CD-475B-B6EF-EC621D512A02}" type="presParOf" srcId="{226E5804-8830-4C6F-81ED-0C2055D2EC34}" destId="{7FBFEA5B-6524-4AE9-8832-BD514EA20C3D}" srcOrd="1" destOrd="0" presId="urn:microsoft.com/office/officeart/2005/8/layout/chevron2"/>
    <dgm:cxn modelId="{2A906289-CBB5-4349-805C-0C689F2C0363}" type="presParOf" srcId="{226E5804-8830-4C6F-81ED-0C2055D2EC34}" destId="{FA136C7E-0DF4-490E-8F1D-153BD3E47859}" srcOrd="2" destOrd="0" presId="urn:microsoft.com/office/officeart/2005/8/layout/chevron2"/>
    <dgm:cxn modelId="{3F769705-6006-4268-BB4B-65968D4EDB63}" type="presParOf" srcId="{FA136C7E-0DF4-490E-8F1D-153BD3E47859}" destId="{0972CF30-2543-4C47-BE2D-97AE2BC9AB8F}" srcOrd="0" destOrd="0" presId="urn:microsoft.com/office/officeart/2005/8/layout/chevron2"/>
    <dgm:cxn modelId="{C59690C4-913F-433A-AC3B-7AE8666AC173}" type="presParOf" srcId="{FA136C7E-0DF4-490E-8F1D-153BD3E47859}" destId="{4CD0677D-8985-4825-9071-17CADEAD96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F52A-8E56-4217-BBC6-06CF6074755F}">
      <dsp:nvSpPr>
        <dsp:cNvPr id="0" name=""/>
        <dsp:cNvSpPr/>
      </dsp:nvSpPr>
      <dsp:spPr>
        <a:xfrm>
          <a:off x="2434828" y="401"/>
          <a:ext cx="1226343" cy="1226343"/>
        </a:xfrm>
        <a:prstGeom prst="ellipse">
          <a:avLst/>
        </a:prstGeom>
        <a:solidFill>
          <a:schemeClr val="accent2"/>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2614422" y="179995"/>
        <a:ext cx="867155" cy="867155"/>
      </dsp:txXfrm>
    </dsp:sp>
    <dsp:sp modelId="{FB2D05D1-EBAC-45C1-9BC3-97903D6597E1}">
      <dsp:nvSpPr>
        <dsp:cNvPr id="0" name=""/>
        <dsp:cNvSpPr/>
      </dsp:nvSpPr>
      <dsp:spPr>
        <a:xfrm rot="2160000">
          <a:off x="3622675" y="942976"/>
          <a:ext cx="327092" cy="413891"/>
        </a:xfrm>
        <a:prstGeom prst="rightArrow">
          <a:avLst>
            <a:gd name="adj1" fmla="val 60000"/>
            <a:gd name="adj2" fmla="val 50000"/>
          </a:avLst>
        </a:prstGeom>
        <a:solidFill>
          <a:schemeClr val="accent4">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3632045" y="996915"/>
        <a:ext cx="228964" cy="248335"/>
      </dsp:txXfrm>
    </dsp:sp>
    <dsp:sp modelId="{DDDB76BB-D706-4697-96A1-8345580A3E0E}">
      <dsp:nvSpPr>
        <dsp:cNvPr id="0" name=""/>
        <dsp:cNvSpPr/>
      </dsp:nvSpPr>
      <dsp:spPr>
        <a:xfrm>
          <a:off x="3926250" y="1083982"/>
          <a:ext cx="1226343" cy="1226343"/>
        </a:xfrm>
        <a:prstGeom prst="ellipse">
          <a:avLst/>
        </a:prstGeom>
        <a:solidFill>
          <a:schemeClr val="accent3"/>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4105844" y="1263576"/>
        <a:ext cx="867155" cy="867155"/>
      </dsp:txXfrm>
    </dsp:sp>
    <dsp:sp modelId="{1023D39A-31F1-4A83-8AD8-96C1812B5FDF}">
      <dsp:nvSpPr>
        <dsp:cNvPr id="0" name=""/>
        <dsp:cNvSpPr/>
      </dsp:nvSpPr>
      <dsp:spPr>
        <a:xfrm rot="6480000">
          <a:off x="4093900" y="2358041"/>
          <a:ext cx="327092" cy="413891"/>
        </a:xfrm>
        <a:prstGeom prst="rightArrow">
          <a:avLst>
            <a:gd name="adj1" fmla="val 60000"/>
            <a:gd name="adj2" fmla="val 50000"/>
          </a:avLst>
        </a:prstGeom>
        <a:solidFill>
          <a:schemeClr val="accent4">
            <a:hueOff val="1287359"/>
            <a:satOff val="0"/>
            <a:lumOff val="-147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4158126" y="2394156"/>
        <a:ext cx="228964" cy="248335"/>
      </dsp:txXfrm>
    </dsp:sp>
    <dsp:sp modelId="{6F524604-84AD-4D96-A7EE-EFC46B76EE8D}">
      <dsp:nvSpPr>
        <dsp:cNvPr id="0" name=""/>
        <dsp:cNvSpPr/>
      </dsp:nvSpPr>
      <dsp:spPr>
        <a:xfrm>
          <a:off x="3356577" y="2837255"/>
          <a:ext cx="1226343" cy="1226343"/>
        </a:xfrm>
        <a:prstGeom prst="ellipse">
          <a:avLst/>
        </a:prstGeom>
        <a:solidFill>
          <a:schemeClr val="accent5"/>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3536171" y="3016849"/>
        <a:ext cx="867155" cy="867155"/>
      </dsp:txXfrm>
    </dsp:sp>
    <dsp:sp modelId="{EBD0885B-17D0-430C-A851-26B86F60960F}">
      <dsp:nvSpPr>
        <dsp:cNvPr id="0" name=""/>
        <dsp:cNvSpPr/>
      </dsp:nvSpPr>
      <dsp:spPr>
        <a:xfrm rot="10800000">
          <a:off x="2893711" y="3243481"/>
          <a:ext cx="327092" cy="413891"/>
        </a:xfrm>
        <a:prstGeom prst="rightArrow">
          <a:avLst>
            <a:gd name="adj1" fmla="val 60000"/>
            <a:gd name="adj2" fmla="val 50000"/>
          </a:avLst>
        </a:prstGeom>
        <a:solidFill>
          <a:schemeClr val="accent4">
            <a:hueOff val="2574719"/>
            <a:satOff val="0"/>
            <a:lumOff val="-294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2991839" y="3326259"/>
        <a:ext cx="228964" cy="248335"/>
      </dsp:txXfrm>
    </dsp:sp>
    <dsp:sp modelId="{7460B5D4-3A36-4CF5-86DB-C1955EA6D52B}">
      <dsp:nvSpPr>
        <dsp:cNvPr id="0" name=""/>
        <dsp:cNvSpPr/>
      </dsp:nvSpPr>
      <dsp:spPr>
        <a:xfrm>
          <a:off x="1513078" y="2837255"/>
          <a:ext cx="1226343" cy="1226343"/>
        </a:xfrm>
        <a:prstGeom prst="ellipse">
          <a:avLst/>
        </a:prstGeom>
        <a:solidFill>
          <a:schemeClr val="accent4">
            <a:hueOff val="3862078"/>
            <a:satOff val="0"/>
            <a:lumOff val="-4412"/>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692672" y="3016849"/>
        <a:ext cx="867155" cy="867155"/>
      </dsp:txXfrm>
    </dsp:sp>
    <dsp:sp modelId="{16D4F65C-FD7E-454B-A435-01046A163639}">
      <dsp:nvSpPr>
        <dsp:cNvPr id="0" name=""/>
        <dsp:cNvSpPr/>
      </dsp:nvSpPr>
      <dsp:spPr>
        <a:xfrm rot="15120000">
          <a:off x="1680728" y="2375649"/>
          <a:ext cx="327092" cy="413891"/>
        </a:xfrm>
        <a:prstGeom prst="rightArrow">
          <a:avLst>
            <a:gd name="adj1" fmla="val 60000"/>
            <a:gd name="adj2" fmla="val 50000"/>
          </a:avLst>
        </a:prstGeom>
        <a:solidFill>
          <a:schemeClr val="accent4">
            <a:hueOff val="3862078"/>
            <a:satOff val="0"/>
            <a:lumOff val="-4412"/>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1744954" y="2505090"/>
        <a:ext cx="228964" cy="248335"/>
      </dsp:txXfrm>
    </dsp:sp>
    <dsp:sp modelId="{382240D4-C898-4910-84A6-839B8A331502}">
      <dsp:nvSpPr>
        <dsp:cNvPr id="0" name=""/>
        <dsp:cNvSpPr/>
      </dsp:nvSpPr>
      <dsp:spPr>
        <a:xfrm>
          <a:off x="943405" y="1083982"/>
          <a:ext cx="1226343" cy="1226343"/>
        </a:xfrm>
        <a:prstGeom prst="ellipse">
          <a:avLst/>
        </a:prstGeom>
        <a:solidFill>
          <a:srgbClr val="00B0F0"/>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122999" y="1263576"/>
        <a:ext cx="867155" cy="867155"/>
      </dsp:txXfrm>
    </dsp:sp>
    <dsp:sp modelId="{468A1386-0908-4400-80C2-60E7E204102D}">
      <dsp:nvSpPr>
        <dsp:cNvPr id="0" name=""/>
        <dsp:cNvSpPr/>
      </dsp:nvSpPr>
      <dsp:spPr>
        <a:xfrm rot="19440000">
          <a:off x="2131253" y="953859"/>
          <a:ext cx="327092" cy="413891"/>
        </a:xfrm>
        <a:prstGeom prst="rightArrow">
          <a:avLst>
            <a:gd name="adj1" fmla="val 60000"/>
            <a:gd name="adj2" fmla="val 50000"/>
          </a:avLst>
        </a:prstGeom>
        <a:solidFill>
          <a:srgbClr val="00B0F0"/>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2140623" y="1065476"/>
        <a:ext cx="228964" cy="248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66604-19C1-47C0-9E66-5F0D2CC57A79}">
      <dsp:nvSpPr>
        <dsp:cNvPr id="0" name=""/>
        <dsp:cNvSpPr/>
      </dsp:nvSpPr>
      <dsp:spPr>
        <a:xfrm rot="5400000">
          <a:off x="-151174" y="153202"/>
          <a:ext cx="1007832" cy="705482"/>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smtClean="0"/>
            <a:t>1</a:t>
          </a:r>
          <a:endParaRPr lang="fr-FR" sz="1900" kern="1200" dirty="0"/>
        </a:p>
      </dsp:txBody>
      <dsp:txXfrm rot="-5400000">
        <a:off x="1" y="354768"/>
        <a:ext cx="705482" cy="302350"/>
      </dsp:txXfrm>
    </dsp:sp>
    <dsp:sp modelId="{2CDAFF3B-01EF-43D0-8CE2-A33DCB42FEC5}">
      <dsp:nvSpPr>
        <dsp:cNvPr id="0" name=""/>
        <dsp:cNvSpPr/>
      </dsp:nvSpPr>
      <dsp:spPr>
        <a:xfrm rot="5400000">
          <a:off x="4039456" y="-3304609"/>
          <a:ext cx="655091" cy="7323038"/>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Seuls les titres éligibles sont retenus.</a:t>
          </a:r>
          <a:endParaRPr lang="fr-FR" sz="1600" kern="1200" dirty="0"/>
        </a:p>
      </dsp:txBody>
      <dsp:txXfrm rot="-5400000">
        <a:off x="705483" y="61343"/>
        <a:ext cx="7291059" cy="591133"/>
      </dsp:txXfrm>
    </dsp:sp>
    <dsp:sp modelId="{0972CF30-2543-4C47-BE2D-97AE2BC9AB8F}">
      <dsp:nvSpPr>
        <dsp:cNvPr id="0" name=""/>
        <dsp:cNvSpPr/>
      </dsp:nvSpPr>
      <dsp:spPr>
        <a:xfrm rot="5400000">
          <a:off x="-151174" y="1010374"/>
          <a:ext cx="1007832" cy="705482"/>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smtClean="0"/>
            <a:t>2</a:t>
          </a:r>
          <a:endParaRPr lang="fr-FR" sz="1900" kern="1200" dirty="0"/>
        </a:p>
      </dsp:txBody>
      <dsp:txXfrm rot="-5400000">
        <a:off x="1" y="1211940"/>
        <a:ext cx="705482" cy="302350"/>
      </dsp:txXfrm>
    </dsp:sp>
    <dsp:sp modelId="{4CD0677D-8985-4825-9071-17CADEAD96FE}">
      <dsp:nvSpPr>
        <dsp:cNvPr id="0" name=""/>
        <dsp:cNvSpPr/>
      </dsp:nvSpPr>
      <dsp:spPr>
        <a:xfrm rot="5400000">
          <a:off x="4039456" y="-2474774"/>
          <a:ext cx="655091" cy="7323038"/>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Parmi ces titres, ECMS filtre ceux émis par le CSD local.</a:t>
          </a:r>
          <a:endParaRPr lang="fr-FR" sz="1600" kern="1200" dirty="0"/>
        </a:p>
      </dsp:txBody>
      <dsp:txXfrm rot="-5400000">
        <a:off x="705483" y="891178"/>
        <a:ext cx="7291059" cy="591133"/>
      </dsp:txXfrm>
    </dsp:sp>
    <dsp:sp modelId="{890F0E82-5AE5-4715-B075-40570FD78160}">
      <dsp:nvSpPr>
        <dsp:cNvPr id="0" name=""/>
        <dsp:cNvSpPr/>
      </dsp:nvSpPr>
      <dsp:spPr>
        <a:xfrm rot="5400000">
          <a:off x="-151174" y="1867546"/>
          <a:ext cx="1007832" cy="705482"/>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smtClean="0"/>
            <a:t>3</a:t>
          </a:r>
          <a:endParaRPr lang="fr-FR" sz="1900" kern="1200" dirty="0"/>
        </a:p>
      </dsp:txBody>
      <dsp:txXfrm rot="-5400000">
        <a:off x="1" y="2069112"/>
        <a:ext cx="705482" cy="302350"/>
      </dsp:txXfrm>
    </dsp:sp>
    <dsp:sp modelId="{148A925B-8536-4978-B13E-DAF0A6E0812E}">
      <dsp:nvSpPr>
        <dsp:cNvPr id="0" name=""/>
        <dsp:cNvSpPr/>
      </dsp:nvSpPr>
      <dsp:spPr>
        <a:xfrm rot="5400000">
          <a:off x="4039456" y="-1617601"/>
          <a:ext cx="655091" cy="7323038"/>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ECMS retient également les titres émis par un CSD avec lequel il existe un lien éligible avec le CSD local.</a:t>
          </a:r>
          <a:endParaRPr lang="fr-FR" sz="1600" kern="1200" dirty="0"/>
        </a:p>
      </dsp:txBody>
      <dsp:txXfrm rot="-5400000">
        <a:off x="705483" y="1748351"/>
        <a:ext cx="7291059" cy="591133"/>
      </dsp:txXfrm>
    </dsp:sp>
    <dsp:sp modelId="{9C5910A7-40B2-41FF-90C8-CED8B4901A5F}">
      <dsp:nvSpPr>
        <dsp:cNvPr id="0" name=""/>
        <dsp:cNvSpPr/>
      </dsp:nvSpPr>
      <dsp:spPr>
        <a:xfrm rot="5400000">
          <a:off x="-151174" y="2724719"/>
          <a:ext cx="1007832" cy="705482"/>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4</a:t>
          </a:r>
          <a:endParaRPr lang="fr-FR" sz="1600" kern="1200" dirty="0"/>
        </a:p>
      </dsp:txBody>
      <dsp:txXfrm rot="-5400000">
        <a:off x="1" y="2926285"/>
        <a:ext cx="705482" cy="302350"/>
      </dsp:txXfrm>
    </dsp:sp>
    <dsp:sp modelId="{F0AF9E41-9345-4A2C-8B99-7546232E7AB8}">
      <dsp:nvSpPr>
        <dsp:cNvPr id="0" name=""/>
        <dsp:cNvSpPr/>
      </dsp:nvSpPr>
      <dsp:spPr>
        <a:xfrm rot="5400000">
          <a:off x="4039456" y="-730354"/>
          <a:ext cx="655091" cy="7323038"/>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ECMS retire les titres exclus manuellement par la BCN pour ses Contreparties.</a:t>
          </a:r>
          <a:endParaRPr lang="fr-FR" sz="1600" kern="1200" dirty="0"/>
        </a:p>
      </dsp:txBody>
      <dsp:txXfrm rot="-5400000">
        <a:off x="705483" y="2635598"/>
        <a:ext cx="7291059" cy="591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66604-19C1-47C0-9E66-5F0D2CC57A79}">
      <dsp:nvSpPr>
        <dsp:cNvPr id="0" name=""/>
        <dsp:cNvSpPr/>
      </dsp:nvSpPr>
      <dsp:spPr>
        <a:xfrm rot="5400000">
          <a:off x="-215107" y="215320"/>
          <a:ext cx="1434048" cy="1003833"/>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1</a:t>
          </a:r>
          <a:endParaRPr lang="fr-FR" sz="2800" kern="1200" dirty="0"/>
        </a:p>
      </dsp:txBody>
      <dsp:txXfrm rot="-5400000">
        <a:off x="1" y="502130"/>
        <a:ext cx="1003833" cy="430215"/>
      </dsp:txXfrm>
    </dsp:sp>
    <dsp:sp modelId="{2CDAFF3B-01EF-43D0-8CE2-A33DCB42FEC5}">
      <dsp:nvSpPr>
        <dsp:cNvPr id="0" name=""/>
        <dsp:cNvSpPr/>
      </dsp:nvSpPr>
      <dsp:spPr>
        <a:xfrm rot="5400000">
          <a:off x="3955530" y="-2951696"/>
          <a:ext cx="932131" cy="6835525"/>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fr-FR" sz="1600" kern="1200" dirty="0" smtClean="0"/>
            <a:t>ECMS sélectionne tous les couples interdits (Contrepartie – ISIN).</a:t>
          </a:r>
          <a:endParaRPr lang="fr-FR" sz="1600" kern="1200" dirty="0"/>
        </a:p>
      </dsp:txBody>
      <dsp:txXfrm rot="-5400000">
        <a:off x="1003834" y="45503"/>
        <a:ext cx="6790022" cy="841125"/>
      </dsp:txXfrm>
    </dsp:sp>
    <dsp:sp modelId="{0972CF30-2543-4C47-BE2D-97AE2BC9AB8F}">
      <dsp:nvSpPr>
        <dsp:cNvPr id="0" name=""/>
        <dsp:cNvSpPr/>
      </dsp:nvSpPr>
      <dsp:spPr>
        <a:xfrm rot="5400000">
          <a:off x="-215107" y="1485202"/>
          <a:ext cx="1434048" cy="1003833"/>
        </a:xfrm>
        <a:prstGeom prst="chevron">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2</a:t>
          </a:r>
          <a:endParaRPr lang="fr-FR" sz="2800" kern="1200" dirty="0"/>
        </a:p>
      </dsp:txBody>
      <dsp:txXfrm rot="-5400000">
        <a:off x="1" y="1772012"/>
        <a:ext cx="1003833" cy="430215"/>
      </dsp:txXfrm>
    </dsp:sp>
    <dsp:sp modelId="{4CD0677D-8985-4825-9071-17CADEAD96FE}">
      <dsp:nvSpPr>
        <dsp:cNvPr id="0" name=""/>
        <dsp:cNvSpPr/>
      </dsp:nvSpPr>
      <dsp:spPr>
        <a:xfrm rot="5400000">
          <a:off x="3835639" y="-1681602"/>
          <a:ext cx="1171912" cy="6835525"/>
        </a:xfrm>
        <a:prstGeom prst="round2Same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Char char="••"/>
            <a:tabLst/>
            <a:defRPr/>
          </a:pPr>
          <a:r>
            <a:rPr lang="fr-FR" sz="1600" kern="1200" dirty="0" smtClean="0"/>
            <a:t> ECMS filtre les couples interdits relatifs aux Contrepartie pour lesquelles il existe une table de correspondance active « </a:t>
          </a:r>
          <a:r>
            <a:rPr lang="fr-FR" sz="1600" kern="1200" dirty="0" err="1" smtClean="0"/>
            <a:t>reference</a:t>
          </a:r>
          <a:r>
            <a:rPr lang="fr-FR" sz="1600" kern="1200" dirty="0" smtClean="0"/>
            <a:t> data for T2S DCA </a:t>
          </a:r>
          <a:r>
            <a:rPr lang="fr-FR" sz="1600" kern="1200" dirty="0" err="1" smtClean="0"/>
            <a:t>mapping</a:t>
          </a:r>
          <a:r>
            <a:rPr lang="fr-FR" sz="1600" kern="1200" dirty="0" smtClean="0"/>
            <a:t> for </a:t>
          </a:r>
          <a:r>
            <a:rPr lang="fr-FR" sz="1600" kern="1200" dirty="0" err="1" smtClean="0"/>
            <a:t>collateral</a:t>
          </a:r>
          <a:r>
            <a:rPr lang="fr-FR" sz="1600" kern="1200" dirty="0" smtClean="0"/>
            <a:t> relocation ». </a:t>
          </a:r>
        </a:p>
      </dsp:txBody>
      <dsp:txXfrm rot="-5400000">
        <a:off x="1003833" y="1207412"/>
        <a:ext cx="6778317" cy="105749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125" cy="492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98888" y="0"/>
            <a:ext cx="2905125" cy="492125"/>
          </a:xfrm>
          <a:prstGeom prst="rect">
            <a:avLst/>
          </a:prstGeom>
        </p:spPr>
        <p:txBody>
          <a:bodyPr vert="horz" lIns="91440" tIns="45720" rIns="91440" bIns="45720" rtlCol="0"/>
          <a:lstStyle>
            <a:lvl1pPr algn="r">
              <a:defRPr sz="1200"/>
            </a:lvl1pPr>
          </a:lstStyle>
          <a:p>
            <a:fld id="{26DC60AF-0A4F-4C57-92D6-5F902025270D}" type="datetimeFigureOut">
              <a:rPr lang="fr-FR" smtClean="0"/>
              <a:t>19/06/2020</a:t>
            </a:fld>
            <a:endParaRPr lang="fr-FR"/>
          </a:p>
        </p:txBody>
      </p:sp>
      <p:sp>
        <p:nvSpPr>
          <p:cNvPr id="4" name="Espace réservé du pied de page 3"/>
          <p:cNvSpPr>
            <a:spLocks noGrp="1"/>
          </p:cNvSpPr>
          <p:nvPr>
            <p:ph type="ftr" sz="quarter" idx="2"/>
          </p:nvPr>
        </p:nvSpPr>
        <p:spPr>
          <a:xfrm>
            <a:off x="0" y="9348788"/>
            <a:ext cx="2905125" cy="49212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98888" y="9348788"/>
            <a:ext cx="2905125" cy="492125"/>
          </a:xfrm>
          <a:prstGeom prst="rect">
            <a:avLst/>
          </a:prstGeom>
        </p:spPr>
        <p:txBody>
          <a:bodyPr vert="horz" lIns="91440" tIns="45720" rIns="91440" bIns="45720" rtlCol="0" anchor="b"/>
          <a:lstStyle>
            <a:lvl1pPr algn="r">
              <a:defRPr sz="1200"/>
            </a:lvl1pPr>
          </a:lstStyle>
          <a:p>
            <a:fld id="{3869DB70-4F8B-4451-827B-4E230DEDB586}" type="slidenum">
              <a:rPr lang="fr-FR" smtClean="0"/>
              <a:t>‹N°›</a:t>
            </a:fld>
            <a:endParaRPr lang="fr-FR"/>
          </a:p>
        </p:txBody>
      </p:sp>
    </p:spTree>
    <p:extLst>
      <p:ext uri="{BB962C8B-B14F-4D97-AF65-F5344CB8AC3E}">
        <p14:creationId xmlns:p14="http://schemas.microsoft.com/office/powerpoint/2010/main" val="4004559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760" cy="492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98288" y="0"/>
            <a:ext cx="2905760" cy="492125"/>
          </a:xfrm>
          <a:prstGeom prst="rect">
            <a:avLst/>
          </a:prstGeom>
        </p:spPr>
        <p:txBody>
          <a:bodyPr vert="horz" lIns="91440" tIns="45720" rIns="91440" bIns="45720" rtlCol="0"/>
          <a:lstStyle>
            <a:lvl1pPr algn="r">
              <a:defRPr sz="1200"/>
            </a:lvl1pPr>
          </a:lstStyle>
          <a:p>
            <a:fld id="{4F4031FF-8E9A-455C-8EE0-B77D493128F8}" type="datetimeFigureOut">
              <a:rPr lang="fr-FR" smtClean="0"/>
              <a:t>19/06/2020</a:t>
            </a:fld>
            <a:endParaRPr lang="fr-FR"/>
          </a:p>
        </p:txBody>
      </p:sp>
      <p:sp>
        <p:nvSpPr>
          <p:cNvPr id="4" name="Espace réservé de l'image des diapositives 3"/>
          <p:cNvSpPr>
            <a:spLocks noGrp="1" noRot="1" noChangeAspect="1"/>
          </p:cNvSpPr>
          <p:nvPr>
            <p:ph type="sldImg" idx="2"/>
          </p:nvPr>
        </p:nvSpPr>
        <p:spPr>
          <a:xfrm>
            <a:off x="892175" y="738188"/>
            <a:ext cx="4921250" cy="369093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0560" y="4675188"/>
            <a:ext cx="5364480" cy="44291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48667"/>
            <a:ext cx="2905760" cy="4921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98288" y="9348667"/>
            <a:ext cx="2905760" cy="492125"/>
          </a:xfrm>
          <a:prstGeom prst="rect">
            <a:avLst/>
          </a:prstGeom>
        </p:spPr>
        <p:txBody>
          <a:bodyPr vert="horz" lIns="91440" tIns="45720" rIns="91440" bIns="45720" rtlCol="0" anchor="b"/>
          <a:lstStyle>
            <a:lvl1pPr algn="r">
              <a:defRPr sz="1200"/>
            </a:lvl1pPr>
          </a:lstStyle>
          <a:p>
            <a:fld id="{BBC74DAE-AAB1-4623-A947-C513F3A67F3C}" type="slidenum">
              <a:rPr lang="fr-FR" smtClean="0"/>
              <a:t>‹N°›</a:t>
            </a:fld>
            <a:endParaRPr lang="fr-FR"/>
          </a:p>
        </p:txBody>
      </p:sp>
    </p:spTree>
    <p:extLst>
      <p:ext uri="{BB962C8B-B14F-4D97-AF65-F5344CB8AC3E}">
        <p14:creationId xmlns:p14="http://schemas.microsoft.com/office/powerpoint/2010/main" val="13548685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itre 3"/>
          <p:cNvSpPr>
            <a:spLocks noGrp="1"/>
          </p:cNvSpPr>
          <p:nvPr>
            <p:ph type="title" hasCustomPrompt="1"/>
          </p:nvPr>
        </p:nvSpPr>
        <p:spPr>
          <a:xfrm>
            <a:off x="1691680" y="2036417"/>
            <a:ext cx="5905010" cy="1260000"/>
          </a:xfrm>
        </p:spPr>
        <p:txBody>
          <a:bodyPr>
            <a:noAutofit/>
          </a:bodyPr>
          <a:lstStyle>
            <a:lvl1pPr algn="ctr">
              <a:defRPr sz="3000" b="1" cap="all" baseline="0">
                <a:solidFill>
                  <a:srgbClr val="31429C"/>
                </a:solidFill>
                <a:latin typeface="+mn-lt"/>
              </a:defRPr>
            </a:lvl1pPr>
          </a:lstStyle>
          <a:p>
            <a:r>
              <a:rPr lang="fr-FR" dirty="0" smtClean="0"/>
              <a:t>MODIFIEZ LE STYLE DU TITRE</a:t>
            </a:r>
            <a:endParaRPr lang="fr-FR" dirty="0"/>
          </a:p>
        </p:txBody>
      </p:sp>
      <p:sp>
        <p:nvSpPr>
          <p:cNvPr id="6" name="Espace réservé du texte 5"/>
          <p:cNvSpPr>
            <a:spLocks noGrp="1"/>
          </p:cNvSpPr>
          <p:nvPr>
            <p:ph type="body" sz="quarter" idx="10" hasCustomPrompt="1"/>
          </p:nvPr>
        </p:nvSpPr>
        <p:spPr>
          <a:xfrm>
            <a:off x="5004048" y="5661248"/>
            <a:ext cx="3599284" cy="792088"/>
          </a:xfrm>
        </p:spPr>
        <p:txBody>
          <a:bodyPr>
            <a:noAutofit/>
          </a:bodyPr>
          <a:lstStyle>
            <a:lvl1pPr marL="0" indent="0" algn="r">
              <a:spcBef>
                <a:spcPts val="0"/>
              </a:spcBef>
              <a:buFontTx/>
              <a:buNone/>
              <a:defRPr sz="1200" cap="all" baseline="0">
                <a:solidFill>
                  <a:srgbClr val="205AA7"/>
                </a:solidFill>
              </a:defRPr>
            </a:lvl1pPr>
          </a:lstStyle>
          <a:p>
            <a:pPr lvl="0"/>
            <a:r>
              <a:rPr lang="fr-FR" dirty="0" smtClean="0"/>
              <a:t>NOM, service</a:t>
            </a:r>
            <a:endParaRPr lang="fr-FR" dirty="0"/>
          </a:p>
        </p:txBody>
      </p:sp>
      <p:sp>
        <p:nvSpPr>
          <p:cNvPr id="7" name="Espace réservé du texte 6"/>
          <p:cNvSpPr>
            <a:spLocks noGrp="1"/>
          </p:cNvSpPr>
          <p:nvPr>
            <p:ph type="body" sz="quarter" idx="11" hasCustomPrompt="1"/>
          </p:nvPr>
        </p:nvSpPr>
        <p:spPr>
          <a:xfrm>
            <a:off x="7019156" y="6489248"/>
            <a:ext cx="1584176" cy="260350"/>
          </a:xfrm>
        </p:spPr>
        <p:txBody>
          <a:bodyPr>
            <a:normAutofit/>
          </a:bodyPr>
          <a:lstStyle>
            <a:lvl1pPr marL="0" indent="0" algn="r">
              <a:buFontTx/>
              <a:buNone/>
              <a:defRPr sz="900" b="1" cap="all" baseline="0">
                <a:solidFill>
                  <a:srgbClr val="205AA7"/>
                </a:solidFill>
              </a:defRPr>
            </a:lvl1pPr>
          </a:lstStyle>
          <a:p>
            <a:pPr lvl="0"/>
            <a:r>
              <a:rPr lang="fr-FR" dirty="0" smtClean="0"/>
              <a:t>DATE</a:t>
            </a:r>
            <a:endParaRPr lang="fr-FR" dirty="0"/>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15086" y="252000"/>
            <a:ext cx="2113827" cy="1011455"/>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spTree>
    <p:extLst>
      <p:ext uri="{BB962C8B-B14F-4D97-AF65-F5344CB8AC3E}">
        <p14:creationId xmlns:p14="http://schemas.microsoft.com/office/powerpoint/2010/main" val="14609496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3" name="Espace réservé du texte 2"/>
          <p:cNvSpPr>
            <a:spLocks noGrp="1"/>
          </p:cNvSpPr>
          <p:nvPr>
            <p:ph type="body" sz="quarter" idx="10"/>
          </p:nvPr>
        </p:nvSpPr>
        <p:spPr>
          <a:xfrm>
            <a:off x="1692000" y="1584000"/>
            <a:ext cx="7020000" cy="4500000"/>
          </a:xfrm>
        </p:spPr>
        <p:txBody>
          <a:bodyPr/>
          <a:lstStyle>
            <a:lvl1pPr marL="396000" indent="-396000">
              <a:buFont typeface="+mj-lt"/>
              <a:buAutoNum type="arabicPeriod"/>
              <a:defRPr cap="none" baseline="0"/>
            </a:lvl1pPr>
            <a:lvl2pPr marL="914400" indent="-45720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171700" indent="-342900">
              <a:buFont typeface="+mj-lt"/>
              <a:buAutoNum type="arabicPeriod"/>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5086" y="252000"/>
            <a:ext cx="2113827" cy="1011455"/>
          </a:xfrm>
          <a:prstGeom prst="rect">
            <a:avLst/>
          </a:prstGeom>
        </p:spPr>
      </p:pic>
    </p:spTree>
    <p:extLst>
      <p:ext uri="{BB962C8B-B14F-4D97-AF65-F5344CB8AC3E}">
        <p14:creationId xmlns:p14="http://schemas.microsoft.com/office/powerpoint/2010/main" val="15363149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smtClean="0"/>
              <a:t>MODIFIEZ LE STYLE DU TITRE</a:t>
            </a:r>
            <a:endParaRPr lang="fr-FR" dirty="0"/>
          </a:p>
        </p:txBody>
      </p:sp>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5" name="Espace réservé du texte 2"/>
          <p:cNvSpPr>
            <a:spLocks noGrp="1"/>
          </p:cNvSpPr>
          <p:nvPr>
            <p:ph idx="1"/>
          </p:nvPr>
        </p:nvSpPr>
        <p:spPr>
          <a:xfrm>
            <a:off x="468000" y="1440000"/>
            <a:ext cx="82296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376354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2"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28814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aphicFrame>
        <p:nvGraphicFramePr>
          <p:cNvPr id="9" name="Diagramme 8"/>
          <p:cNvGraphicFramePr/>
          <p:nvPr userDrawn="1">
            <p:extLst>
              <p:ext uri="{D42A27DB-BD31-4B8C-83A1-F6EECF244321}">
                <p14:modId xmlns:p14="http://schemas.microsoft.com/office/powerpoint/2010/main" val="1950391629"/>
              </p:ext>
            </p:extLst>
          </p:nvPr>
        </p:nvGraphicFramePr>
        <p:xfrm>
          <a:off x="1524000" y="169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7" name="Imag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pic>
        <p:nvPicPr>
          <p:cNvPr id="14" name="Image 13"/>
          <p:cNvPicPr>
            <a:picLocks/>
          </p:cNvPicPr>
          <p:nvPr userDrawn="1"/>
        </p:nvPicPr>
        <p:blipFill>
          <a:blip r:embed="rId8" cstate="print">
            <a:extLst>
              <a:ext uri="{28A0092B-C50C-407E-A947-70E740481C1C}">
                <a14:useLocalDpi xmlns:a14="http://schemas.microsoft.com/office/drawing/2010/main" val="0"/>
              </a:ext>
            </a:extLst>
          </a:blip>
          <a:stretch>
            <a:fillRect/>
          </a:stretch>
        </p:blipFill>
        <p:spPr>
          <a:xfrm>
            <a:off x="72000" y="198000"/>
            <a:ext cx="406800" cy="756000"/>
          </a:xfrm>
          <a:prstGeom prst="rect">
            <a:avLst/>
          </a:prstGeom>
        </p:spPr>
      </p:pic>
      <p:sp>
        <p:nvSpPr>
          <p:cNvPr id="11"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5" name="Image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11505420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457200" y="1440000"/>
            <a:ext cx="3008313" cy="4680000"/>
          </a:xfrm>
          <a:solidFill>
            <a:schemeClr val="accent2"/>
          </a:solidFill>
        </p:spPr>
        <p:txBody>
          <a:bodyPr/>
          <a:lstStyle>
            <a:lvl1pPr marL="0" indent="0" algn="l">
              <a:lnSpc>
                <a:spcPct val="150000"/>
              </a:lnSpc>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5" name="Espace réservé du contenu 2"/>
          <p:cNvSpPr>
            <a:spLocks noGrp="1"/>
          </p:cNvSpPr>
          <p:nvPr>
            <p:ph sz="half" idx="1"/>
          </p:nvPr>
        </p:nvSpPr>
        <p:spPr>
          <a:xfrm>
            <a:off x="3779912" y="1440000"/>
            <a:ext cx="4932000" cy="4680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4138356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8000" y="0"/>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68000" y="1600200"/>
            <a:ext cx="8229600" cy="4525963"/>
          </a:xfrm>
          <a:prstGeom prst="rect">
            <a:avLst/>
          </a:prstGeom>
        </p:spPr>
        <p:txBody>
          <a:bodyPr vert="horz" lIns="91440" tIns="45720" rIns="91440" bIns="4572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Tree>
    <p:extLst>
      <p:ext uri="{BB962C8B-B14F-4D97-AF65-F5344CB8AC3E}">
        <p14:creationId xmlns:p14="http://schemas.microsoft.com/office/powerpoint/2010/main" val="10242932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4" r:id="rId3"/>
    <p:sldLayoutId id="2147483652" r:id="rId4"/>
    <p:sldLayoutId id="2147483655" r:id="rId5"/>
    <p:sldLayoutId id="2147483656" r:id="rId6"/>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bg1"/>
          </a:solidFill>
          <a:latin typeface="+mn-lt"/>
          <a:ea typeface="+mj-ea"/>
          <a:cs typeface="+mj-cs"/>
        </a:defRPr>
      </a:lvl1pPr>
    </p:titleStyle>
    <p:body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6199" y="2348880"/>
            <a:ext cx="6120680" cy="1260000"/>
          </a:xfrm>
        </p:spPr>
        <p:txBody>
          <a:bodyPr/>
          <a:lstStyle/>
          <a:p>
            <a:r>
              <a:rPr lang="fr-FR" dirty="0" smtClean="0"/>
              <a:t/>
            </a:r>
            <a:br>
              <a:rPr lang="fr-FR" dirty="0" smtClean="0"/>
            </a:br>
            <a:r>
              <a:rPr lang="fr-FR" dirty="0" smtClean="0"/>
              <a:t>Gestion de la ligne de crédit T2S</a:t>
            </a:r>
            <a:endParaRPr lang="fr-FR" dirty="0"/>
          </a:p>
        </p:txBody>
      </p:sp>
      <p:sp>
        <p:nvSpPr>
          <p:cNvPr id="3" name="Espace réservé du texte 2"/>
          <p:cNvSpPr>
            <a:spLocks noGrp="1"/>
          </p:cNvSpPr>
          <p:nvPr>
            <p:ph type="body" sz="quarter" idx="10"/>
          </p:nvPr>
        </p:nvSpPr>
        <p:spPr/>
        <p:txBody>
          <a:bodyPr/>
          <a:lstStyle/>
          <a:p>
            <a:r>
              <a:rPr lang="fr-FR" dirty="0" smtClean="0"/>
              <a:t>DMPM</a:t>
            </a:r>
          </a:p>
          <a:p>
            <a:r>
              <a:rPr lang="fr-FR" dirty="0" smtClean="0"/>
              <a:t>BOPM</a:t>
            </a:r>
            <a:endParaRPr lang="fr-FR" dirty="0"/>
          </a:p>
          <a:p>
            <a:endParaRPr lang="fr-FR" dirty="0"/>
          </a:p>
        </p:txBody>
      </p:sp>
      <p:sp>
        <p:nvSpPr>
          <p:cNvPr id="4" name="Espace réservé du texte 3"/>
          <p:cNvSpPr>
            <a:spLocks noGrp="1"/>
          </p:cNvSpPr>
          <p:nvPr>
            <p:ph type="body" sz="quarter" idx="11"/>
          </p:nvPr>
        </p:nvSpPr>
        <p:spPr/>
        <p:txBody>
          <a:bodyPr/>
          <a:lstStyle/>
          <a:p>
            <a:r>
              <a:rPr lang="fr-FR" dirty="0" smtClean="0"/>
              <a:t>23/06/2020</a:t>
            </a:r>
            <a:endParaRPr lang="fr-FR" dirty="0"/>
          </a:p>
        </p:txBody>
      </p:sp>
    </p:spTree>
    <p:extLst>
      <p:ext uri="{BB962C8B-B14F-4D97-AF65-F5344CB8AC3E}">
        <p14:creationId xmlns:p14="http://schemas.microsoft.com/office/powerpoint/2010/main" val="3622028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Préparation des listes de Titres éligibles</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10</a:t>
            </a:fld>
            <a:endParaRPr lang="fr-FR" dirty="0"/>
          </a:p>
        </p:txBody>
      </p:sp>
      <p:sp>
        <p:nvSpPr>
          <p:cNvPr id="5" name="Espace réservé du contenu 4"/>
          <p:cNvSpPr>
            <a:spLocks noGrp="1"/>
          </p:cNvSpPr>
          <p:nvPr>
            <p:ph idx="1"/>
          </p:nvPr>
        </p:nvSpPr>
        <p:spPr/>
        <p:txBody>
          <a:bodyPr>
            <a:normAutofit fontScale="92500" lnSpcReduction="10000"/>
          </a:bodyPr>
          <a:lstStyle/>
          <a:p>
            <a:pPr algn="just"/>
            <a:r>
              <a:rPr lang="fr-FR" sz="2200" dirty="0"/>
              <a:t>Chaque nouvelle liste de titres éligibles est comparée à la précédente afin de détecter les nouveaux titres éligibles ainsi que ceux devenus inéligibles :</a:t>
            </a:r>
          </a:p>
          <a:p>
            <a:pPr lvl="1" algn="just"/>
            <a:r>
              <a:rPr lang="fr-FR" sz="2000" dirty="0"/>
              <a:t>Si la liste contient un titre qui ne faisait pas partie de la précédente liste, un nouvel enregistrement est créé dans la liste « New </a:t>
            </a:r>
            <a:r>
              <a:rPr lang="fr-FR" sz="2000" dirty="0" err="1"/>
              <a:t>eligible</a:t>
            </a:r>
            <a:r>
              <a:rPr lang="fr-FR" sz="2000" dirty="0"/>
              <a:t> </a:t>
            </a:r>
            <a:r>
              <a:rPr lang="fr-FR" sz="2000" dirty="0" err="1"/>
              <a:t>assets</a:t>
            </a:r>
            <a:r>
              <a:rPr lang="fr-FR" sz="2000" dirty="0"/>
              <a:t> </a:t>
            </a:r>
            <a:r>
              <a:rPr lang="fr-FR" sz="2000" dirty="0" smtClean="0"/>
              <a:t>». Si le titre est éligible pour plusieurs CSD locaux, il ne sera enregistré qu’une seule fois.</a:t>
            </a:r>
            <a:endParaRPr lang="fr-FR" sz="2000" dirty="0"/>
          </a:p>
          <a:p>
            <a:pPr lvl="1" algn="just"/>
            <a:r>
              <a:rPr lang="fr-FR" sz="2000" dirty="0"/>
              <a:t>Si la liste ne contient pas un titre qui faisait partie de la précédente, un enregistrement est créé dans la liste « </a:t>
            </a:r>
            <a:r>
              <a:rPr lang="fr-FR" sz="2000" dirty="0" err="1"/>
              <a:t>Deleted</a:t>
            </a:r>
            <a:r>
              <a:rPr lang="fr-FR" sz="2000" dirty="0"/>
              <a:t> </a:t>
            </a:r>
            <a:r>
              <a:rPr lang="fr-FR" sz="2000" dirty="0" err="1"/>
              <a:t>eligible</a:t>
            </a:r>
            <a:r>
              <a:rPr lang="fr-FR" sz="2000" dirty="0"/>
              <a:t> </a:t>
            </a:r>
            <a:r>
              <a:rPr lang="fr-FR" sz="2000" dirty="0" err="1"/>
              <a:t>asset</a:t>
            </a:r>
            <a:r>
              <a:rPr lang="fr-FR" sz="2000" dirty="0"/>
              <a:t> ».</a:t>
            </a:r>
          </a:p>
          <a:p>
            <a:pPr lvl="1" algn="just"/>
            <a:r>
              <a:rPr lang="fr-FR" sz="2000" dirty="0"/>
              <a:t>Si la liste est identique à la précédente, aucun enregistrement n’est créé dans ces listes</a:t>
            </a:r>
            <a:r>
              <a:rPr lang="fr-FR" sz="2000" dirty="0" smtClean="0"/>
              <a:t>.</a:t>
            </a:r>
          </a:p>
          <a:p>
            <a:pPr lvl="1" algn="just"/>
            <a:endParaRPr lang="fr-FR" sz="2000" dirty="0"/>
          </a:p>
          <a:p>
            <a:pPr algn="just"/>
            <a:r>
              <a:rPr lang="fr-FR" sz="2200" dirty="0"/>
              <a:t>Après envoi des listes « New </a:t>
            </a:r>
            <a:r>
              <a:rPr lang="fr-FR" sz="2200" dirty="0" err="1"/>
              <a:t>eligible</a:t>
            </a:r>
            <a:r>
              <a:rPr lang="fr-FR" sz="2200" dirty="0"/>
              <a:t> </a:t>
            </a:r>
            <a:r>
              <a:rPr lang="fr-FR" sz="2200" dirty="0" err="1"/>
              <a:t>assets</a:t>
            </a:r>
            <a:r>
              <a:rPr lang="fr-FR" sz="2200" dirty="0"/>
              <a:t> » et « </a:t>
            </a:r>
            <a:r>
              <a:rPr lang="fr-FR" sz="2200" dirty="0" err="1"/>
              <a:t>Deleted</a:t>
            </a:r>
            <a:r>
              <a:rPr lang="fr-FR" sz="2200" dirty="0"/>
              <a:t> </a:t>
            </a:r>
            <a:r>
              <a:rPr lang="fr-FR" sz="2200" dirty="0" err="1"/>
              <a:t>eligible</a:t>
            </a:r>
            <a:r>
              <a:rPr lang="fr-FR" sz="2200" dirty="0"/>
              <a:t> </a:t>
            </a:r>
            <a:r>
              <a:rPr lang="fr-FR" sz="2200" dirty="0" err="1"/>
              <a:t>assets</a:t>
            </a:r>
            <a:r>
              <a:rPr lang="fr-FR" sz="2200" dirty="0"/>
              <a:t> » à T2S, celui-ci devra communiquer une notification à ECMS l’informant du rejet le cas échéant des listes dans son système. En cas de rejet, ECMS alerte l’Opérateur </a:t>
            </a:r>
            <a:r>
              <a:rPr lang="fr-FR" sz="2200" dirty="0" smtClean="0"/>
              <a:t>ECMS et </a:t>
            </a:r>
            <a:r>
              <a:rPr lang="fr-FR" sz="2200" dirty="0"/>
              <a:t>les BCN.</a:t>
            </a:r>
          </a:p>
          <a:p>
            <a:pPr algn="just"/>
            <a:endParaRPr lang="fr-FR" dirty="0"/>
          </a:p>
          <a:p>
            <a:pPr lvl="1" algn="just"/>
            <a:endParaRPr lang="fr-FR" sz="2000" dirty="0"/>
          </a:p>
        </p:txBody>
      </p:sp>
    </p:spTree>
    <p:extLst>
      <p:ext uri="{BB962C8B-B14F-4D97-AF65-F5344CB8AC3E}">
        <p14:creationId xmlns:p14="http://schemas.microsoft.com/office/powerpoint/2010/main" val="120682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Périmètre des couples interdits retenus</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11</a:t>
            </a:fld>
            <a:endParaRPr lang="fr-FR" dirty="0"/>
          </a:p>
        </p:txBody>
      </p:sp>
      <p:sp>
        <p:nvSpPr>
          <p:cNvPr id="5" name="Espace réservé du contenu 4"/>
          <p:cNvSpPr>
            <a:spLocks noGrp="1"/>
          </p:cNvSpPr>
          <p:nvPr>
            <p:ph idx="1"/>
          </p:nvPr>
        </p:nvSpPr>
        <p:spPr>
          <a:xfrm>
            <a:off x="468000" y="1143000"/>
            <a:ext cx="8229600" cy="4525963"/>
          </a:xfrm>
        </p:spPr>
        <p:txBody>
          <a:bodyPr/>
          <a:lstStyle/>
          <a:p>
            <a:pPr algn="just"/>
            <a:r>
              <a:rPr lang="fr-FR" sz="2000" dirty="0"/>
              <a:t>ECMS </a:t>
            </a:r>
            <a:r>
              <a:rPr lang="fr-FR" sz="2000" dirty="0" smtClean="0"/>
              <a:t>envoie </a:t>
            </a:r>
            <a:r>
              <a:rPr lang="fr-FR" sz="2000" dirty="0"/>
              <a:t>quotidiennement </a:t>
            </a:r>
            <a:r>
              <a:rPr lang="fr-FR" sz="2000" dirty="0" smtClean="0"/>
              <a:t>à T2S une liste unique </a:t>
            </a:r>
            <a:r>
              <a:rPr lang="fr-FR" sz="2000" dirty="0"/>
              <a:t>des couples interdits pour </a:t>
            </a:r>
            <a:r>
              <a:rPr lang="fr-FR" sz="2000" dirty="0" smtClean="0"/>
              <a:t>l’ensemble des BCN afin de </a:t>
            </a:r>
            <a:r>
              <a:rPr lang="fr-FR" sz="2000" dirty="0"/>
              <a:t>satisfaire aux contrôle d’éligibilité et permettre l’application des taux de décote </a:t>
            </a:r>
            <a:r>
              <a:rPr lang="fr-FR" sz="2000" dirty="0" err="1" smtClean="0"/>
              <a:t>own-used</a:t>
            </a:r>
            <a:r>
              <a:rPr lang="fr-FR" sz="2000" dirty="0" smtClean="0"/>
              <a:t>. </a:t>
            </a:r>
            <a:r>
              <a:rPr lang="fr-FR" sz="2000" dirty="0"/>
              <a:t>Elle est élaborée d’après les étapes suivantes </a:t>
            </a:r>
            <a:r>
              <a:rPr lang="fr-FR" sz="2000" dirty="0" smtClean="0"/>
              <a:t>:</a:t>
            </a:r>
            <a:endParaRPr lang="fr-FR" sz="2000" dirty="0"/>
          </a:p>
        </p:txBody>
      </p:sp>
      <p:graphicFrame>
        <p:nvGraphicFramePr>
          <p:cNvPr id="6" name="Diagramme 5"/>
          <p:cNvGraphicFramePr/>
          <p:nvPr>
            <p:extLst>
              <p:ext uri="{D42A27DB-BD31-4B8C-83A1-F6EECF244321}">
                <p14:modId xmlns:p14="http://schemas.microsoft.com/office/powerpoint/2010/main" val="635661908"/>
              </p:ext>
            </p:extLst>
          </p:nvPr>
        </p:nvGraphicFramePr>
        <p:xfrm>
          <a:off x="765089" y="3100909"/>
          <a:ext cx="7839359" cy="2704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917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Communication des listes de couples interdits</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12</a:t>
            </a:fld>
            <a:endParaRPr lang="fr-FR" dirty="0"/>
          </a:p>
        </p:txBody>
      </p:sp>
      <p:sp>
        <p:nvSpPr>
          <p:cNvPr id="5" name="Espace réservé du contenu 4"/>
          <p:cNvSpPr>
            <a:spLocks noGrp="1"/>
          </p:cNvSpPr>
          <p:nvPr>
            <p:ph idx="1"/>
          </p:nvPr>
        </p:nvSpPr>
        <p:spPr>
          <a:xfrm>
            <a:off x="468000" y="1067861"/>
            <a:ext cx="8229600" cy="5025435"/>
          </a:xfrm>
        </p:spPr>
        <p:txBody>
          <a:bodyPr>
            <a:normAutofit fontScale="92500" lnSpcReduction="10000"/>
          </a:bodyPr>
          <a:lstStyle/>
          <a:p>
            <a:pPr algn="just"/>
            <a:r>
              <a:rPr lang="fr-FR" sz="2000" dirty="0"/>
              <a:t>Chaque nouvelle liste de couples interdits est comparée à la précédente afin de détecter les nouveaux couples interdits ainsi que ceux devenus inéligibles :</a:t>
            </a:r>
          </a:p>
          <a:p>
            <a:pPr lvl="1" algn="just"/>
            <a:r>
              <a:rPr lang="fr-FR" sz="1800" dirty="0"/>
              <a:t>Si la liste contient un couple interdit qui ne faisait pas partie de la précédente liste, un nouvel enregistrement est créé dans la liste « New close links ».</a:t>
            </a:r>
          </a:p>
          <a:p>
            <a:pPr lvl="1" algn="just"/>
            <a:r>
              <a:rPr lang="fr-FR" sz="1800" dirty="0"/>
              <a:t>Si la liste ne contient pas un couple interdit qui faisait partie de la précédente, un enregistrement est créé dans la liste « </a:t>
            </a:r>
            <a:r>
              <a:rPr lang="fr-FR" sz="1800" dirty="0" err="1"/>
              <a:t>Deleted</a:t>
            </a:r>
            <a:r>
              <a:rPr lang="fr-FR" sz="1800" dirty="0"/>
              <a:t> close links ».</a:t>
            </a:r>
          </a:p>
          <a:p>
            <a:pPr lvl="1" algn="just"/>
            <a:r>
              <a:rPr lang="fr-FR" sz="1800" dirty="0"/>
              <a:t>Si la liste est identique à la précédente, aucun enregistrement n’est créé</a:t>
            </a:r>
            <a:r>
              <a:rPr lang="fr-FR" sz="1800" dirty="0" smtClean="0"/>
              <a:t>.</a:t>
            </a:r>
          </a:p>
          <a:p>
            <a:pPr lvl="1" algn="just"/>
            <a:endParaRPr lang="fr-FR" sz="1800" dirty="0" smtClean="0"/>
          </a:p>
          <a:p>
            <a:pPr algn="just"/>
            <a:r>
              <a:rPr lang="fr-FR" sz="2000" dirty="0" smtClean="0"/>
              <a:t>Chacune des listes contient les informations suivantes :</a:t>
            </a:r>
          </a:p>
          <a:p>
            <a:pPr algn="just"/>
            <a:endParaRPr lang="fr-FR" sz="2000" dirty="0"/>
          </a:p>
          <a:p>
            <a:pPr algn="just"/>
            <a:endParaRPr lang="fr-FR" sz="2000" dirty="0" smtClean="0"/>
          </a:p>
          <a:p>
            <a:pPr algn="just"/>
            <a:endParaRPr lang="fr-FR" sz="2000" dirty="0" smtClean="0"/>
          </a:p>
          <a:p>
            <a:pPr algn="just"/>
            <a:endParaRPr lang="fr-FR" sz="2000" dirty="0"/>
          </a:p>
          <a:p>
            <a:pPr algn="just"/>
            <a:r>
              <a:rPr lang="fr-FR" sz="2100" dirty="0"/>
              <a:t>Après envoi des listes « New close links » et « </a:t>
            </a:r>
            <a:r>
              <a:rPr lang="fr-FR" sz="2100" dirty="0" err="1"/>
              <a:t>Deleted</a:t>
            </a:r>
            <a:r>
              <a:rPr lang="fr-FR" sz="2100" dirty="0"/>
              <a:t> close links » à T2S, celui-ci devra communiquer une notification à ECMS l’informant du rejet le cas échéant des listes dans son système. En cas de rejet, ECMS alerte l’Opérateur </a:t>
            </a:r>
            <a:r>
              <a:rPr lang="fr-FR" sz="2100" dirty="0" smtClean="0"/>
              <a:t>ECMS et </a:t>
            </a:r>
            <a:r>
              <a:rPr lang="fr-FR" sz="2100" dirty="0"/>
              <a:t>les BCN.</a:t>
            </a:r>
          </a:p>
          <a:p>
            <a:pPr lvl="1" algn="just"/>
            <a:endParaRPr lang="fr-FR" sz="1800" dirty="0"/>
          </a:p>
        </p:txBody>
      </p:sp>
      <p:graphicFrame>
        <p:nvGraphicFramePr>
          <p:cNvPr id="6" name="Tableau 5"/>
          <p:cNvGraphicFramePr>
            <a:graphicFrameLocks noGrp="1"/>
          </p:cNvGraphicFramePr>
          <p:nvPr>
            <p:extLst>
              <p:ext uri="{D42A27DB-BD31-4B8C-83A1-F6EECF244321}">
                <p14:modId xmlns:p14="http://schemas.microsoft.com/office/powerpoint/2010/main" val="2494151757"/>
              </p:ext>
            </p:extLst>
          </p:nvPr>
        </p:nvGraphicFramePr>
        <p:xfrm>
          <a:off x="1704027" y="3789040"/>
          <a:ext cx="5757545" cy="868680"/>
        </p:xfrm>
        <a:graphic>
          <a:graphicData uri="http://schemas.openxmlformats.org/drawingml/2006/table">
            <a:tbl>
              <a:tblPr firstRow="1" firstCol="1" bandRow="1">
                <a:tableStyleId>{5C22544A-7EE6-4342-B048-85BDC9FD1C3A}</a:tableStyleId>
              </a:tblPr>
              <a:tblGrid>
                <a:gridCol w="1527175">
                  <a:extLst>
                    <a:ext uri="{9D8B030D-6E8A-4147-A177-3AD203B41FA5}">
                      <a16:colId xmlns:a16="http://schemas.microsoft.com/office/drawing/2014/main" val="1458282729"/>
                    </a:ext>
                  </a:extLst>
                </a:gridCol>
                <a:gridCol w="4230370">
                  <a:extLst>
                    <a:ext uri="{9D8B030D-6E8A-4147-A177-3AD203B41FA5}">
                      <a16:colId xmlns:a16="http://schemas.microsoft.com/office/drawing/2014/main" val="5236802"/>
                    </a:ext>
                  </a:extLst>
                </a:gridCol>
              </a:tblGrid>
              <a:tr h="198120">
                <a:tc>
                  <a:txBody>
                    <a:bodyPr/>
                    <a:lstStyle/>
                    <a:p>
                      <a:pPr algn="l">
                        <a:spcBef>
                          <a:spcPts val="300"/>
                        </a:spcBef>
                        <a:spcAft>
                          <a:spcPts val="300"/>
                        </a:spcAft>
                      </a:pPr>
                      <a:r>
                        <a:rPr lang="en-GB" sz="1100">
                          <a:effectLst/>
                        </a:rPr>
                        <a:t>Attribute</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300"/>
                        </a:spcBef>
                        <a:spcAft>
                          <a:spcPts val="300"/>
                        </a:spcAft>
                      </a:pPr>
                      <a:r>
                        <a:rPr lang="en-GB" sz="1100" dirty="0">
                          <a:effectLst/>
                        </a:rPr>
                        <a:t>Description</a:t>
                      </a:r>
                      <a:endParaRPr lang="fr-FR" sz="11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0146579"/>
                  </a:ext>
                </a:extLst>
              </a:tr>
              <a:tr h="0">
                <a:tc>
                  <a:txBody>
                    <a:bodyPr/>
                    <a:lstStyle/>
                    <a:p>
                      <a:pPr algn="just">
                        <a:spcBef>
                          <a:spcPts val="300"/>
                        </a:spcBef>
                        <a:spcAft>
                          <a:spcPts val="300"/>
                        </a:spcAft>
                      </a:pPr>
                      <a:r>
                        <a:rPr lang="en-GB" sz="1100">
                          <a:effectLst/>
                        </a:rPr>
                        <a:t>ISIN</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300"/>
                        </a:spcBef>
                        <a:spcAft>
                          <a:spcPts val="300"/>
                        </a:spcAft>
                      </a:pPr>
                      <a:r>
                        <a:rPr lang="en-GB" sz="1100">
                          <a:effectLst/>
                        </a:rPr>
                        <a:t>International Securities Identification Number (ISIN) that uniquely identifies a security.</a:t>
                      </a:r>
                      <a:endParaRPr lang="fr-FR"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7193127"/>
                  </a:ext>
                </a:extLst>
              </a:tr>
              <a:tr h="282575">
                <a:tc>
                  <a:txBody>
                    <a:bodyPr/>
                    <a:lstStyle/>
                    <a:p>
                      <a:pPr algn="just">
                        <a:spcBef>
                          <a:spcPts val="300"/>
                        </a:spcBef>
                        <a:spcAft>
                          <a:spcPts val="300"/>
                        </a:spcAft>
                      </a:pPr>
                      <a:r>
                        <a:rPr lang="en-GB" sz="1100" dirty="0">
                          <a:effectLst/>
                        </a:rPr>
                        <a:t>T2S DCA Party BIC</a:t>
                      </a:r>
                      <a:endParaRPr lang="fr-FR"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300"/>
                        </a:spcBef>
                        <a:spcAft>
                          <a:spcPts val="300"/>
                        </a:spcAft>
                      </a:pPr>
                      <a:r>
                        <a:rPr lang="en-GB" sz="1100" dirty="0">
                          <a:effectLst/>
                        </a:rPr>
                        <a:t>Identifier of the Counterparty affected by the close link in the format requested by T2S.</a:t>
                      </a:r>
                      <a:endParaRPr lang="fr-FR" sz="11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86498250"/>
                  </a:ext>
                </a:extLst>
              </a:tr>
            </a:tbl>
          </a:graphicData>
        </a:graphic>
      </p:graphicFrame>
    </p:spTree>
    <p:extLst>
      <p:ext uri="{BB962C8B-B14F-4D97-AF65-F5344CB8AC3E}">
        <p14:creationId xmlns:p14="http://schemas.microsoft.com/office/powerpoint/2010/main" val="4154646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périmètre des Coefficients de valorisation retenus</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13</a:t>
            </a:fld>
            <a:endParaRPr lang="fr-FR" dirty="0"/>
          </a:p>
        </p:txBody>
      </p:sp>
      <p:sp>
        <p:nvSpPr>
          <p:cNvPr id="5" name="Espace réservé du contenu 4"/>
          <p:cNvSpPr>
            <a:spLocks noGrp="1"/>
          </p:cNvSpPr>
          <p:nvPr>
            <p:ph idx="1"/>
          </p:nvPr>
        </p:nvSpPr>
        <p:spPr>
          <a:xfrm>
            <a:off x="468000" y="1143000"/>
            <a:ext cx="8229600" cy="4525963"/>
          </a:xfrm>
        </p:spPr>
        <p:txBody>
          <a:bodyPr>
            <a:normAutofit fontScale="85000" lnSpcReduction="10000"/>
          </a:bodyPr>
          <a:lstStyle/>
          <a:p>
            <a:pPr algn="just"/>
            <a:r>
              <a:rPr lang="fr-FR" sz="2500" dirty="0"/>
              <a:t>ECMS </a:t>
            </a:r>
            <a:r>
              <a:rPr lang="fr-FR" sz="2500" dirty="0" smtClean="0"/>
              <a:t>envoie </a:t>
            </a:r>
            <a:r>
              <a:rPr lang="fr-FR" sz="2500" dirty="0"/>
              <a:t>quotidiennement </a:t>
            </a:r>
            <a:r>
              <a:rPr lang="fr-FR" sz="2500" dirty="0" smtClean="0"/>
              <a:t>à T2S une </a:t>
            </a:r>
            <a:r>
              <a:rPr lang="fr-FR" sz="2500" dirty="0"/>
              <a:t>liste </a:t>
            </a:r>
            <a:r>
              <a:rPr lang="fr-FR" sz="2500" dirty="0" smtClean="0"/>
              <a:t>unique pour l’ensemble des BCN des </a:t>
            </a:r>
            <a:r>
              <a:rPr lang="fr-FR" sz="2500" dirty="0"/>
              <a:t>coefficients de prix applicable en J+1 pour la valorisation des titres. Cette liste </a:t>
            </a:r>
            <a:r>
              <a:rPr lang="fr-FR" sz="2500" dirty="0" smtClean="0"/>
              <a:t>vient </a:t>
            </a:r>
            <a:r>
              <a:rPr lang="fr-FR" sz="2500" dirty="0"/>
              <a:t>remplacer la précédente liste envoyer </a:t>
            </a:r>
            <a:r>
              <a:rPr lang="fr-FR" sz="2500" dirty="0" smtClean="0"/>
              <a:t>à T2S. Elle est </a:t>
            </a:r>
            <a:r>
              <a:rPr lang="fr-FR" sz="2500" dirty="0"/>
              <a:t>composée de 2 coefficients par titre éligible </a:t>
            </a:r>
            <a:r>
              <a:rPr lang="fr-FR" sz="2500" dirty="0" smtClean="0"/>
              <a:t>:</a:t>
            </a:r>
          </a:p>
          <a:p>
            <a:pPr algn="just"/>
            <a:endParaRPr lang="fr-FR" sz="2000" dirty="0"/>
          </a:p>
          <a:p>
            <a:pPr algn="just"/>
            <a:r>
              <a:rPr lang="fr-FR" sz="2000" dirty="0"/>
              <a:t>Price coefficient 1 : hors taux de décote </a:t>
            </a:r>
            <a:r>
              <a:rPr lang="fr-FR" sz="2000" dirty="0" err="1" smtClean="0"/>
              <a:t>own</a:t>
            </a:r>
            <a:r>
              <a:rPr lang="fr-FR" sz="2000" dirty="0" smtClean="0"/>
              <a:t>-use</a:t>
            </a:r>
          </a:p>
          <a:p>
            <a:pPr marL="0" indent="0" algn="just">
              <a:buNone/>
            </a:pPr>
            <a:endParaRPr lang="fr-FR" sz="800" dirty="0"/>
          </a:p>
          <a:p>
            <a:pPr marL="0" indent="0" algn="just">
              <a:buNone/>
            </a:pPr>
            <a:endParaRPr lang="fr-FR" sz="1600" dirty="0"/>
          </a:p>
          <a:p>
            <a:pPr algn="just"/>
            <a:r>
              <a:rPr lang="fr-FR" sz="2000" dirty="0"/>
              <a:t>Price coefficient 2 : avec taux de décote </a:t>
            </a:r>
            <a:r>
              <a:rPr lang="fr-FR" sz="2000" dirty="0" err="1" smtClean="0"/>
              <a:t>own</a:t>
            </a:r>
            <a:r>
              <a:rPr lang="fr-FR" sz="2000" dirty="0" smtClean="0"/>
              <a:t>-use</a:t>
            </a:r>
          </a:p>
          <a:p>
            <a:pPr algn="just"/>
            <a:endParaRPr lang="fr-FR" sz="800" dirty="0"/>
          </a:p>
          <a:p>
            <a:endParaRPr lang="fr-FR" dirty="0" smtClean="0"/>
          </a:p>
          <a:p>
            <a:endParaRPr lang="fr-FR" dirty="0"/>
          </a:p>
          <a:p>
            <a:pPr algn="just"/>
            <a:r>
              <a:rPr lang="fr-FR" sz="2500" dirty="0" smtClean="0"/>
              <a:t>Après </a:t>
            </a:r>
            <a:r>
              <a:rPr lang="fr-FR" sz="2500" dirty="0"/>
              <a:t>envoi </a:t>
            </a:r>
            <a:r>
              <a:rPr lang="fr-FR" sz="2500" dirty="0" smtClean="0"/>
              <a:t>de la liste des coefficients de valorisation à </a:t>
            </a:r>
            <a:r>
              <a:rPr lang="fr-FR" sz="2500" dirty="0"/>
              <a:t>T2S, celui-ci devra communiquer une notification à ECMS l’informant du rejet le cas échéant </a:t>
            </a:r>
            <a:r>
              <a:rPr lang="fr-FR" sz="2500" dirty="0" smtClean="0"/>
              <a:t>de la liste dans </a:t>
            </a:r>
            <a:r>
              <a:rPr lang="fr-FR" sz="2500" dirty="0"/>
              <a:t>son système. En cas de rejet, ECMS alerte l’Opérateur </a:t>
            </a:r>
            <a:r>
              <a:rPr lang="fr-FR" sz="2500" dirty="0" smtClean="0"/>
              <a:t>ECMS et </a:t>
            </a:r>
            <a:r>
              <a:rPr lang="fr-FR" sz="2500" dirty="0"/>
              <a:t>les BCN.</a:t>
            </a:r>
          </a:p>
          <a:p>
            <a:endParaRPr lang="fr-FR" dirty="0"/>
          </a:p>
        </p:txBody>
      </p:sp>
    </p:spTree>
    <p:extLst>
      <p:ext uri="{BB962C8B-B14F-4D97-AF65-F5344CB8AC3E}">
        <p14:creationId xmlns:p14="http://schemas.microsoft.com/office/powerpoint/2010/main" val="219717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Périmètre des Coefficients de valorisation retenus</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14</a:t>
            </a:fld>
            <a:endParaRPr lang="fr-FR" dirty="0"/>
          </a:p>
        </p:txBody>
      </p:sp>
      <p:sp>
        <p:nvSpPr>
          <p:cNvPr id="5" name="Espace réservé du contenu 4"/>
          <p:cNvSpPr>
            <a:spLocks noGrp="1"/>
          </p:cNvSpPr>
          <p:nvPr>
            <p:ph idx="1"/>
          </p:nvPr>
        </p:nvSpPr>
        <p:spPr/>
        <p:txBody>
          <a:bodyPr>
            <a:normAutofit/>
          </a:bodyPr>
          <a:lstStyle/>
          <a:p>
            <a:r>
              <a:rPr lang="fr-FR" sz="2200" u="sng" dirty="0" smtClean="0"/>
              <a:t>Table </a:t>
            </a:r>
            <a:r>
              <a:rPr lang="fr-FR" sz="2200" u="sng" dirty="0" err="1" smtClean="0"/>
              <a:t>Attributes</a:t>
            </a:r>
            <a:r>
              <a:rPr lang="fr-FR" sz="2200" u="sng" dirty="0" smtClean="0"/>
              <a:t> of the ECMS </a:t>
            </a:r>
            <a:r>
              <a:rPr lang="fr-FR" sz="2200" u="sng" dirty="0" err="1" smtClean="0"/>
              <a:t>prices</a:t>
            </a:r>
            <a:r>
              <a:rPr lang="fr-FR" sz="2200" u="sng" dirty="0" smtClean="0"/>
              <a:t> sent to T2S :</a:t>
            </a:r>
            <a:r>
              <a:rPr lang="fr-FR" sz="2000" u="sng" dirty="0" smtClean="0"/>
              <a:t> </a:t>
            </a:r>
          </a:p>
          <a:p>
            <a:endParaRPr lang="fr-FR" sz="2000" dirty="0"/>
          </a:p>
          <a:p>
            <a:endParaRPr lang="fr-FR" sz="2000" dirty="0"/>
          </a:p>
        </p:txBody>
      </p:sp>
      <p:graphicFrame>
        <p:nvGraphicFramePr>
          <p:cNvPr id="6" name="Tableau 5"/>
          <p:cNvGraphicFramePr>
            <a:graphicFrameLocks noGrp="1"/>
          </p:cNvGraphicFramePr>
          <p:nvPr>
            <p:extLst>
              <p:ext uri="{D42A27DB-BD31-4B8C-83A1-F6EECF244321}">
                <p14:modId xmlns:p14="http://schemas.microsoft.com/office/powerpoint/2010/main" val="8410821"/>
              </p:ext>
            </p:extLst>
          </p:nvPr>
        </p:nvGraphicFramePr>
        <p:xfrm>
          <a:off x="1115616" y="2492896"/>
          <a:ext cx="6612076" cy="2520280"/>
        </p:xfrm>
        <a:graphic>
          <a:graphicData uri="http://schemas.openxmlformats.org/drawingml/2006/table">
            <a:tbl>
              <a:tblPr firstRow="1" firstCol="1" bandRow="1">
                <a:tableStyleId>{5C22544A-7EE6-4342-B048-85BDC9FD1C3A}</a:tableStyleId>
              </a:tblPr>
              <a:tblGrid>
                <a:gridCol w="1753838">
                  <a:extLst>
                    <a:ext uri="{9D8B030D-6E8A-4147-A177-3AD203B41FA5}">
                      <a16:colId xmlns:a16="http://schemas.microsoft.com/office/drawing/2014/main" val="1151443471"/>
                    </a:ext>
                  </a:extLst>
                </a:gridCol>
                <a:gridCol w="4858238">
                  <a:extLst>
                    <a:ext uri="{9D8B030D-6E8A-4147-A177-3AD203B41FA5}">
                      <a16:colId xmlns:a16="http://schemas.microsoft.com/office/drawing/2014/main" val="3209958435"/>
                    </a:ext>
                  </a:extLst>
                </a:gridCol>
              </a:tblGrid>
              <a:tr h="244109">
                <a:tc>
                  <a:txBody>
                    <a:bodyPr/>
                    <a:lstStyle/>
                    <a:p>
                      <a:pPr algn="l">
                        <a:spcBef>
                          <a:spcPts val="300"/>
                        </a:spcBef>
                        <a:spcAft>
                          <a:spcPts val="300"/>
                        </a:spcAft>
                      </a:pPr>
                      <a:r>
                        <a:rPr lang="en-GB" sz="1400">
                          <a:effectLst/>
                        </a:rPr>
                        <a:t>Attribute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300"/>
                        </a:spcBef>
                        <a:spcAft>
                          <a:spcPts val="300"/>
                        </a:spcAft>
                      </a:pPr>
                      <a:r>
                        <a:rPr lang="en-GB" sz="1400">
                          <a:effectLst/>
                        </a:rPr>
                        <a:t>Description</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42460430"/>
                  </a:ext>
                </a:extLst>
              </a:tr>
              <a:tr h="488218">
                <a:tc>
                  <a:txBody>
                    <a:bodyPr/>
                    <a:lstStyle/>
                    <a:p>
                      <a:pPr algn="just">
                        <a:spcBef>
                          <a:spcPts val="300"/>
                        </a:spcBef>
                        <a:spcAft>
                          <a:spcPts val="300"/>
                        </a:spcAft>
                      </a:pPr>
                      <a:r>
                        <a:rPr lang="en-GB" sz="1400">
                          <a:effectLst/>
                        </a:rPr>
                        <a:t>ISIN</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300"/>
                        </a:spcBef>
                        <a:spcAft>
                          <a:spcPts val="300"/>
                        </a:spcAft>
                      </a:pPr>
                      <a:r>
                        <a:rPr lang="en-GB" sz="1400">
                          <a:effectLst/>
                        </a:rPr>
                        <a:t>International Securities Identification Number (ISIN) that uniquely identifies a security.</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986670"/>
                  </a:ext>
                </a:extLst>
              </a:tr>
              <a:tr h="488218">
                <a:tc>
                  <a:txBody>
                    <a:bodyPr/>
                    <a:lstStyle/>
                    <a:p>
                      <a:pPr algn="just">
                        <a:spcBef>
                          <a:spcPts val="300"/>
                        </a:spcBef>
                        <a:spcAft>
                          <a:spcPts val="300"/>
                        </a:spcAft>
                      </a:pPr>
                      <a:r>
                        <a:rPr lang="en-GB" sz="1400">
                          <a:effectLst/>
                        </a:rPr>
                        <a:t>Price coefficient 1</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300"/>
                        </a:spcBef>
                        <a:spcAft>
                          <a:spcPts val="300"/>
                        </a:spcAft>
                      </a:pPr>
                      <a:r>
                        <a:rPr lang="en-GB" sz="1400">
                          <a:effectLst/>
                        </a:rPr>
                        <a:t>Price coefficient calculated using the standard non-own-use haircut</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6527883"/>
                  </a:ext>
                </a:extLst>
              </a:tr>
              <a:tr h="976436">
                <a:tc>
                  <a:txBody>
                    <a:bodyPr/>
                    <a:lstStyle/>
                    <a:p>
                      <a:pPr algn="just">
                        <a:spcBef>
                          <a:spcPts val="300"/>
                        </a:spcBef>
                        <a:spcAft>
                          <a:spcPts val="300"/>
                        </a:spcAft>
                      </a:pPr>
                      <a:r>
                        <a:rPr lang="en-GB" sz="1400">
                          <a:effectLst/>
                        </a:rPr>
                        <a:t>Price coefficient 2</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300"/>
                        </a:spcBef>
                        <a:spcAft>
                          <a:spcPts val="300"/>
                        </a:spcAft>
                      </a:pPr>
                      <a:r>
                        <a:rPr lang="en-GB" sz="1400">
                          <a:effectLst/>
                        </a:rPr>
                        <a:t>Price coefficient calculated using the own-use haircut and only informed in case the eligible asset is present in at least one authorised close link between a counterparty and an ISIN</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4649074"/>
                  </a:ext>
                </a:extLst>
              </a:tr>
              <a:tr h="323299">
                <a:tc>
                  <a:txBody>
                    <a:bodyPr/>
                    <a:lstStyle/>
                    <a:p>
                      <a:pPr algn="just">
                        <a:spcBef>
                          <a:spcPts val="300"/>
                        </a:spcBef>
                        <a:spcAft>
                          <a:spcPts val="300"/>
                        </a:spcAft>
                      </a:pPr>
                      <a:r>
                        <a:rPr lang="en-GB" sz="1400">
                          <a:effectLst/>
                        </a:rPr>
                        <a:t>Valuation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300"/>
                        </a:spcBef>
                        <a:spcAft>
                          <a:spcPts val="300"/>
                        </a:spcAft>
                      </a:pPr>
                      <a:r>
                        <a:rPr lang="en-GB" sz="1400" dirty="0">
                          <a:effectLst/>
                        </a:rPr>
                        <a:t>Date for which the valuation is valid</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68167479"/>
                  </a:ext>
                </a:extLst>
              </a:tr>
            </a:tbl>
          </a:graphicData>
        </a:graphic>
      </p:graphicFrame>
    </p:spTree>
    <p:extLst>
      <p:ext uri="{BB962C8B-B14F-4D97-AF65-F5344CB8AC3E}">
        <p14:creationId xmlns:p14="http://schemas.microsoft.com/office/powerpoint/2010/main" val="301895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15</a:t>
            </a:fld>
            <a:endParaRPr lang="fr-FR" dirty="0"/>
          </a:p>
        </p:txBody>
      </p:sp>
      <p:sp>
        <p:nvSpPr>
          <p:cNvPr id="4" name="Espace réservé du texte 3"/>
          <p:cNvSpPr>
            <a:spLocks noGrp="1"/>
          </p:cNvSpPr>
          <p:nvPr>
            <p:ph type="body" sz="quarter" idx="10"/>
          </p:nvPr>
        </p:nvSpPr>
        <p:spPr>
          <a:xfrm>
            <a:off x="1152400" y="1412776"/>
            <a:ext cx="7020000" cy="4500000"/>
          </a:xfrm>
        </p:spPr>
        <p:txBody>
          <a:bodyPr anchor="ctr"/>
          <a:lstStyle/>
          <a:p>
            <a:pPr marL="0" indent="0" algn="ctr">
              <a:buNone/>
            </a:pPr>
            <a:r>
              <a:rPr lang="fr-FR" dirty="0" smtClean="0"/>
              <a:t>3. Traitement des instructions de neutralisation</a:t>
            </a:r>
            <a:endParaRPr lang="fr-FR" dirty="0"/>
          </a:p>
        </p:txBody>
      </p:sp>
    </p:spTree>
    <p:extLst>
      <p:ext uri="{BB962C8B-B14F-4D97-AF65-F5344CB8AC3E}">
        <p14:creationId xmlns:p14="http://schemas.microsoft.com/office/powerpoint/2010/main" val="1426728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Vue d’ensemble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16</a:t>
            </a:fld>
            <a:endParaRPr lang="fr-FR" dirty="0"/>
          </a:p>
        </p:txBody>
      </p:sp>
      <p:sp>
        <p:nvSpPr>
          <p:cNvPr id="5" name="Espace réservé du contenu 4"/>
          <p:cNvSpPr>
            <a:spLocks noGrp="1"/>
          </p:cNvSpPr>
          <p:nvPr>
            <p:ph idx="1"/>
          </p:nvPr>
        </p:nvSpPr>
        <p:spPr/>
        <p:txBody>
          <a:bodyPr>
            <a:normAutofit/>
          </a:bodyPr>
          <a:lstStyle/>
          <a:p>
            <a:pPr algn="just"/>
            <a:r>
              <a:rPr lang="fr-FR" sz="2000" dirty="0" smtClean="0"/>
              <a:t>La neutralisation est déclenchée à 16h30 par T2S lorsque le montant disponible sur les T2S </a:t>
            </a:r>
            <a:r>
              <a:rPr lang="fr-FR" sz="2000" dirty="0" err="1" smtClean="0"/>
              <a:t>Dedicated</a:t>
            </a:r>
            <a:r>
              <a:rPr lang="fr-FR" sz="2000" dirty="0" smtClean="0"/>
              <a:t> Cash </a:t>
            </a:r>
            <a:r>
              <a:rPr lang="fr-FR" sz="2000" dirty="0" err="1" smtClean="0"/>
              <a:t>Accounts</a:t>
            </a:r>
            <a:r>
              <a:rPr lang="fr-FR" sz="2000" dirty="0" smtClean="0"/>
              <a:t> de la Contrepartie ne suffit pas à rembourser le crédit </a:t>
            </a:r>
            <a:r>
              <a:rPr lang="fr-FR" sz="2000" dirty="0" err="1" smtClean="0"/>
              <a:t>intrajournalier</a:t>
            </a:r>
            <a:r>
              <a:rPr lang="fr-FR" sz="2000" dirty="0" smtClean="0"/>
              <a:t> accordé au titre de l’</a:t>
            </a:r>
            <a:r>
              <a:rPr lang="fr-FR" sz="2000" dirty="0" err="1" smtClean="0"/>
              <a:t>auto-constitution</a:t>
            </a:r>
            <a:r>
              <a:rPr lang="fr-FR" sz="2000" dirty="0" smtClean="0"/>
              <a:t> de garanties.</a:t>
            </a:r>
          </a:p>
          <a:p>
            <a:pPr algn="just"/>
            <a:endParaRPr lang="fr-FR" sz="2000" dirty="0" smtClean="0"/>
          </a:p>
          <a:p>
            <a:pPr algn="just"/>
            <a:r>
              <a:rPr lang="fr-FR" sz="2000" dirty="0" smtClean="0"/>
              <a:t>Lorsqu’ECMS est informé d’une neutralisation par T2S, ECMS enregistre le collatéral ayant été transféré sur le T2S Securities </a:t>
            </a:r>
            <a:r>
              <a:rPr lang="fr-FR" sz="2000" dirty="0" err="1" smtClean="0"/>
              <a:t>Account</a:t>
            </a:r>
            <a:r>
              <a:rPr lang="fr-FR" sz="2000" dirty="0" smtClean="0"/>
              <a:t> for Regular Collateral de la BCN de refinancement sur un ECMS </a:t>
            </a:r>
            <a:r>
              <a:rPr lang="fr-FR" sz="2000" dirty="0" err="1" smtClean="0"/>
              <a:t>Counterparty</a:t>
            </a:r>
            <a:r>
              <a:rPr lang="fr-FR" sz="2000" dirty="0" smtClean="0"/>
              <a:t> </a:t>
            </a:r>
            <a:r>
              <a:rPr lang="fr-FR" sz="2000" dirty="0" err="1" smtClean="0"/>
              <a:t>Asset</a:t>
            </a:r>
            <a:r>
              <a:rPr lang="fr-FR" sz="2000" dirty="0" smtClean="0"/>
              <a:t> </a:t>
            </a:r>
            <a:r>
              <a:rPr lang="fr-FR" sz="2000" dirty="0" err="1" smtClean="0"/>
              <a:t>Account</a:t>
            </a:r>
            <a:r>
              <a:rPr lang="fr-FR" sz="2000" dirty="0" smtClean="0"/>
              <a:t> de la Contrepartie.</a:t>
            </a:r>
          </a:p>
          <a:p>
            <a:pPr algn="just"/>
            <a:endParaRPr lang="fr-FR" sz="2000" dirty="0" smtClean="0"/>
          </a:p>
          <a:p>
            <a:pPr algn="just"/>
            <a:r>
              <a:rPr lang="fr-FR" sz="2000" dirty="0" smtClean="0"/>
              <a:t>La position de collatéral sur le pool de la </a:t>
            </a:r>
            <a:r>
              <a:rPr lang="fr-FR" sz="2000" dirty="0"/>
              <a:t>C</a:t>
            </a:r>
            <a:r>
              <a:rPr lang="fr-FR" sz="2000" dirty="0" smtClean="0"/>
              <a:t>ontrepartie est augmentée et la ligne de crédit est simultanément mise à jour par un </a:t>
            </a:r>
            <a:r>
              <a:rPr lang="fr-FR" sz="2000" dirty="0" err="1" smtClean="0"/>
              <a:t>connected</a:t>
            </a:r>
            <a:r>
              <a:rPr lang="fr-FR" sz="2000" dirty="0" smtClean="0"/>
              <a:t> </a:t>
            </a:r>
            <a:r>
              <a:rPr lang="fr-FR" sz="2000" dirty="0" err="1" smtClean="0"/>
              <a:t>payment</a:t>
            </a:r>
            <a:r>
              <a:rPr lang="fr-FR" sz="2000" dirty="0" smtClean="0"/>
              <a:t> envoyé à CLM pour débiter le CLM Main cash </a:t>
            </a:r>
            <a:r>
              <a:rPr lang="fr-FR" sz="2000" dirty="0" err="1" smtClean="0"/>
              <a:t>account</a:t>
            </a:r>
            <a:r>
              <a:rPr lang="fr-FR" sz="2000" dirty="0" smtClean="0"/>
              <a:t> de la Contrepartie.</a:t>
            </a:r>
            <a:endParaRPr lang="fr-FR" sz="2000" dirty="0"/>
          </a:p>
        </p:txBody>
      </p:sp>
    </p:spTree>
    <p:extLst>
      <p:ext uri="{BB962C8B-B14F-4D97-AF65-F5344CB8AC3E}">
        <p14:creationId xmlns:p14="http://schemas.microsoft.com/office/powerpoint/2010/main" val="2077339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00" y="0"/>
            <a:ext cx="8676000" cy="1143000"/>
          </a:xfrm>
        </p:spPr>
        <p:txBody>
          <a:bodyPr/>
          <a:lstStyle/>
          <a:p>
            <a:r>
              <a:rPr lang="fr-FR" dirty="0" smtClean="0"/>
              <a:t>Envoi de la notification d’instruction de neutralisation par T2S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17</a:t>
            </a:fld>
            <a:endParaRPr lang="fr-FR" dirty="0"/>
          </a:p>
        </p:txBody>
      </p:sp>
      <p:sp>
        <p:nvSpPr>
          <p:cNvPr id="5" name="Espace réservé du contenu 4"/>
          <p:cNvSpPr>
            <a:spLocks noGrp="1"/>
          </p:cNvSpPr>
          <p:nvPr>
            <p:ph idx="1"/>
          </p:nvPr>
        </p:nvSpPr>
        <p:spPr>
          <a:xfrm>
            <a:off x="453014" y="1354886"/>
            <a:ext cx="8229600" cy="4913227"/>
          </a:xfrm>
        </p:spPr>
        <p:txBody>
          <a:bodyPr>
            <a:normAutofit/>
          </a:bodyPr>
          <a:lstStyle/>
          <a:p>
            <a:pPr algn="just"/>
            <a:r>
              <a:rPr lang="fr-FR" sz="2000" dirty="0"/>
              <a:t>T2S  </a:t>
            </a:r>
            <a:r>
              <a:rPr lang="fr-FR" sz="2000" dirty="0" smtClean="0"/>
              <a:t>envoie à </a:t>
            </a:r>
            <a:r>
              <a:rPr lang="fr-FR" sz="2000" dirty="0"/>
              <a:t>ECMS une notification d’instruction de neutralisation (sese.032) qui </a:t>
            </a:r>
            <a:r>
              <a:rPr lang="fr-FR" sz="2000" dirty="0" smtClean="0"/>
              <a:t>l’enregistre dans </a:t>
            </a:r>
            <a:r>
              <a:rPr lang="fr-FR" sz="2000" dirty="0"/>
              <a:t>la table </a:t>
            </a:r>
            <a:r>
              <a:rPr lang="fr-FR" sz="2000" dirty="0" smtClean="0"/>
              <a:t>« T2S </a:t>
            </a:r>
            <a:r>
              <a:rPr lang="fr-FR" sz="2000" dirty="0" err="1"/>
              <a:t>Generated</a:t>
            </a:r>
            <a:r>
              <a:rPr lang="fr-FR" sz="2000" dirty="0"/>
              <a:t> </a:t>
            </a:r>
            <a:r>
              <a:rPr lang="fr-FR" sz="2000" dirty="0" err="1"/>
              <a:t>Settlement</a:t>
            </a:r>
            <a:r>
              <a:rPr lang="fr-FR" sz="2000" dirty="0"/>
              <a:t> </a:t>
            </a:r>
            <a:r>
              <a:rPr lang="fr-FR" sz="2000" dirty="0" smtClean="0"/>
              <a:t>Instructions ».</a:t>
            </a:r>
            <a:endParaRPr lang="fr-FR" sz="1800" dirty="0" smtClean="0"/>
          </a:p>
          <a:p>
            <a:pPr algn="just"/>
            <a:endParaRPr lang="fr-FR" sz="2000" dirty="0"/>
          </a:p>
          <a:p>
            <a:pPr algn="just"/>
            <a:endParaRPr lang="fr-FR" sz="2000" dirty="0" smtClean="0"/>
          </a:p>
        </p:txBody>
      </p:sp>
    </p:spTree>
    <p:extLst>
      <p:ext uri="{BB962C8B-B14F-4D97-AF65-F5344CB8AC3E}">
        <p14:creationId xmlns:p14="http://schemas.microsoft.com/office/powerpoint/2010/main" val="3129937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de la notification d’instruction de neutralisation </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18</a:t>
            </a:fld>
            <a:endParaRPr lang="fr-FR" dirty="0"/>
          </a:p>
        </p:txBody>
      </p:sp>
      <p:sp>
        <p:nvSpPr>
          <p:cNvPr id="5" name="Espace réservé du contenu 4"/>
          <p:cNvSpPr>
            <a:spLocks noGrp="1"/>
          </p:cNvSpPr>
          <p:nvPr>
            <p:ph idx="1"/>
          </p:nvPr>
        </p:nvSpPr>
        <p:spPr>
          <a:xfrm>
            <a:off x="468000" y="1052736"/>
            <a:ext cx="8229600" cy="4913227"/>
          </a:xfrm>
        </p:spPr>
        <p:txBody>
          <a:bodyPr>
            <a:normAutofit/>
          </a:bodyPr>
          <a:lstStyle/>
          <a:p>
            <a:pPr algn="just"/>
            <a:endParaRPr lang="fr-FR" sz="1800" dirty="0" smtClean="0"/>
          </a:p>
          <a:p>
            <a:pPr algn="just"/>
            <a:endParaRPr lang="fr-FR" sz="2000" dirty="0"/>
          </a:p>
          <a:p>
            <a:pPr algn="just"/>
            <a:endParaRPr lang="fr-FR" sz="2000" dirty="0" smtClean="0"/>
          </a:p>
        </p:txBody>
      </p:sp>
      <p:graphicFrame>
        <p:nvGraphicFramePr>
          <p:cNvPr id="6" name="Tableau 5"/>
          <p:cNvGraphicFramePr>
            <a:graphicFrameLocks noGrp="1"/>
          </p:cNvGraphicFramePr>
          <p:nvPr>
            <p:extLst>
              <p:ext uri="{D42A27DB-BD31-4B8C-83A1-F6EECF244321}">
                <p14:modId xmlns:p14="http://schemas.microsoft.com/office/powerpoint/2010/main" val="3303166759"/>
              </p:ext>
            </p:extLst>
          </p:nvPr>
        </p:nvGraphicFramePr>
        <p:xfrm>
          <a:off x="1234428" y="1156289"/>
          <a:ext cx="6696744" cy="5130711"/>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2140527343"/>
                    </a:ext>
                  </a:extLst>
                </a:gridCol>
                <a:gridCol w="4680520">
                  <a:extLst>
                    <a:ext uri="{9D8B030D-6E8A-4147-A177-3AD203B41FA5}">
                      <a16:colId xmlns:a16="http://schemas.microsoft.com/office/drawing/2014/main" val="418049888"/>
                    </a:ext>
                  </a:extLst>
                </a:gridCol>
              </a:tblGrid>
              <a:tr h="95169">
                <a:tc>
                  <a:txBody>
                    <a:bodyPr/>
                    <a:lstStyle/>
                    <a:p>
                      <a:pPr algn="l">
                        <a:lnSpc>
                          <a:spcPct val="115000"/>
                        </a:lnSpc>
                        <a:spcBef>
                          <a:spcPts val="0"/>
                        </a:spcBef>
                        <a:spcAft>
                          <a:spcPts val="0"/>
                        </a:spcAft>
                      </a:pPr>
                      <a:r>
                        <a:rPr lang="en-GB" sz="800">
                          <a:effectLst/>
                        </a:rPr>
                        <a:t>Attribute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l">
                        <a:lnSpc>
                          <a:spcPct val="115000"/>
                        </a:lnSpc>
                        <a:spcBef>
                          <a:spcPts val="0"/>
                        </a:spcBef>
                        <a:spcAft>
                          <a:spcPts val="0"/>
                        </a:spcAft>
                      </a:pPr>
                      <a:r>
                        <a:rPr lang="en-GB" sz="800">
                          <a:effectLst/>
                        </a:rPr>
                        <a:t>Description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642429796"/>
                  </a:ext>
                </a:extLst>
              </a:tr>
              <a:tr h="343948">
                <a:tc>
                  <a:txBody>
                    <a:bodyPr/>
                    <a:lstStyle/>
                    <a:p>
                      <a:pPr algn="l">
                        <a:lnSpc>
                          <a:spcPct val="115000"/>
                        </a:lnSpc>
                        <a:spcBef>
                          <a:spcPts val="0"/>
                        </a:spcBef>
                        <a:spcAft>
                          <a:spcPts val="0"/>
                        </a:spcAft>
                      </a:pPr>
                      <a:r>
                        <a:rPr lang="en-GB" sz="800">
                          <a:effectLst/>
                        </a:rPr>
                        <a:t>Settlement Instruction Id.</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Identifier of the Settlement Instruction in the ECMS database. ECMS uses this identification as transaction identification (TxId) in the settlement instruction message submitted from T2S.</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4116981998"/>
                  </a:ext>
                </a:extLst>
              </a:tr>
              <a:tr h="95169">
                <a:tc>
                  <a:txBody>
                    <a:bodyPr/>
                    <a:lstStyle/>
                    <a:p>
                      <a:pPr algn="l">
                        <a:lnSpc>
                          <a:spcPct val="115000"/>
                        </a:lnSpc>
                        <a:spcBef>
                          <a:spcPts val="0"/>
                        </a:spcBef>
                        <a:spcAft>
                          <a:spcPts val="0"/>
                        </a:spcAft>
                      </a:pPr>
                      <a:r>
                        <a:rPr lang="en-GB" sz="800">
                          <a:effectLst/>
                        </a:rPr>
                        <a:t>T2S reference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Reference assigned by T2S to the settlement instruction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663344324"/>
                  </a:ext>
                </a:extLst>
              </a:tr>
              <a:tr h="327122">
                <a:tc>
                  <a:txBody>
                    <a:bodyPr/>
                    <a:lstStyle/>
                    <a:p>
                      <a:pPr algn="l">
                        <a:lnSpc>
                          <a:spcPct val="115000"/>
                        </a:lnSpc>
                        <a:spcBef>
                          <a:spcPts val="0"/>
                        </a:spcBef>
                        <a:spcAft>
                          <a:spcPts val="0"/>
                        </a:spcAft>
                      </a:pPr>
                      <a:r>
                        <a:rPr lang="en-GB" sz="800">
                          <a:effectLst/>
                        </a:rPr>
                        <a:t>Settlement Type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dirty="0">
                          <a:effectLst/>
                        </a:rPr>
                        <a:t>This field has two possible values:</a:t>
                      </a:r>
                      <a:endParaRPr lang="fr-FR" sz="8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800" dirty="0">
                          <a:effectLst/>
                        </a:rPr>
                        <a:t>RECE: for receiving </a:t>
                      </a:r>
                      <a:r>
                        <a:rPr lang="en-GB" sz="800" dirty="0" smtClean="0">
                          <a:effectLst/>
                        </a:rPr>
                        <a:t>instructions</a:t>
                      </a:r>
                    </a:p>
                  </a:txBody>
                  <a:tcPr marL="33854" marR="33854" marT="0" marB="0"/>
                </a:tc>
                <a:extLst>
                  <a:ext uri="{0D108BD9-81ED-4DB2-BD59-A6C34878D82A}">
                    <a16:rowId xmlns:a16="http://schemas.microsoft.com/office/drawing/2014/main" val="4077773554"/>
                  </a:ext>
                </a:extLst>
              </a:tr>
              <a:tr h="95169">
                <a:tc>
                  <a:txBody>
                    <a:bodyPr/>
                    <a:lstStyle/>
                    <a:p>
                      <a:pPr algn="l">
                        <a:lnSpc>
                          <a:spcPct val="115000"/>
                        </a:lnSpc>
                        <a:spcBef>
                          <a:spcPts val="0"/>
                        </a:spcBef>
                        <a:spcAft>
                          <a:spcPts val="0"/>
                        </a:spcAft>
                      </a:pPr>
                      <a:r>
                        <a:rPr lang="en-GB" sz="800">
                          <a:effectLst/>
                        </a:rPr>
                        <a:t>Trade Date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Date at which the trade was made</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1403046917"/>
                  </a:ext>
                </a:extLst>
              </a:tr>
              <a:tr h="95169">
                <a:tc>
                  <a:txBody>
                    <a:bodyPr/>
                    <a:lstStyle/>
                    <a:p>
                      <a:pPr algn="l">
                        <a:lnSpc>
                          <a:spcPct val="115000"/>
                        </a:lnSpc>
                        <a:spcBef>
                          <a:spcPts val="0"/>
                        </a:spcBef>
                        <a:spcAft>
                          <a:spcPts val="0"/>
                        </a:spcAft>
                      </a:pPr>
                      <a:r>
                        <a:rPr lang="en-GB" sz="800">
                          <a:effectLst/>
                        </a:rPr>
                        <a:t>Intended Settlement Date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Date at which the instruction becomes ready to be  settled</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1427213547"/>
                  </a:ext>
                </a:extLst>
              </a:tr>
              <a:tr h="95169">
                <a:tc>
                  <a:txBody>
                    <a:bodyPr/>
                    <a:lstStyle/>
                    <a:p>
                      <a:pPr algn="l">
                        <a:lnSpc>
                          <a:spcPct val="115000"/>
                        </a:lnSpc>
                        <a:spcBef>
                          <a:spcPts val="0"/>
                        </a:spcBef>
                        <a:spcAft>
                          <a:spcPts val="0"/>
                        </a:spcAft>
                      </a:pPr>
                      <a:r>
                        <a:rPr lang="en-GB" sz="800">
                          <a:effectLst/>
                        </a:rPr>
                        <a:t>ISIN</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Identification of the Asset</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67888305"/>
                  </a:ext>
                </a:extLst>
              </a:tr>
              <a:tr h="95169">
                <a:tc>
                  <a:txBody>
                    <a:bodyPr/>
                    <a:lstStyle/>
                    <a:p>
                      <a:pPr algn="l">
                        <a:lnSpc>
                          <a:spcPct val="115000"/>
                        </a:lnSpc>
                        <a:spcBef>
                          <a:spcPts val="0"/>
                        </a:spcBef>
                        <a:spcAft>
                          <a:spcPts val="0"/>
                        </a:spcAft>
                      </a:pPr>
                      <a:r>
                        <a:rPr lang="en-GB" sz="800">
                          <a:effectLst/>
                        </a:rPr>
                        <a:t>Cash Amount</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The quantity of cash</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856333161"/>
                  </a:ext>
                </a:extLst>
              </a:tr>
              <a:tr h="95169">
                <a:tc>
                  <a:txBody>
                    <a:bodyPr/>
                    <a:lstStyle/>
                    <a:p>
                      <a:pPr algn="l">
                        <a:lnSpc>
                          <a:spcPct val="115000"/>
                        </a:lnSpc>
                        <a:spcBef>
                          <a:spcPts val="0"/>
                        </a:spcBef>
                        <a:spcAft>
                          <a:spcPts val="0"/>
                        </a:spcAft>
                      </a:pPr>
                      <a:r>
                        <a:rPr lang="en-GB" sz="800">
                          <a:effectLst/>
                        </a:rPr>
                        <a:t>Quantity</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Quantity to settle expressed in face amount</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395829297"/>
                  </a:ext>
                </a:extLst>
              </a:tr>
              <a:tr h="190337">
                <a:tc>
                  <a:txBody>
                    <a:bodyPr/>
                    <a:lstStyle/>
                    <a:p>
                      <a:pPr algn="l">
                        <a:lnSpc>
                          <a:spcPct val="115000"/>
                        </a:lnSpc>
                        <a:spcBef>
                          <a:spcPts val="0"/>
                        </a:spcBef>
                        <a:spcAft>
                          <a:spcPts val="0"/>
                        </a:spcAft>
                      </a:pPr>
                      <a:r>
                        <a:rPr lang="en-GB" sz="800">
                          <a:effectLst/>
                        </a:rPr>
                        <a:t>Safekeeping Account</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T2S Securities Account involved in the settlement. It is the account to which a securities movement is made.</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46129333"/>
                  </a:ext>
                </a:extLst>
              </a:tr>
              <a:tr h="323122">
                <a:tc>
                  <a:txBody>
                    <a:bodyPr/>
                    <a:lstStyle/>
                    <a:p>
                      <a:pPr algn="l">
                        <a:lnSpc>
                          <a:spcPct val="115000"/>
                        </a:lnSpc>
                        <a:spcBef>
                          <a:spcPts val="0"/>
                        </a:spcBef>
                        <a:spcAft>
                          <a:spcPts val="0"/>
                        </a:spcAft>
                      </a:pPr>
                      <a:r>
                        <a:rPr lang="en-GB" sz="800">
                          <a:effectLst/>
                        </a:rPr>
                        <a:t>Securities Transaction Type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ISO code identifying the instruction as related to collateral management.</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COLI (Collateral In)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894934422"/>
                  </a:ext>
                </a:extLst>
              </a:tr>
              <a:tr h="95169">
                <a:tc>
                  <a:txBody>
                    <a:bodyPr/>
                    <a:lstStyle/>
                    <a:p>
                      <a:pPr algn="l">
                        <a:lnSpc>
                          <a:spcPct val="115000"/>
                        </a:lnSpc>
                        <a:spcBef>
                          <a:spcPts val="0"/>
                        </a:spcBef>
                        <a:spcAft>
                          <a:spcPts val="0"/>
                        </a:spcAft>
                      </a:pPr>
                      <a:r>
                        <a:rPr lang="en-GB" sz="800">
                          <a:effectLst/>
                        </a:rPr>
                        <a:t>Delivering Depository BIC</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BIC of the delivering depository. Optional in case of delivery.</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601479828"/>
                  </a:ext>
                </a:extLst>
              </a:tr>
              <a:tr h="95169">
                <a:tc>
                  <a:txBody>
                    <a:bodyPr/>
                    <a:lstStyle/>
                    <a:p>
                      <a:pPr algn="l">
                        <a:lnSpc>
                          <a:spcPct val="115000"/>
                        </a:lnSpc>
                        <a:spcBef>
                          <a:spcPts val="0"/>
                        </a:spcBef>
                        <a:spcAft>
                          <a:spcPts val="0"/>
                        </a:spcAft>
                      </a:pPr>
                      <a:r>
                        <a:rPr lang="en-GB" sz="800">
                          <a:effectLst/>
                        </a:rPr>
                        <a:t>Delivering Party BIC</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BIC of the delivering party. Optional in case of delivery. </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412637523"/>
                  </a:ext>
                </a:extLst>
              </a:tr>
              <a:tr h="190337">
                <a:tc>
                  <a:txBody>
                    <a:bodyPr/>
                    <a:lstStyle/>
                    <a:p>
                      <a:pPr algn="l">
                        <a:lnSpc>
                          <a:spcPct val="115000"/>
                        </a:lnSpc>
                        <a:spcBef>
                          <a:spcPts val="0"/>
                        </a:spcBef>
                        <a:spcAft>
                          <a:spcPts val="0"/>
                        </a:spcAft>
                      </a:pPr>
                      <a:r>
                        <a:rPr lang="en-GB" sz="800">
                          <a:effectLst/>
                        </a:rPr>
                        <a:t>Delivering Party Safekeeping Account</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T2S Securities Account providing collateral</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779118297"/>
                  </a:ext>
                </a:extLst>
              </a:tr>
              <a:tr h="95169">
                <a:tc>
                  <a:txBody>
                    <a:bodyPr/>
                    <a:lstStyle/>
                    <a:p>
                      <a:pPr algn="l">
                        <a:lnSpc>
                          <a:spcPct val="115000"/>
                        </a:lnSpc>
                        <a:spcBef>
                          <a:spcPts val="0"/>
                        </a:spcBef>
                        <a:spcAft>
                          <a:spcPts val="0"/>
                        </a:spcAft>
                      </a:pPr>
                      <a:r>
                        <a:rPr lang="en-GB" sz="800">
                          <a:effectLst/>
                        </a:rPr>
                        <a:t>Receiving Depository BIC</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BIC of the receiving depository. Optional in case of receive.</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972333004"/>
                  </a:ext>
                </a:extLst>
              </a:tr>
              <a:tr h="95169">
                <a:tc>
                  <a:txBody>
                    <a:bodyPr/>
                    <a:lstStyle/>
                    <a:p>
                      <a:pPr algn="l">
                        <a:lnSpc>
                          <a:spcPct val="115000"/>
                        </a:lnSpc>
                        <a:spcBef>
                          <a:spcPts val="0"/>
                        </a:spcBef>
                        <a:spcAft>
                          <a:spcPts val="0"/>
                        </a:spcAft>
                      </a:pPr>
                      <a:r>
                        <a:rPr lang="en-GB" sz="800">
                          <a:effectLst/>
                        </a:rPr>
                        <a:t>Receiving Party BIC</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BIC of the receiving party. Optional in case of receive.</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2514605454"/>
                  </a:ext>
                </a:extLst>
              </a:tr>
              <a:tr h="190337">
                <a:tc>
                  <a:txBody>
                    <a:bodyPr/>
                    <a:lstStyle/>
                    <a:p>
                      <a:pPr algn="l">
                        <a:lnSpc>
                          <a:spcPct val="115000"/>
                        </a:lnSpc>
                        <a:spcBef>
                          <a:spcPts val="0"/>
                        </a:spcBef>
                        <a:spcAft>
                          <a:spcPts val="0"/>
                        </a:spcAft>
                      </a:pPr>
                      <a:r>
                        <a:rPr lang="en-GB" sz="800">
                          <a:effectLst/>
                        </a:rPr>
                        <a:t>Counterparty DCA</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Dedicated Cash Account of the counterparty of the instruction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374097790"/>
                  </a:ext>
                </a:extLst>
              </a:tr>
              <a:tr h="190337">
                <a:tc>
                  <a:txBody>
                    <a:bodyPr/>
                    <a:lstStyle/>
                    <a:p>
                      <a:pPr algn="l">
                        <a:lnSpc>
                          <a:spcPct val="115000"/>
                        </a:lnSpc>
                        <a:spcBef>
                          <a:spcPts val="0"/>
                        </a:spcBef>
                        <a:spcAft>
                          <a:spcPts val="0"/>
                        </a:spcAft>
                      </a:pPr>
                      <a:r>
                        <a:rPr lang="en-GB" sz="800">
                          <a:effectLst/>
                        </a:rPr>
                        <a:t>Counterparty DCA owner BIC </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BIC of the owner of the  Dedicated Cash Account of the counterparty of the instruction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814406504"/>
                  </a:ext>
                </a:extLst>
              </a:tr>
              <a:tr h="95169">
                <a:tc>
                  <a:txBody>
                    <a:bodyPr/>
                    <a:lstStyle/>
                    <a:p>
                      <a:pPr algn="l">
                        <a:lnSpc>
                          <a:spcPct val="115000"/>
                        </a:lnSpc>
                        <a:spcBef>
                          <a:spcPts val="0"/>
                        </a:spcBef>
                        <a:spcAft>
                          <a:spcPts val="0"/>
                        </a:spcAft>
                      </a:pPr>
                      <a:r>
                        <a:rPr lang="en-GB" sz="800">
                          <a:effectLst/>
                        </a:rPr>
                        <a:t>NCB DCA</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Dedicated Cash Account of the NCB</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3960639004"/>
                  </a:ext>
                </a:extLst>
              </a:tr>
              <a:tr h="190337">
                <a:tc>
                  <a:txBody>
                    <a:bodyPr/>
                    <a:lstStyle/>
                    <a:p>
                      <a:pPr algn="l">
                        <a:lnSpc>
                          <a:spcPct val="115000"/>
                        </a:lnSpc>
                        <a:spcBef>
                          <a:spcPts val="0"/>
                        </a:spcBef>
                        <a:spcAft>
                          <a:spcPts val="0"/>
                        </a:spcAft>
                      </a:pPr>
                      <a:r>
                        <a:rPr lang="en-GB" sz="800">
                          <a:effectLst/>
                        </a:rPr>
                        <a:t>Generated Reason Code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Reason code specifying the reason for T2S to generate the settlement instruction.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1622517538"/>
                  </a:ext>
                </a:extLst>
              </a:tr>
              <a:tr h="891876">
                <a:tc>
                  <a:txBody>
                    <a:bodyPr/>
                    <a:lstStyle/>
                    <a:p>
                      <a:pPr algn="l">
                        <a:lnSpc>
                          <a:spcPct val="115000"/>
                        </a:lnSpc>
                        <a:spcBef>
                          <a:spcPts val="0"/>
                        </a:spcBef>
                        <a:spcAft>
                          <a:spcPts val="0"/>
                        </a:spcAft>
                      </a:pPr>
                      <a:r>
                        <a:rPr lang="en-GB" sz="800">
                          <a:effectLst/>
                        </a:rPr>
                        <a:t>Settlement Instruction status</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Status of the settlement instruction. The possible values are:</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Instructed</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Accepted</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Matched</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Cancelled</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Rejected</a:t>
                      </a:r>
                      <a:endParaRPr lang="fr-FR" sz="800">
                        <a:effectLst/>
                      </a:endParaRPr>
                    </a:p>
                    <a:p>
                      <a:pPr marL="342900" lvl="0" indent="-342900" algn="just">
                        <a:lnSpc>
                          <a:spcPct val="115000"/>
                        </a:lnSpc>
                        <a:spcBef>
                          <a:spcPts val="0"/>
                        </a:spcBef>
                        <a:spcAft>
                          <a:spcPts val="0"/>
                        </a:spcAft>
                        <a:buFont typeface="Symbol" panose="05050102010706020507" pitchFamily="18" charset="2"/>
                        <a:buChar char=""/>
                      </a:pPr>
                      <a:r>
                        <a:rPr lang="en-GB" sz="800">
                          <a:effectLst/>
                        </a:rPr>
                        <a:t>Settled</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101696920"/>
                  </a:ext>
                </a:extLst>
              </a:tr>
              <a:tr h="190337">
                <a:tc>
                  <a:txBody>
                    <a:bodyPr/>
                    <a:lstStyle/>
                    <a:p>
                      <a:pPr algn="l">
                        <a:lnSpc>
                          <a:spcPct val="115000"/>
                        </a:lnSpc>
                        <a:spcBef>
                          <a:spcPts val="0"/>
                        </a:spcBef>
                        <a:spcAft>
                          <a:spcPts val="0"/>
                        </a:spcAft>
                      </a:pPr>
                      <a:r>
                        <a:rPr lang="en-GB" sz="800">
                          <a:effectLst/>
                        </a:rPr>
                        <a:t>Status Reason</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List and description of the status reasons received by ECMS from T2S.</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4145120820"/>
                  </a:ext>
                </a:extLst>
              </a:tr>
              <a:tr h="95169">
                <a:tc>
                  <a:txBody>
                    <a:bodyPr/>
                    <a:lstStyle/>
                    <a:p>
                      <a:pPr algn="l">
                        <a:lnSpc>
                          <a:spcPct val="115000"/>
                        </a:lnSpc>
                        <a:spcBef>
                          <a:spcPts val="0"/>
                        </a:spcBef>
                        <a:spcAft>
                          <a:spcPts val="0"/>
                        </a:spcAft>
                      </a:pPr>
                      <a:r>
                        <a:rPr lang="en-GB" sz="800">
                          <a:effectLst/>
                        </a:rPr>
                        <a:t>Settlement date time</a:t>
                      </a:r>
                      <a:endParaRPr lang="fr-FR" sz="80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a:effectLst/>
                        </a:rPr>
                        <a:t>Actual settlement date time of the settlement instruction</a:t>
                      </a:r>
                      <a:endParaRPr lang="fr-FR" sz="80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1661155640"/>
                  </a:ext>
                </a:extLst>
              </a:tr>
              <a:tr h="190337">
                <a:tc>
                  <a:txBody>
                    <a:bodyPr/>
                    <a:lstStyle/>
                    <a:p>
                      <a:pPr algn="l">
                        <a:lnSpc>
                          <a:spcPct val="115000"/>
                        </a:lnSpc>
                        <a:spcBef>
                          <a:spcPts val="0"/>
                        </a:spcBef>
                        <a:spcAft>
                          <a:spcPts val="0"/>
                        </a:spcAft>
                      </a:pPr>
                      <a:r>
                        <a:rPr lang="en-GB" sz="800" dirty="0">
                          <a:effectLst/>
                        </a:rPr>
                        <a:t>Settlement Instruction Status Date &amp; Time</a:t>
                      </a:r>
                      <a:endParaRPr lang="fr-FR" sz="800" dirty="0">
                        <a:effectLst/>
                        <a:latin typeface="Times New Roman" panose="02020603050405020304" pitchFamily="18" charset="0"/>
                        <a:ea typeface="Times New Roman" panose="02020603050405020304" pitchFamily="18" charset="0"/>
                      </a:endParaRPr>
                    </a:p>
                  </a:txBody>
                  <a:tcPr marL="33854" marR="33854" marT="0" marB="0"/>
                </a:tc>
                <a:tc>
                  <a:txBody>
                    <a:bodyPr/>
                    <a:lstStyle/>
                    <a:p>
                      <a:pPr algn="just">
                        <a:lnSpc>
                          <a:spcPct val="115000"/>
                        </a:lnSpc>
                        <a:spcBef>
                          <a:spcPts val="0"/>
                        </a:spcBef>
                        <a:spcAft>
                          <a:spcPts val="0"/>
                        </a:spcAft>
                      </a:pPr>
                      <a:r>
                        <a:rPr lang="en-GB" sz="800" dirty="0">
                          <a:effectLst/>
                        </a:rPr>
                        <a:t>Date and Time the status was last updated.</a:t>
                      </a:r>
                      <a:endParaRPr lang="fr-FR" sz="800" dirty="0">
                        <a:effectLst/>
                        <a:latin typeface="Times New Roman" panose="02020603050405020304" pitchFamily="18" charset="0"/>
                        <a:ea typeface="Times New Roman" panose="02020603050405020304" pitchFamily="18" charset="0"/>
                      </a:endParaRPr>
                    </a:p>
                  </a:txBody>
                  <a:tcPr marL="33854" marR="33854" marT="0" marB="0"/>
                </a:tc>
                <a:extLst>
                  <a:ext uri="{0D108BD9-81ED-4DB2-BD59-A6C34878D82A}">
                    <a16:rowId xmlns:a16="http://schemas.microsoft.com/office/drawing/2014/main" val="1989762903"/>
                  </a:ext>
                </a:extLst>
              </a:tr>
            </a:tbl>
          </a:graphicData>
        </a:graphic>
      </p:graphicFrame>
    </p:spTree>
    <p:extLst>
      <p:ext uri="{BB962C8B-B14F-4D97-AF65-F5344CB8AC3E}">
        <p14:creationId xmlns:p14="http://schemas.microsoft.com/office/powerpoint/2010/main" val="373980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00" y="-27709"/>
            <a:ext cx="8676000" cy="1143000"/>
          </a:xfrm>
        </p:spPr>
        <p:txBody>
          <a:bodyPr/>
          <a:lstStyle/>
          <a:p>
            <a:r>
              <a:rPr lang="fr-FR" dirty="0" smtClean="0"/>
              <a:t>Traitement de la notification d’instruction de neutralisation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19</a:t>
            </a:fld>
            <a:endParaRPr lang="fr-FR" dirty="0"/>
          </a:p>
        </p:txBody>
      </p:sp>
      <p:sp>
        <p:nvSpPr>
          <p:cNvPr id="5" name="Espace réservé du contenu 4"/>
          <p:cNvSpPr>
            <a:spLocks noGrp="1"/>
          </p:cNvSpPr>
          <p:nvPr>
            <p:ph idx="1"/>
          </p:nvPr>
        </p:nvSpPr>
        <p:spPr>
          <a:xfrm>
            <a:off x="468000" y="1115292"/>
            <a:ext cx="8229600" cy="4945336"/>
          </a:xfrm>
        </p:spPr>
        <p:txBody>
          <a:bodyPr>
            <a:normAutofit/>
          </a:bodyPr>
          <a:lstStyle/>
          <a:p>
            <a:pPr algn="just"/>
            <a:r>
              <a:rPr lang="fr-FR" sz="2000" dirty="0" smtClean="0"/>
              <a:t>ECMS vérifie </a:t>
            </a:r>
            <a:r>
              <a:rPr lang="fr-FR" sz="2000" dirty="0"/>
              <a:t>qu’il s’agit </a:t>
            </a:r>
            <a:r>
              <a:rPr lang="fr-FR" sz="2000" dirty="0" smtClean="0"/>
              <a:t>d’une notification relative à une </a:t>
            </a:r>
            <a:r>
              <a:rPr lang="fr-FR" sz="2000" dirty="0"/>
              <a:t>instruction de neutralisation </a:t>
            </a:r>
            <a:r>
              <a:rPr lang="fr-FR" sz="2000" dirty="0" smtClean="0"/>
              <a:t>:</a:t>
            </a:r>
            <a:endParaRPr lang="fr-FR" sz="2000" dirty="0"/>
          </a:p>
          <a:p>
            <a:pPr lvl="1" algn="just"/>
            <a:r>
              <a:rPr lang="fr-FR" sz="1800" dirty="0" smtClean="0"/>
              <a:t>Le champ « </a:t>
            </a:r>
            <a:r>
              <a:rPr lang="fr-FR" sz="1800" dirty="0" err="1" smtClean="0"/>
              <a:t>generated</a:t>
            </a:r>
            <a:r>
              <a:rPr lang="fr-FR" sz="1800" dirty="0" smtClean="0"/>
              <a:t> </a:t>
            </a:r>
            <a:r>
              <a:rPr lang="fr-FR" sz="1800" dirty="0" err="1" smtClean="0"/>
              <a:t>reason</a:t>
            </a:r>
            <a:r>
              <a:rPr lang="fr-FR" sz="1800" dirty="0" smtClean="0"/>
              <a:t> » indique qu’il s’agit d’une instruction de collatéral T2S.</a:t>
            </a:r>
          </a:p>
          <a:p>
            <a:pPr lvl="1" algn="just"/>
            <a:r>
              <a:rPr lang="fr-FR" sz="1800" dirty="0" smtClean="0"/>
              <a:t>Le champ « </a:t>
            </a:r>
            <a:r>
              <a:rPr lang="fr-FR" sz="1800" dirty="0" err="1" smtClean="0"/>
              <a:t>Receiving</a:t>
            </a:r>
            <a:r>
              <a:rPr lang="fr-FR" sz="1800" dirty="0" smtClean="0"/>
              <a:t> </a:t>
            </a:r>
            <a:r>
              <a:rPr lang="fr-FR" sz="1800" dirty="0" err="1" smtClean="0"/>
              <a:t>account</a:t>
            </a:r>
            <a:r>
              <a:rPr lang="fr-FR" sz="1800" dirty="0" smtClean="0"/>
              <a:t> » correspond à un T2S Securities </a:t>
            </a:r>
            <a:r>
              <a:rPr lang="fr-FR" sz="1800" dirty="0" err="1" smtClean="0"/>
              <a:t>Account</a:t>
            </a:r>
            <a:r>
              <a:rPr lang="fr-FR" sz="1800" dirty="0" smtClean="0"/>
              <a:t> for Regular Collateral connu et actif dans le référentiel ECMS.</a:t>
            </a:r>
            <a:endParaRPr lang="fr-FR" sz="1800" dirty="0"/>
          </a:p>
          <a:p>
            <a:pPr marL="0" indent="0" algn="just">
              <a:buNone/>
            </a:pPr>
            <a:endParaRPr lang="fr-FR" sz="2000" dirty="0" smtClean="0"/>
          </a:p>
          <a:p>
            <a:pPr algn="just"/>
            <a:r>
              <a:rPr lang="fr-FR" sz="2000" dirty="0" smtClean="0"/>
              <a:t>Si les contrôles sont concluants, ECMS enregistre </a:t>
            </a:r>
            <a:r>
              <a:rPr lang="fr-FR" sz="2000" dirty="0"/>
              <a:t>les caractéristiques de la </a:t>
            </a:r>
            <a:r>
              <a:rPr lang="fr-FR" sz="2000" dirty="0" smtClean="0"/>
              <a:t>neutralisation au statut « </a:t>
            </a:r>
            <a:r>
              <a:rPr lang="fr-FR" sz="2000" dirty="0" err="1" smtClean="0"/>
              <a:t>notified</a:t>
            </a:r>
            <a:r>
              <a:rPr lang="fr-FR" sz="2000" dirty="0" smtClean="0"/>
              <a:t> » </a:t>
            </a:r>
            <a:r>
              <a:rPr lang="fr-FR" sz="2000" dirty="0"/>
              <a:t>dans la table « </a:t>
            </a:r>
            <a:r>
              <a:rPr lang="fr-FR" sz="2000" dirty="0" err="1"/>
              <a:t>list</a:t>
            </a:r>
            <a:r>
              <a:rPr lang="fr-FR" sz="2000" dirty="0"/>
              <a:t> of </a:t>
            </a:r>
            <a:r>
              <a:rPr lang="fr-FR" sz="2000" dirty="0" err="1"/>
              <a:t>attributes</a:t>
            </a:r>
            <a:r>
              <a:rPr lang="fr-FR" sz="2000" dirty="0"/>
              <a:t> of a T2S Collateral Relocation </a:t>
            </a:r>
            <a:r>
              <a:rPr lang="fr-FR" sz="2000" dirty="0" smtClean="0"/>
              <a:t>».</a:t>
            </a:r>
            <a:endParaRPr lang="fr-FR" sz="2000" dirty="0"/>
          </a:p>
          <a:p>
            <a:pPr algn="just"/>
            <a:endParaRPr lang="fr-FR" sz="2000" dirty="0"/>
          </a:p>
          <a:p>
            <a:endParaRPr lang="fr-FR" dirty="0"/>
          </a:p>
        </p:txBody>
      </p:sp>
    </p:spTree>
    <p:extLst>
      <p:ext uri="{BB962C8B-B14F-4D97-AF65-F5344CB8AC3E}">
        <p14:creationId xmlns:p14="http://schemas.microsoft.com/office/powerpoint/2010/main" val="403307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a:t>
            </a:fld>
            <a:endParaRPr lang="fr-FR" dirty="0"/>
          </a:p>
        </p:txBody>
      </p:sp>
      <p:sp>
        <p:nvSpPr>
          <p:cNvPr id="5" name="Espace réservé du contenu 4"/>
          <p:cNvSpPr>
            <a:spLocks noGrp="1"/>
          </p:cNvSpPr>
          <p:nvPr>
            <p:ph idx="1"/>
          </p:nvPr>
        </p:nvSpPr>
        <p:spPr/>
        <p:txBody>
          <a:bodyPr>
            <a:normAutofit/>
          </a:bodyPr>
          <a:lstStyle/>
          <a:p>
            <a:pPr algn="just"/>
            <a:r>
              <a:rPr lang="fr-FR" sz="2000" dirty="0" smtClean="0"/>
              <a:t>L’</a:t>
            </a:r>
            <a:r>
              <a:rPr lang="fr-FR" sz="2000" dirty="0" err="1" smtClean="0"/>
              <a:t>auto-constitution</a:t>
            </a:r>
            <a:r>
              <a:rPr lang="fr-FR" sz="2000" dirty="0" smtClean="0"/>
              <a:t> de garanties permet </a:t>
            </a:r>
            <a:r>
              <a:rPr lang="fr-FR" sz="2000" dirty="0"/>
              <a:t>aux </a:t>
            </a:r>
            <a:r>
              <a:rPr lang="fr-FR" sz="2000" dirty="0" smtClean="0"/>
              <a:t>Contreparties d’obtenir un crédit </a:t>
            </a:r>
            <a:r>
              <a:rPr lang="fr-FR" sz="2000" dirty="0" err="1" smtClean="0"/>
              <a:t>intrajournalier</a:t>
            </a:r>
            <a:r>
              <a:rPr lang="fr-FR" sz="2000" dirty="0" smtClean="0"/>
              <a:t> dans T2S. Les actifs apportés lors de l’</a:t>
            </a:r>
            <a:r>
              <a:rPr lang="fr-FR" sz="2000" dirty="0" err="1" smtClean="0"/>
              <a:t>auto-constitution</a:t>
            </a:r>
            <a:r>
              <a:rPr lang="fr-FR" sz="2000" dirty="0" smtClean="0"/>
              <a:t> de garanties sont déposés sur un compte de la Banque de France chez </a:t>
            </a:r>
            <a:r>
              <a:rPr lang="fr-FR" sz="2000" dirty="0" err="1" smtClean="0"/>
              <a:t>Euroclear</a:t>
            </a:r>
            <a:r>
              <a:rPr lang="fr-FR" sz="2000" dirty="0" smtClean="0"/>
              <a:t> France (T2S Securities </a:t>
            </a:r>
            <a:r>
              <a:rPr lang="fr-FR" sz="2000" dirty="0" err="1" smtClean="0"/>
              <a:t>account</a:t>
            </a:r>
            <a:r>
              <a:rPr lang="fr-FR" sz="2000" dirty="0" smtClean="0"/>
              <a:t> for </a:t>
            </a:r>
            <a:r>
              <a:rPr lang="fr-FR" sz="2000" dirty="0" err="1" smtClean="0"/>
              <a:t>Intraday</a:t>
            </a:r>
            <a:r>
              <a:rPr lang="fr-FR" sz="2000" dirty="0" smtClean="0"/>
              <a:t> Auto-</a:t>
            </a:r>
            <a:r>
              <a:rPr lang="fr-FR" sz="2000" dirty="0" err="1" smtClean="0"/>
              <a:t>collateral</a:t>
            </a:r>
            <a:r>
              <a:rPr lang="fr-FR" sz="2000" dirty="0" smtClean="0"/>
              <a:t>) distinct du compte utilisé pour l’enregistrement des titres mobilisés en tant que collatéral de politique monétaire (T2S Securities </a:t>
            </a:r>
            <a:r>
              <a:rPr lang="fr-FR" sz="2000" dirty="0" err="1" smtClean="0"/>
              <a:t>Account</a:t>
            </a:r>
            <a:r>
              <a:rPr lang="fr-FR" sz="2000" dirty="0" smtClean="0"/>
              <a:t> for Regular Collateral).</a:t>
            </a:r>
          </a:p>
          <a:p>
            <a:pPr algn="just"/>
            <a:endParaRPr lang="fr-FR" sz="2000" dirty="0" smtClean="0"/>
          </a:p>
          <a:p>
            <a:pPr algn="just"/>
            <a:r>
              <a:rPr lang="fr-FR" sz="2000" dirty="0" smtClean="0"/>
              <a:t>Le crédit obtenu sur le compte espèces dédié de la Contrepartie (T2S </a:t>
            </a:r>
            <a:r>
              <a:rPr lang="fr-FR" sz="2000" dirty="0" err="1" smtClean="0"/>
              <a:t>Dedicated</a:t>
            </a:r>
            <a:r>
              <a:rPr lang="fr-FR" sz="2000" dirty="0" smtClean="0"/>
              <a:t> Cash </a:t>
            </a:r>
            <a:r>
              <a:rPr lang="fr-FR" sz="2000" dirty="0" err="1" smtClean="0"/>
              <a:t>Account</a:t>
            </a:r>
            <a:r>
              <a:rPr lang="fr-FR" sz="2000" dirty="0" smtClean="0"/>
              <a:t>) devra, comme aujourd’hui, être remboursé au plus tard à 16h30. Dans le cas contraire, le mécanisme de neutralisation des titres auto-constitués sera déclenché.</a:t>
            </a:r>
            <a:endParaRPr lang="fr-FR" sz="2000" dirty="0"/>
          </a:p>
        </p:txBody>
      </p:sp>
    </p:spTree>
    <p:extLst>
      <p:ext uri="{BB962C8B-B14F-4D97-AF65-F5344CB8AC3E}">
        <p14:creationId xmlns:p14="http://schemas.microsoft.com/office/powerpoint/2010/main" val="3135708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de l’instruction de neutralisation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20</a:t>
            </a:fld>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260458481"/>
              </p:ext>
            </p:extLst>
          </p:nvPr>
        </p:nvGraphicFramePr>
        <p:xfrm>
          <a:off x="468000" y="1018710"/>
          <a:ext cx="8028832" cy="5585580"/>
        </p:xfrm>
        <a:graphic>
          <a:graphicData uri="http://schemas.openxmlformats.org/drawingml/2006/table">
            <a:tbl>
              <a:tblPr firstRow="1" firstCol="1" bandRow="1">
                <a:tableStyleId>{5C22544A-7EE6-4342-B048-85BDC9FD1C3A}</a:tableStyleId>
              </a:tblPr>
              <a:tblGrid>
                <a:gridCol w="2552376">
                  <a:extLst>
                    <a:ext uri="{9D8B030D-6E8A-4147-A177-3AD203B41FA5}">
                      <a16:colId xmlns:a16="http://schemas.microsoft.com/office/drawing/2014/main" val="3258180284"/>
                    </a:ext>
                  </a:extLst>
                </a:gridCol>
                <a:gridCol w="5476456">
                  <a:extLst>
                    <a:ext uri="{9D8B030D-6E8A-4147-A177-3AD203B41FA5}">
                      <a16:colId xmlns:a16="http://schemas.microsoft.com/office/drawing/2014/main" val="3933842786"/>
                    </a:ext>
                  </a:extLst>
                </a:gridCol>
              </a:tblGrid>
              <a:tr h="119840">
                <a:tc>
                  <a:txBody>
                    <a:bodyPr/>
                    <a:lstStyle/>
                    <a:p>
                      <a:pPr algn="l">
                        <a:lnSpc>
                          <a:spcPct val="115000"/>
                        </a:lnSpc>
                        <a:spcBef>
                          <a:spcPts val="0"/>
                        </a:spcBef>
                        <a:spcAft>
                          <a:spcPts val="0"/>
                        </a:spcAft>
                      </a:pPr>
                      <a:r>
                        <a:rPr lang="en-GB" sz="1100">
                          <a:effectLst/>
                        </a:rPr>
                        <a:t>Attribute</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l">
                        <a:lnSpc>
                          <a:spcPct val="115000"/>
                        </a:lnSpc>
                        <a:spcBef>
                          <a:spcPts val="0"/>
                        </a:spcBef>
                        <a:spcAft>
                          <a:spcPts val="0"/>
                        </a:spcAft>
                      </a:pPr>
                      <a:r>
                        <a:rPr lang="en-GB" sz="1100">
                          <a:effectLst/>
                        </a:rPr>
                        <a:t>Description</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422170742"/>
                  </a:ext>
                </a:extLst>
              </a:tr>
              <a:tr h="239679">
                <a:tc>
                  <a:txBody>
                    <a:bodyPr/>
                    <a:lstStyle/>
                    <a:p>
                      <a:pPr algn="l">
                        <a:lnSpc>
                          <a:spcPct val="115000"/>
                        </a:lnSpc>
                        <a:spcBef>
                          <a:spcPts val="0"/>
                        </a:spcBef>
                        <a:spcAft>
                          <a:spcPts val="0"/>
                        </a:spcAft>
                      </a:pPr>
                      <a:r>
                        <a:rPr lang="en-GB" sz="1100">
                          <a:effectLst/>
                        </a:rPr>
                        <a:t>T2S Collateral Relocation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of the T2S Relocation in the ECMS.</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3824824722"/>
                  </a:ext>
                </a:extLst>
              </a:tr>
              <a:tr h="359519">
                <a:tc>
                  <a:txBody>
                    <a:bodyPr/>
                    <a:lstStyle/>
                    <a:p>
                      <a:pPr algn="l">
                        <a:lnSpc>
                          <a:spcPct val="115000"/>
                        </a:lnSpc>
                        <a:spcBef>
                          <a:spcPts val="0"/>
                        </a:spcBef>
                        <a:spcAft>
                          <a:spcPts val="0"/>
                        </a:spcAft>
                      </a:pPr>
                      <a:r>
                        <a:rPr lang="en-GB" sz="1100">
                          <a:effectLst/>
                        </a:rPr>
                        <a:t>T2S Generated Settlement Instruction Ref.</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of the T2S Generated Settlement Instruction corresponding to the notification of the T2S Collateral Relocation Settlement Instruction.</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472810556"/>
                  </a:ext>
                </a:extLst>
              </a:tr>
              <a:tr h="239679">
                <a:tc>
                  <a:txBody>
                    <a:bodyPr/>
                    <a:lstStyle/>
                    <a:p>
                      <a:pPr algn="l">
                        <a:lnSpc>
                          <a:spcPct val="115000"/>
                        </a:lnSpc>
                        <a:spcBef>
                          <a:spcPts val="0"/>
                        </a:spcBef>
                        <a:spcAft>
                          <a:spcPts val="0"/>
                        </a:spcAft>
                      </a:pPr>
                      <a:r>
                        <a:rPr lang="en-GB" sz="1100">
                          <a:effectLst/>
                        </a:rPr>
                        <a:t>T2S Regular security Account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dirty="0">
                          <a:effectLst/>
                        </a:rPr>
                        <a:t>Identifier of the T2S Security Account for Regular collateral where the relocated asset has been received.</a:t>
                      </a:r>
                      <a:endParaRPr lang="fr-FR" sz="1100" dirty="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2550384156"/>
                  </a:ext>
                </a:extLst>
              </a:tr>
              <a:tr h="239679">
                <a:tc>
                  <a:txBody>
                    <a:bodyPr/>
                    <a:lstStyle/>
                    <a:p>
                      <a:pPr algn="l">
                        <a:lnSpc>
                          <a:spcPct val="115000"/>
                        </a:lnSpc>
                        <a:spcBef>
                          <a:spcPts val="0"/>
                        </a:spcBef>
                        <a:spcAft>
                          <a:spcPts val="0"/>
                        </a:spcAft>
                      </a:pPr>
                      <a:r>
                        <a:rPr lang="en-GB" sz="1100">
                          <a:effectLst/>
                        </a:rPr>
                        <a:t>T2S DCA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of the T2S DCA of the counterparty where the cash has been provided through auto-collateralisation.</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586644024"/>
                  </a:ext>
                </a:extLst>
              </a:tr>
              <a:tr h="239679">
                <a:tc>
                  <a:txBody>
                    <a:bodyPr/>
                    <a:lstStyle/>
                    <a:p>
                      <a:pPr algn="l">
                        <a:lnSpc>
                          <a:spcPct val="115000"/>
                        </a:lnSpc>
                        <a:spcBef>
                          <a:spcPts val="0"/>
                        </a:spcBef>
                        <a:spcAft>
                          <a:spcPts val="0"/>
                        </a:spcAft>
                      </a:pPr>
                      <a:r>
                        <a:rPr lang="en-GB" sz="1100">
                          <a:effectLst/>
                        </a:rPr>
                        <a:t>T2S Central Bank Cash Account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of the T2S CBCA of the NCB from where the cash has been provided.</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2384504442"/>
                  </a:ext>
                </a:extLst>
              </a:tr>
              <a:tr h="119840">
                <a:tc>
                  <a:txBody>
                    <a:bodyPr/>
                    <a:lstStyle/>
                    <a:p>
                      <a:pPr algn="l">
                        <a:lnSpc>
                          <a:spcPct val="115000"/>
                        </a:lnSpc>
                        <a:spcBef>
                          <a:spcPts val="0"/>
                        </a:spcBef>
                        <a:spcAft>
                          <a:spcPts val="0"/>
                        </a:spcAft>
                      </a:pPr>
                      <a:r>
                        <a:rPr lang="en-GB" sz="1100">
                          <a:effectLst/>
                        </a:rPr>
                        <a:t>ISIN</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ISIN of the asset that has been relocated by T2S.</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2521489390"/>
                  </a:ext>
                </a:extLst>
              </a:tr>
              <a:tr h="119840">
                <a:tc>
                  <a:txBody>
                    <a:bodyPr/>
                    <a:lstStyle/>
                    <a:p>
                      <a:pPr algn="l">
                        <a:lnSpc>
                          <a:spcPct val="115000"/>
                        </a:lnSpc>
                        <a:spcBef>
                          <a:spcPts val="0"/>
                        </a:spcBef>
                        <a:spcAft>
                          <a:spcPts val="0"/>
                        </a:spcAft>
                      </a:pPr>
                      <a:r>
                        <a:rPr lang="en-GB" sz="1100">
                          <a:effectLst/>
                        </a:rPr>
                        <a:t>Relocated Asset Quantity</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Quantity of asset relocated (in FAMT).</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342192537"/>
                  </a:ext>
                </a:extLst>
              </a:tr>
              <a:tr h="239679">
                <a:tc>
                  <a:txBody>
                    <a:bodyPr/>
                    <a:lstStyle/>
                    <a:p>
                      <a:pPr algn="l">
                        <a:lnSpc>
                          <a:spcPct val="115000"/>
                        </a:lnSpc>
                        <a:spcBef>
                          <a:spcPts val="0"/>
                        </a:spcBef>
                        <a:spcAft>
                          <a:spcPts val="0"/>
                        </a:spcAft>
                      </a:pPr>
                      <a:r>
                        <a:rPr lang="en-GB" sz="1100">
                          <a:effectLst/>
                        </a:rPr>
                        <a:t>T2S DCA Mapping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of the T2S DCA Mapping that is applied for the processing of the relocation. </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4136694591"/>
                  </a:ext>
                </a:extLst>
              </a:tr>
              <a:tr h="359519">
                <a:tc>
                  <a:txBody>
                    <a:bodyPr/>
                    <a:lstStyle/>
                    <a:p>
                      <a:pPr algn="l">
                        <a:lnSpc>
                          <a:spcPct val="115000"/>
                        </a:lnSpc>
                        <a:spcBef>
                          <a:spcPts val="0"/>
                        </a:spcBef>
                        <a:spcAft>
                          <a:spcPts val="0"/>
                        </a:spcAft>
                      </a:pPr>
                      <a:r>
                        <a:rPr lang="en-GB" sz="1100">
                          <a:effectLst/>
                        </a:rPr>
                        <a:t>ECMS Counterparty Asset Account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of the ECMS Counterparty Asset Account linked to the T2S DCA where the cash has been delivered through auto-collateralisation.</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300004152"/>
                  </a:ext>
                </a:extLst>
              </a:tr>
              <a:tr h="359519">
                <a:tc>
                  <a:txBody>
                    <a:bodyPr/>
                    <a:lstStyle/>
                    <a:p>
                      <a:pPr algn="l">
                        <a:lnSpc>
                          <a:spcPct val="115000"/>
                        </a:lnSpc>
                        <a:spcBef>
                          <a:spcPts val="0"/>
                        </a:spcBef>
                        <a:spcAft>
                          <a:spcPts val="0"/>
                        </a:spcAft>
                      </a:pPr>
                      <a:r>
                        <a:rPr lang="en-GB" sz="1100">
                          <a:effectLst/>
                        </a:rPr>
                        <a:t>Cash amount</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Amount of cash debited from the Central Bank Cash Account in T2S following the relocation. This amount needs to be recovered in CLM by debiting the counterparty CLM account.</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711173043"/>
                  </a:ext>
                </a:extLst>
              </a:tr>
              <a:tr h="239679">
                <a:tc>
                  <a:txBody>
                    <a:bodyPr/>
                    <a:lstStyle/>
                    <a:p>
                      <a:pPr algn="l">
                        <a:lnSpc>
                          <a:spcPct val="115000"/>
                        </a:lnSpc>
                        <a:spcBef>
                          <a:spcPts val="0"/>
                        </a:spcBef>
                        <a:spcAft>
                          <a:spcPts val="0"/>
                        </a:spcAft>
                      </a:pPr>
                      <a:r>
                        <a:rPr lang="en-GB" sz="1100">
                          <a:effectLst/>
                        </a:rPr>
                        <a:t>Payment Instruction Id.</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Identifier in the ECMS of the (connected) payment instruction sent to CLM to debit the Counterparty MCA.</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220195365"/>
                  </a:ext>
                </a:extLst>
              </a:tr>
              <a:tr h="1290290">
                <a:tc>
                  <a:txBody>
                    <a:bodyPr/>
                    <a:lstStyle/>
                    <a:p>
                      <a:pPr algn="l">
                        <a:lnSpc>
                          <a:spcPct val="115000"/>
                        </a:lnSpc>
                        <a:spcBef>
                          <a:spcPts val="0"/>
                        </a:spcBef>
                        <a:spcAft>
                          <a:spcPts val="0"/>
                        </a:spcAft>
                      </a:pPr>
                      <a:r>
                        <a:rPr lang="en-GB" sz="1100">
                          <a:effectLst/>
                        </a:rPr>
                        <a:t>T2S Collateral Relocation Status</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dirty="0">
                          <a:effectLst/>
                        </a:rPr>
                        <a:t>Status of the Instruction. The possible values are:</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Notified</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Waiting for NCB Manual Intervention</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Discarded</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Waiting for Settlement Confirmation</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Waiting for Collateralised Debit Confirmation</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Collateralised Debit to be Resubmitted</a:t>
                      </a:r>
                      <a:endParaRPr lang="fr-FR" sz="11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100" dirty="0">
                          <a:effectLst/>
                        </a:rPr>
                        <a:t>Processed</a:t>
                      </a:r>
                      <a:endParaRPr lang="fr-FR" sz="1100" dirty="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676663284"/>
                  </a:ext>
                </a:extLst>
              </a:tr>
              <a:tr h="239679">
                <a:tc>
                  <a:txBody>
                    <a:bodyPr/>
                    <a:lstStyle/>
                    <a:p>
                      <a:pPr algn="l">
                        <a:lnSpc>
                          <a:spcPct val="115000"/>
                        </a:lnSpc>
                        <a:spcBef>
                          <a:spcPts val="0"/>
                        </a:spcBef>
                        <a:spcAft>
                          <a:spcPts val="0"/>
                        </a:spcAft>
                      </a:pPr>
                      <a:r>
                        <a:rPr lang="en-GB" sz="1100">
                          <a:effectLst/>
                        </a:rPr>
                        <a:t>Instruction Status Date &amp; Time</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a:effectLst/>
                        </a:rPr>
                        <a:t>Date and Time the status was last updated.</a:t>
                      </a:r>
                      <a:endParaRPr lang="fr-FR" sz="110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653480057"/>
                  </a:ext>
                </a:extLst>
              </a:tr>
              <a:tr h="119840">
                <a:tc>
                  <a:txBody>
                    <a:bodyPr/>
                    <a:lstStyle/>
                    <a:p>
                      <a:pPr algn="l">
                        <a:lnSpc>
                          <a:spcPct val="115000"/>
                        </a:lnSpc>
                        <a:spcBef>
                          <a:spcPts val="0"/>
                        </a:spcBef>
                        <a:spcAft>
                          <a:spcPts val="0"/>
                        </a:spcAft>
                      </a:pPr>
                      <a:r>
                        <a:rPr lang="en-GB" sz="1100">
                          <a:effectLst/>
                        </a:rPr>
                        <a:t>Creation Date &amp; Time</a:t>
                      </a:r>
                      <a:endParaRPr lang="fr-FR" sz="1100">
                        <a:effectLst/>
                        <a:latin typeface="Times New Roman" panose="02020603050405020304" pitchFamily="18" charset="0"/>
                        <a:ea typeface="Times New Roman" panose="02020603050405020304" pitchFamily="18" charset="0"/>
                      </a:endParaRPr>
                    </a:p>
                  </a:txBody>
                  <a:tcPr marL="42631" marR="42631" marT="0" marB="0"/>
                </a:tc>
                <a:tc>
                  <a:txBody>
                    <a:bodyPr/>
                    <a:lstStyle/>
                    <a:p>
                      <a:pPr algn="just">
                        <a:lnSpc>
                          <a:spcPct val="115000"/>
                        </a:lnSpc>
                        <a:spcBef>
                          <a:spcPts val="0"/>
                        </a:spcBef>
                        <a:spcAft>
                          <a:spcPts val="0"/>
                        </a:spcAft>
                      </a:pPr>
                      <a:r>
                        <a:rPr lang="en-GB" sz="1100" dirty="0">
                          <a:effectLst/>
                        </a:rPr>
                        <a:t>Date and time the T2S Relocation was created in the ECMS.</a:t>
                      </a:r>
                      <a:endParaRPr lang="fr-FR" sz="1100" dirty="0">
                        <a:effectLst/>
                        <a:latin typeface="Times New Roman" panose="02020603050405020304" pitchFamily="18" charset="0"/>
                        <a:ea typeface="Times New Roman" panose="02020603050405020304" pitchFamily="18" charset="0"/>
                      </a:endParaRPr>
                    </a:p>
                  </a:txBody>
                  <a:tcPr marL="42631" marR="42631" marT="0" marB="0"/>
                </a:tc>
                <a:extLst>
                  <a:ext uri="{0D108BD9-81ED-4DB2-BD59-A6C34878D82A}">
                    <a16:rowId xmlns:a16="http://schemas.microsoft.com/office/drawing/2014/main" val="1102582121"/>
                  </a:ext>
                </a:extLst>
              </a:tr>
            </a:tbl>
          </a:graphicData>
        </a:graphic>
      </p:graphicFrame>
    </p:spTree>
    <p:extLst>
      <p:ext uri="{BB962C8B-B14F-4D97-AF65-F5344CB8AC3E}">
        <p14:creationId xmlns:p14="http://schemas.microsoft.com/office/powerpoint/2010/main" val="1927052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Contrôles effectués par ECMS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21</a:t>
            </a:fld>
            <a:endParaRPr lang="fr-FR" dirty="0"/>
          </a:p>
        </p:txBody>
      </p:sp>
      <p:sp>
        <p:nvSpPr>
          <p:cNvPr id="5" name="Espace réservé du contenu 4"/>
          <p:cNvSpPr>
            <a:spLocks noGrp="1"/>
          </p:cNvSpPr>
          <p:nvPr>
            <p:ph idx="1"/>
          </p:nvPr>
        </p:nvSpPr>
        <p:spPr>
          <a:xfrm>
            <a:off x="468000" y="1268760"/>
            <a:ext cx="8229600" cy="4525963"/>
          </a:xfrm>
        </p:spPr>
        <p:txBody>
          <a:bodyPr>
            <a:normAutofit fontScale="92500"/>
          </a:bodyPr>
          <a:lstStyle/>
          <a:p>
            <a:pPr algn="just"/>
            <a:r>
              <a:rPr lang="fr-FR" sz="2200" dirty="0"/>
              <a:t>ECMS </a:t>
            </a:r>
            <a:r>
              <a:rPr lang="fr-FR" sz="2200" dirty="0" smtClean="0"/>
              <a:t>utilise </a:t>
            </a:r>
            <a:r>
              <a:rPr lang="fr-FR" sz="2200" dirty="0"/>
              <a:t>la table « Reference data for T2S DCA </a:t>
            </a:r>
            <a:r>
              <a:rPr lang="fr-FR" sz="2200" dirty="0" err="1"/>
              <a:t>Mapping</a:t>
            </a:r>
            <a:r>
              <a:rPr lang="fr-FR" sz="2200" dirty="0"/>
              <a:t> for Collateral Relocation » (cf. slide 6) pour identifier l’ECMS </a:t>
            </a:r>
            <a:r>
              <a:rPr lang="fr-FR" sz="2200" dirty="0" err="1"/>
              <a:t>Counterparty</a:t>
            </a:r>
            <a:r>
              <a:rPr lang="fr-FR" sz="2200" dirty="0"/>
              <a:t> </a:t>
            </a:r>
            <a:r>
              <a:rPr lang="fr-FR" sz="2200" dirty="0" err="1"/>
              <a:t>Asset</a:t>
            </a:r>
            <a:r>
              <a:rPr lang="fr-FR" sz="2200" dirty="0"/>
              <a:t> </a:t>
            </a:r>
            <a:r>
              <a:rPr lang="fr-FR" sz="2200" dirty="0" err="1" smtClean="0"/>
              <a:t>account</a:t>
            </a:r>
            <a:r>
              <a:rPr lang="fr-FR" sz="2200" dirty="0" smtClean="0"/>
              <a:t> qui recevra les titres. </a:t>
            </a:r>
          </a:p>
          <a:p>
            <a:pPr algn="just"/>
            <a:endParaRPr lang="fr-FR" sz="2200" dirty="0"/>
          </a:p>
          <a:p>
            <a:pPr algn="just"/>
            <a:r>
              <a:rPr lang="fr-FR" sz="2200" dirty="0" smtClean="0"/>
              <a:t>ECMS met à jour les caractéristiques de la neutralisation (cf. slide 20) :</a:t>
            </a:r>
            <a:r>
              <a:rPr lang="fr-FR" sz="2200" dirty="0"/>
              <a:t> l</a:t>
            </a:r>
            <a:r>
              <a:rPr lang="fr-FR" sz="2200" dirty="0" smtClean="0"/>
              <a:t>e champ ECMS </a:t>
            </a:r>
            <a:r>
              <a:rPr lang="fr-FR" sz="2200" dirty="0" err="1" smtClean="0"/>
              <a:t>Counterparty</a:t>
            </a:r>
            <a:r>
              <a:rPr lang="fr-FR" sz="2200" dirty="0" smtClean="0"/>
              <a:t> </a:t>
            </a:r>
            <a:r>
              <a:rPr lang="fr-FR" sz="2200" dirty="0" err="1" smtClean="0"/>
              <a:t>Asset</a:t>
            </a:r>
            <a:r>
              <a:rPr lang="fr-FR" sz="2200" dirty="0" smtClean="0"/>
              <a:t> </a:t>
            </a:r>
            <a:r>
              <a:rPr lang="fr-FR" sz="2200" dirty="0" err="1" smtClean="0"/>
              <a:t>Account</a:t>
            </a:r>
            <a:r>
              <a:rPr lang="fr-FR" sz="2200" dirty="0" smtClean="0"/>
              <a:t> est complété et le statut de la neutralisation passe à « </a:t>
            </a:r>
            <a:r>
              <a:rPr lang="fr-FR" sz="2200" dirty="0" err="1" smtClean="0"/>
              <a:t>Waiting</a:t>
            </a:r>
            <a:r>
              <a:rPr lang="fr-FR" sz="2200" dirty="0" smtClean="0"/>
              <a:t> for </a:t>
            </a:r>
            <a:r>
              <a:rPr lang="fr-FR" sz="2200" dirty="0" err="1" smtClean="0"/>
              <a:t>settlement</a:t>
            </a:r>
            <a:r>
              <a:rPr lang="fr-FR" sz="2200" dirty="0" smtClean="0"/>
              <a:t> Confirmation ».</a:t>
            </a:r>
          </a:p>
          <a:p>
            <a:pPr algn="just"/>
            <a:endParaRPr lang="fr-FR" sz="2200" dirty="0"/>
          </a:p>
          <a:p>
            <a:pPr algn="just"/>
            <a:r>
              <a:rPr lang="fr-FR" sz="2200" dirty="0" smtClean="0"/>
              <a:t>En l’absence de correspondance, le statut de la neutralisation passe à « </a:t>
            </a:r>
            <a:r>
              <a:rPr lang="fr-FR" sz="2200" dirty="0" err="1" smtClean="0"/>
              <a:t>Waiting</a:t>
            </a:r>
            <a:r>
              <a:rPr lang="fr-FR" sz="2200" dirty="0" smtClean="0"/>
              <a:t> for NCB </a:t>
            </a:r>
            <a:r>
              <a:rPr lang="fr-FR" sz="2200" dirty="0" err="1" smtClean="0"/>
              <a:t>Manual</a:t>
            </a:r>
            <a:r>
              <a:rPr lang="fr-FR" sz="2200" dirty="0" smtClean="0"/>
              <a:t> Intervention ». La BCN est alertée et peut :</a:t>
            </a:r>
          </a:p>
          <a:p>
            <a:pPr lvl="2" algn="just"/>
            <a:r>
              <a:rPr lang="fr-FR" sz="1800" dirty="0" smtClean="0"/>
              <a:t>Compléter en U2A les données référentielles ECMS ou</a:t>
            </a:r>
          </a:p>
          <a:p>
            <a:pPr lvl="2" algn="just"/>
            <a:r>
              <a:rPr lang="fr-FR" sz="1800" dirty="0"/>
              <a:t>Rejeter en U2A </a:t>
            </a:r>
            <a:r>
              <a:rPr lang="fr-FR" sz="1800" dirty="0" smtClean="0"/>
              <a:t>l’instruction de neutralisation, l’instruction passe au statut « </a:t>
            </a:r>
            <a:r>
              <a:rPr lang="fr-FR" sz="1800" dirty="0" err="1" smtClean="0"/>
              <a:t>discarded</a:t>
            </a:r>
            <a:r>
              <a:rPr lang="fr-FR" sz="1800" dirty="0" smtClean="0"/>
              <a:t> ».</a:t>
            </a:r>
          </a:p>
          <a:p>
            <a:pPr algn="just"/>
            <a:endParaRPr lang="fr-FR" sz="2000" dirty="0"/>
          </a:p>
        </p:txBody>
      </p:sp>
    </p:spTree>
    <p:extLst>
      <p:ext uri="{BB962C8B-B14F-4D97-AF65-F5344CB8AC3E}">
        <p14:creationId xmlns:p14="http://schemas.microsoft.com/office/powerpoint/2010/main" val="41986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à jour des positions prévisionnelles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22</a:t>
            </a:fld>
            <a:endParaRPr lang="fr-FR" dirty="0"/>
          </a:p>
        </p:txBody>
      </p:sp>
      <p:sp>
        <p:nvSpPr>
          <p:cNvPr id="5" name="Espace réservé du contenu 4"/>
          <p:cNvSpPr>
            <a:spLocks noGrp="1"/>
          </p:cNvSpPr>
          <p:nvPr>
            <p:ph idx="1"/>
          </p:nvPr>
        </p:nvSpPr>
        <p:spPr>
          <a:xfrm>
            <a:off x="468000" y="1268760"/>
            <a:ext cx="8229600" cy="4525963"/>
          </a:xfrm>
        </p:spPr>
        <p:txBody>
          <a:bodyPr>
            <a:normAutofit/>
          </a:bodyPr>
          <a:lstStyle/>
          <a:p>
            <a:pPr algn="just"/>
            <a:r>
              <a:rPr lang="fr-FR" sz="2200" dirty="0" smtClean="0"/>
              <a:t>Lorsque la neutralisation est au statut « </a:t>
            </a:r>
            <a:r>
              <a:rPr lang="fr-FR" sz="2200" dirty="0" err="1" smtClean="0"/>
              <a:t>Waiting</a:t>
            </a:r>
            <a:r>
              <a:rPr lang="fr-FR" sz="2200" dirty="0" smtClean="0"/>
              <a:t> for Settlement Confirmation », ECMS augmente les positions prévisionnelles de collatéral des titres concernés par la neutralisation à la fois dans le T2S Securities </a:t>
            </a:r>
            <a:r>
              <a:rPr lang="fr-FR" sz="2200" dirty="0" err="1" smtClean="0"/>
              <a:t>Account</a:t>
            </a:r>
            <a:r>
              <a:rPr lang="fr-FR" sz="2200" dirty="0" smtClean="0"/>
              <a:t> for Regular Collateral et dans L’ECMS </a:t>
            </a:r>
            <a:r>
              <a:rPr lang="fr-FR" sz="2200" dirty="0" err="1" smtClean="0"/>
              <a:t>Counterparty</a:t>
            </a:r>
            <a:r>
              <a:rPr lang="fr-FR" sz="2200" dirty="0" smtClean="0"/>
              <a:t> </a:t>
            </a:r>
            <a:r>
              <a:rPr lang="fr-FR" sz="2200" dirty="0" err="1" smtClean="0"/>
              <a:t>Asset</a:t>
            </a:r>
            <a:r>
              <a:rPr lang="fr-FR" sz="2200" dirty="0" smtClean="0"/>
              <a:t> </a:t>
            </a:r>
            <a:r>
              <a:rPr lang="fr-FR" sz="2200" dirty="0" err="1" smtClean="0"/>
              <a:t>Account</a:t>
            </a:r>
            <a:r>
              <a:rPr lang="fr-FR" sz="2200" dirty="0" smtClean="0"/>
              <a:t>.</a:t>
            </a:r>
          </a:p>
          <a:p>
            <a:pPr algn="just"/>
            <a:endParaRPr lang="fr-FR" sz="2200" dirty="0"/>
          </a:p>
          <a:p>
            <a:pPr algn="just"/>
            <a:endParaRPr lang="fr-FR" sz="2200" dirty="0"/>
          </a:p>
        </p:txBody>
      </p:sp>
    </p:spTree>
    <p:extLst>
      <p:ext uri="{BB962C8B-B14F-4D97-AF65-F5344CB8AC3E}">
        <p14:creationId xmlns:p14="http://schemas.microsoft.com/office/powerpoint/2010/main" val="230902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Enregistrement des écarts de valorisation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23</a:t>
            </a:fld>
            <a:endParaRPr lang="fr-FR" dirty="0"/>
          </a:p>
        </p:txBody>
      </p:sp>
      <p:sp>
        <p:nvSpPr>
          <p:cNvPr id="5" name="Espace réservé du contenu 4"/>
          <p:cNvSpPr>
            <a:spLocks noGrp="1"/>
          </p:cNvSpPr>
          <p:nvPr>
            <p:ph idx="1"/>
          </p:nvPr>
        </p:nvSpPr>
        <p:spPr>
          <a:xfrm>
            <a:off x="468000" y="1268760"/>
            <a:ext cx="8229600" cy="4525963"/>
          </a:xfrm>
        </p:spPr>
        <p:txBody>
          <a:bodyPr>
            <a:normAutofit/>
          </a:bodyPr>
          <a:lstStyle/>
          <a:p>
            <a:pPr algn="just"/>
            <a:r>
              <a:rPr lang="fr-FR" sz="2200" dirty="0"/>
              <a:t>ECMS </a:t>
            </a:r>
            <a:r>
              <a:rPr lang="fr-FR" sz="2200" dirty="0" smtClean="0"/>
              <a:t>procède aux contrôles </a:t>
            </a:r>
            <a:r>
              <a:rPr lang="fr-FR" sz="2200" dirty="0"/>
              <a:t>d’éligibilité et à la valorisation des titres. </a:t>
            </a:r>
            <a:r>
              <a:rPr lang="fr-FR" sz="2200" dirty="0" smtClean="0"/>
              <a:t>Si ECMS détecte qu’un titre neutralisé est inéligible ou identifie un écart de valeur du collatéral, la BCN est informée et l’écart est enregistré dans la table T2S Relocation </a:t>
            </a:r>
            <a:r>
              <a:rPr lang="fr-FR" sz="2200" dirty="0" err="1" smtClean="0"/>
              <a:t>Discrepancies</a:t>
            </a:r>
            <a:r>
              <a:rPr lang="fr-FR" sz="2200" dirty="0" smtClean="0"/>
              <a:t> :</a:t>
            </a:r>
          </a:p>
          <a:p>
            <a:pPr algn="just"/>
            <a:endParaRPr lang="fr-FR" sz="2200" dirty="0"/>
          </a:p>
          <a:p>
            <a:pPr algn="just"/>
            <a:endParaRPr lang="fr-FR" sz="2200" dirty="0"/>
          </a:p>
        </p:txBody>
      </p:sp>
      <p:graphicFrame>
        <p:nvGraphicFramePr>
          <p:cNvPr id="6" name="Tableau 5"/>
          <p:cNvGraphicFramePr>
            <a:graphicFrameLocks noGrp="1"/>
          </p:cNvGraphicFramePr>
          <p:nvPr>
            <p:extLst>
              <p:ext uri="{D42A27DB-BD31-4B8C-83A1-F6EECF244321}">
                <p14:modId xmlns:p14="http://schemas.microsoft.com/office/powerpoint/2010/main" val="4165912693"/>
              </p:ext>
            </p:extLst>
          </p:nvPr>
        </p:nvGraphicFramePr>
        <p:xfrm>
          <a:off x="1450452" y="3212976"/>
          <a:ext cx="6264696" cy="2376265"/>
        </p:xfrm>
        <a:graphic>
          <a:graphicData uri="http://schemas.openxmlformats.org/drawingml/2006/table">
            <a:tbl>
              <a:tblPr firstRow="1" firstCol="1" bandRow="1">
                <a:tableStyleId>{5C22544A-7EE6-4342-B048-85BDC9FD1C3A}</a:tableStyleId>
              </a:tblPr>
              <a:tblGrid>
                <a:gridCol w="1991555">
                  <a:extLst>
                    <a:ext uri="{9D8B030D-6E8A-4147-A177-3AD203B41FA5}">
                      <a16:colId xmlns:a16="http://schemas.microsoft.com/office/drawing/2014/main" val="2135598260"/>
                    </a:ext>
                  </a:extLst>
                </a:gridCol>
                <a:gridCol w="4273141">
                  <a:extLst>
                    <a:ext uri="{9D8B030D-6E8A-4147-A177-3AD203B41FA5}">
                      <a16:colId xmlns:a16="http://schemas.microsoft.com/office/drawing/2014/main" val="3717319220"/>
                    </a:ext>
                  </a:extLst>
                </a:gridCol>
              </a:tblGrid>
              <a:tr h="220218">
                <a:tc>
                  <a:txBody>
                    <a:bodyPr/>
                    <a:lstStyle/>
                    <a:p>
                      <a:pPr algn="l">
                        <a:lnSpc>
                          <a:spcPct val="115000"/>
                        </a:lnSpc>
                        <a:spcBef>
                          <a:spcPts val="300"/>
                        </a:spcBef>
                        <a:spcAft>
                          <a:spcPts val="300"/>
                        </a:spcAft>
                      </a:pPr>
                      <a:r>
                        <a:rPr lang="en-GB" sz="1100">
                          <a:effectLst/>
                        </a:rPr>
                        <a:t>Attribute</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15000"/>
                        </a:lnSpc>
                        <a:spcBef>
                          <a:spcPts val="300"/>
                        </a:spcBef>
                        <a:spcAft>
                          <a:spcPts val="300"/>
                        </a:spcAft>
                      </a:pPr>
                      <a:r>
                        <a:rPr lang="en-GB" sz="1100">
                          <a:effectLst/>
                        </a:rPr>
                        <a:t>Description</a:t>
                      </a:r>
                      <a:endParaRPr lang="fr-FR"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42522402"/>
                  </a:ext>
                </a:extLst>
              </a:tr>
              <a:tr h="220218">
                <a:tc>
                  <a:txBody>
                    <a:bodyPr/>
                    <a:lstStyle/>
                    <a:p>
                      <a:pPr algn="just">
                        <a:lnSpc>
                          <a:spcPct val="115000"/>
                        </a:lnSpc>
                        <a:spcBef>
                          <a:spcPts val="300"/>
                        </a:spcBef>
                        <a:spcAft>
                          <a:spcPts val="300"/>
                        </a:spcAft>
                      </a:pPr>
                      <a:r>
                        <a:rPr lang="en-GB" sz="1100">
                          <a:effectLst/>
                        </a:rPr>
                        <a:t>T2S Collateral Relocation Id.</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100">
                          <a:effectLst/>
                        </a:rPr>
                        <a:t>Identifier of the T2S Relocation in the ECMS.</a:t>
                      </a:r>
                      <a:endParaRPr lang="fr-FR"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97958687"/>
                  </a:ext>
                </a:extLst>
              </a:tr>
              <a:tr h="220218">
                <a:tc>
                  <a:txBody>
                    <a:bodyPr/>
                    <a:lstStyle/>
                    <a:p>
                      <a:pPr algn="just">
                        <a:lnSpc>
                          <a:spcPct val="115000"/>
                        </a:lnSpc>
                        <a:spcBef>
                          <a:spcPts val="300"/>
                        </a:spcBef>
                        <a:spcAft>
                          <a:spcPts val="300"/>
                        </a:spcAft>
                      </a:pPr>
                      <a:r>
                        <a:rPr lang="en-GB" sz="1100">
                          <a:effectLst/>
                        </a:rPr>
                        <a:t>ISIN</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100">
                          <a:effectLst/>
                        </a:rPr>
                        <a:t>ISIN of the asset that has been relocated by T2S.</a:t>
                      </a:r>
                      <a:endParaRPr lang="fr-FR"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57588689"/>
                  </a:ext>
                </a:extLst>
              </a:tr>
              <a:tr h="220218">
                <a:tc>
                  <a:txBody>
                    <a:bodyPr/>
                    <a:lstStyle/>
                    <a:p>
                      <a:pPr algn="just">
                        <a:lnSpc>
                          <a:spcPct val="115000"/>
                        </a:lnSpc>
                        <a:spcBef>
                          <a:spcPts val="300"/>
                        </a:spcBef>
                        <a:spcAft>
                          <a:spcPts val="300"/>
                        </a:spcAft>
                      </a:pPr>
                      <a:r>
                        <a:rPr lang="en-GB" sz="1100">
                          <a:effectLst/>
                        </a:rPr>
                        <a:t>Discrepancy Id</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100">
                          <a:effectLst/>
                        </a:rPr>
                        <a:t>Unique identifier given by the system to identify the discrepancy.</a:t>
                      </a:r>
                      <a:endParaRPr lang="fr-FR"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23826654"/>
                  </a:ext>
                </a:extLst>
              </a:tr>
              <a:tr h="834739">
                <a:tc>
                  <a:txBody>
                    <a:bodyPr/>
                    <a:lstStyle/>
                    <a:p>
                      <a:pPr algn="just">
                        <a:lnSpc>
                          <a:spcPct val="115000"/>
                        </a:lnSpc>
                        <a:spcBef>
                          <a:spcPts val="300"/>
                        </a:spcBef>
                        <a:spcAft>
                          <a:spcPts val="300"/>
                        </a:spcAft>
                      </a:pPr>
                      <a:r>
                        <a:rPr lang="en-GB" sz="1100">
                          <a:effectLst/>
                        </a:rPr>
                        <a:t>Discrepancy Type</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100">
                          <a:effectLst/>
                        </a:rPr>
                        <a:t>The possible values are:</a:t>
                      </a:r>
                      <a:endParaRPr lang="fr-FR" sz="1100">
                        <a:effectLst/>
                      </a:endParaRPr>
                    </a:p>
                    <a:p>
                      <a:pPr marL="342900" lvl="0" indent="-342900" algn="just">
                        <a:lnSpc>
                          <a:spcPct val="115000"/>
                        </a:lnSpc>
                        <a:spcBef>
                          <a:spcPts val="300"/>
                        </a:spcBef>
                        <a:spcAft>
                          <a:spcPts val="300"/>
                        </a:spcAft>
                        <a:buFont typeface="Symbol" panose="05050102010706020507" pitchFamily="18" charset="2"/>
                        <a:buChar char=""/>
                      </a:pPr>
                      <a:r>
                        <a:rPr lang="en-GB" sz="1100">
                          <a:effectLst/>
                        </a:rPr>
                        <a:t>Asset not eligible.</a:t>
                      </a:r>
                      <a:endParaRPr lang="fr-FR" sz="1100">
                        <a:effectLst/>
                      </a:endParaRPr>
                    </a:p>
                    <a:p>
                      <a:pPr marL="342900" lvl="0" indent="-342900" algn="just">
                        <a:lnSpc>
                          <a:spcPct val="115000"/>
                        </a:lnSpc>
                        <a:spcBef>
                          <a:spcPts val="300"/>
                        </a:spcBef>
                        <a:spcAft>
                          <a:spcPts val="300"/>
                        </a:spcAft>
                        <a:buFont typeface="Symbol" panose="05050102010706020507" pitchFamily="18" charset="2"/>
                        <a:buChar char=""/>
                      </a:pPr>
                      <a:r>
                        <a:rPr lang="en-GB" sz="1100">
                          <a:effectLst/>
                        </a:rPr>
                        <a:t>Difference in Collateral Value</a:t>
                      </a:r>
                      <a:endParaRPr lang="fr-FR"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98644280"/>
                  </a:ext>
                </a:extLst>
              </a:tr>
              <a:tr h="660654">
                <a:tc>
                  <a:txBody>
                    <a:bodyPr/>
                    <a:lstStyle/>
                    <a:p>
                      <a:pPr algn="just">
                        <a:lnSpc>
                          <a:spcPct val="115000"/>
                        </a:lnSpc>
                        <a:spcBef>
                          <a:spcPts val="300"/>
                        </a:spcBef>
                        <a:spcAft>
                          <a:spcPts val="300"/>
                        </a:spcAft>
                      </a:pPr>
                      <a:r>
                        <a:rPr lang="en-GB" sz="1100">
                          <a:effectLst/>
                        </a:rPr>
                        <a:t>Difference between collateral value and cash amount</a:t>
                      </a:r>
                      <a:endParaRPr lang="fr-FR"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100" dirty="0">
                          <a:effectLst/>
                        </a:rPr>
                        <a:t>Difference (if any) between the collateral value  of the asset and the cash amount indicated in the T2S Collateral Relocation Instruction.</a:t>
                      </a:r>
                      <a:endParaRPr lang="fr-FR" sz="11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6870740"/>
                  </a:ext>
                </a:extLst>
              </a:tr>
            </a:tbl>
          </a:graphicData>
        </a:graphic>
      </p:graphicFrame>
    </p:spTree>
    <p:extLst>
      <p:ext uri="{BB962C8B-B14F-4D97-AF65-F5344CB8AC3E}">
        <p14:creationId xmlns:p14="http://schemas.microsoft.com/office/powerpoint/2010/main" val="3835988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24</a:t>
            </a:fld>
            <a:endParaRPr lang="fr-FR" dirty="0"/>
          </a:p>
        </p:txBody>
      </p:sp>
      <p:sp>
        <p:nvSpPr>
          <p:cNvPr id="4" name="Espace réservé du texte 3"/>
          <p:cNvSpPr>
            <a:spLocks noGrp="1"/>
          </p:cNvSpPr>
          <p:nvPr>
            <p:ph type="body" sz="quarter" idx="10"/>
          </p:nvPr>
        </p:nvSpPr>
        <p:spPr>
          <a:xfrm>
            <a:off x="1062040" y="1340768"/>
            <a:ext cx="7380360" cy="4500000"/>
          </a:xfrm>
        </p:spPr>
        <p:txBody>
          <a:bodyPr anchor="ctr"/>
          <a:lstStyle/>
          <a:p>
            <a:pPr marL="0" indent="0" algn="ctr">
              <a:buNone/>
            </a:pPr>
            <a:r>
              <a:rPr lang="fr-FR" dirty="0" smtClean="0"/>
              <a:t>4. Confirmation du dénouement de l’instruction de neutralisation</a:t>
            </a:r>
            <a:endParaRPr lang="fr-FR" dirty="0"/>
          </a:p>
        </p:txBody>
      </p:sp>
    </p:spTree>
    <p:extLst>
      <p:ext uri="{BB962C8B-B14F-4D97-AF65-F5344CB8AC3E}">
        <p14:creationId xmlns:p14="http://schemas.microsoft.com/office/powerpoint/2010/main" val="927019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Réception de la confirmation du dénouement de l’instruction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25</a:t>
            </a:fld>
            <a:endParaRPr lang="fr-FR" dirty="0"/>
          </a:p>
        </p:txBody>
      </p:sp>
      <p:sp>
        <p:nvSpPr>
          <p:cNvPr id="5" name="Espace réservé du contenu 4"/>
          <p:cNvSpPr>
            <a:spLocks noGrp="1"/>
          </p:cNvSpPr>
          <p:nvPr>
            <p:ph idx="1"/>
          </p:nvPr>
        </p:nvSpPr>
        <p:spPr/>
        <p:txBody>
          <a:bodyPr>
            <a:normAutofit/>
          </a:bodyPr>
          <a:lstStyle/>
          <a:p>
            <a:pPr algn="just"/>
            <a:r>
              <a:rPr lang="fr-FR" sz="2200" dirty="0" smtClean="0"/>
              <a:t>T2S envoie à ECMS un message de confirmation de dénouement  pour chaque instruction de neutralisation dénouée.</a:t>
            </a:r>
          </a:p>
          <a:p>
            <a:pPr lvl="1" algn="just"/>
            <a:r>
              <a:rPr lang="fr-FR" sz="2000" dirty="0"/>
              <a:t>Ce message prend la forme d’un sese.025.</a:t>
            </a:r>
          </a:p>
          <a:p>
            <a:pPr algn="just"/>
            <a:endParaRPr lang="fr-FR" sz="2200" dirty="0"/>
          </a:p>
          <a:p>
            <a:pPr algn="just"/>
            <a:r>
              <a:rPr lang="fr-FR" sz="2200" dirty="0" smtClean="0"/>
              <a:t>Lorsqu’une confirmation de dénouement est reçue de T2S, ECMS actualise le statut de la notification d’instruction correspondante dans la table T2S </a:t>
            </a:r>
            <a:r>
              <a:rPr lang="fr-FR" sz="2200" dirty="0" err="1" smtClean="0"/>
              <a:t>Generated</a:t>
            </a:r>
            <a:r>
              <a:rPr lang="fr-FR" sz="2200" dirty="0" smtClean="0"/>
              <a:t> Settlement (cf. slide 18) à « </a:t>
            </a:r>
            <a:r>
              <a:rPr lang="fr-FR" sz="2200" dirty="0" err="1" smtClean="0"/>
              <a:t>settled</a:t>
            </a:r>
            <a:r>
              <a:rPr lang="fr-FR" sz="2200" dirty="0" smtClean="0"/>
              <a:t> ».</a:t>
            </a:r>
            <a:endParaRPr lang="fr-FR" sz="2200" dirty="0"/>
          </a:p>
        </p:txBody>
      </p:sp>
    </p:spTree>
    <p:extLst>
      <p:ext uri="{BB962C8B-B14F-4D97-AF65-F5344CB8AC3E}">
        <p14:creationId xmlns:p14="http://schemas.microsoft.com/office/powerpoint/2010/main" val="87270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à jour des positions conservatrices et actuelles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26</a:t>
            </a:fld>
            <a:endParaRPr lang="fr-FR" dirty="0"/>
          </a:p>
        </p:txBody>
      </p:sp>
      <p:sp>
        <p:nvSpPr>
          <p:cNvPr id="5" name="Espace réservé du contenu 4"/>
          <p:cNvSpPr>
            <a:spLocks noGrp="1"/>
          </p:cNvSpPr>
          <p:nvPr>
            <p:ph idx="1"/>
          </p:nvPr>
        </p:nvSpPr>
        <p:spPr>
          <a:xfrm>
            <a:off x="468000" y="1143000"/>
            <a:ext cx="8229600" cy="4525963"/>
          </a:xfrm>
        </p:spPr>
        <p:txBody>
          <a:bodyPr>
            <a:normAutofit lnSpcReduction="10000"/>
          </a:bodyPr>
          <a:lstStyle/>
          <a:p>
            <a:pPr algn="just"/>
            <a:r>
              <a:rPr lang="fr-FR" sz="2200" dirty="0" smtClean="0"/>
              <a:t>Après réception de la confirmation du dénouement de l’instruction, ECMS augmente les positions conservatrices et actuelles correspondantes aux titres concernés par la neutralisation à la fois dans le T2S Securities </a:t>
            </a:r>
            <a:r>
              <a:rPr lang="fr-FR" sz="2200" dirty="0" err="1" smtClean="0"/>
              <a:t>Account</a:t>
            </a:r>
            <a:r>
              <a:rPr lang="fr-FR" sz="2200" dirty="0" smtClean="0"/>
              <a:t> for Regular Collateral et dans l’ECMS </a:t>
            </a:r>
            <a:r>
              <a:rPr lang="fr-FR" sz="2200" dirty="0" err="1" smtClean="0"/>
              <a:t>Counterparty</a:t>
            </a:r>
            <a:r>
              <a:rPr lang="fr-FR" sz="2200" dirty="0" smtClean="0"/>
              <a:t> </a:t>
            </a:r>
            <a:r>
              <a:rPr lang="fr-FR" sz="2200" dirty="0" err="1" smtClean="0"/>
              <a:t>Asset</a:t>
            </a:r>
            <a:r>
              <a:rPr lang="fr-FR" sz="2200" dirty="0" smtClean="0"/>
              <a:t> </a:t>
            </a:r>
            <a:r>
              <a:rPr lang="fr-FR" sz="2200" dirty="0" err="1" smtClean="0"/>
              <a:t>Account</a:t>
            </a:r>
            <a:r>
              <a:rPr lang="fr-FR" sz="2200" dirty="0" smtClean="0"/>
              <a:t>.</a:t>
            </a:r>
          </a:p>
          <a:p>
            <a:pPr algn="just"/>
            <a:endParaRPr lang="fr-FR" sz="2200" dirty="0"/>
          </a:p>
          <a:p>
            <a:pPr algn="just"/>
            <a:r>
              <a:rPr lang="fr-FR" sz="2200" dirty="0" smtClean="0"/>
              <a:t>ECMS augmente le collatéral en pool du montant </a:t>
            </a:r>
            <a:r>
              <a:rPr lang="fr-FR" sz="2200" dirty="0"/>
              <a:t>indiqué dans l’instruction de neutralisation (et non du collatéral recalculé par ECMS), débite le </a:t>
            </a:r>
            <a:r>
              <a:rPr lang="fr-FR" sz="2200" dirty="0" err="1"/>
              <a:t>Counterparty</a:t>
            </a:r>
            <a:r>
              <a:rPr lang="fr-FR" sz="2200" dirty="0"/>
              <a:t> CLM Main Cash </a:t>
            </a:r>
            <a:r>
              <a:rPr lang="fr-FR" sz="2200" dirty="0" err="1"/>
              <a:t>Account</a:t>
            </a:r>
            <a:r>
              <a:rPr lang="fr-FR" sz="2200" dirty="0"/>
              <a:t> du même montant, </a:t>
            </a:r>
            <a:r>
              <a:rPr lang="fr-FR" sz="2200" dirty="0" smtClean="0"/>
              <a:t>et crédite le CLM CB </a:t>
            </a:r>
            <a:r>
              <a:rPr lang="fr-FR" sz="2200" dirty="0" err="1" smtClean="0"/>
              <a:t>Account</a:t>
            </a:r>
            <a:r>
              <a:rPr lang="fr-FR" sz="2200" dirty="0" smtClean="0"/>
              <a:t> de la BCN ayant fourni le crédit.</a:t>
            </a:r>
          </a:p>
          <a:p>
            <a:pPr lvl="1" algn="just"/>
            <a:r>
              <a:rPr lang="fr-FR" sz="2000" dirty="0" smtClean="0"/>
              <a:t>Un Regular </a:t>
            </a:r>
            <a:r>
              <a:rPr lang="fr-FR" sz="2000" dirty="0" err="1" smtClean="0"/>
              <a:t>Payment</a:t>
            </a:r>
            <a:r>
              <a:rPr lang="fr-FR" sz="2000" dirty="0" smtClean="0"/>
              <a:t> ou un </a:t>
            </a:r>
            <a:r>
              <a:rPr lang="fr-FR" sz="2000" dirty="0" err="1" smtClean="0"/>
              <a:t>Connected</a:t>
            </a:r>
            <a:r>
              <a:rPr lang="fr-FR" sz="2000" dirty="0" smtClean="0"/>
              <a:t> </a:t>
            </a:r>
            <a:r>
              <a:rPr lang="fr-FR" sz="2000" dirty="0" err="1" smtClean="0"/>
              <a:t>Payment</a:t>
            </a:r>
            <a:r>
              <a:rPr lang="fr-FR" sz="2000" dirty="0" smtClean="0"/>
              <a:t> (afin d’augmenter la ligne de crédit de la contrepartie) est généré et la neutralisation passe au statut « </a:t>
            </a:r>
            <a:r>
              <a:rPr lang="fr-FR" sz="2000" dirty="0" err="1" smtClean="0"/>
              <a:t>Waiting</a:t>
            </a:r>
            <a:r>
              <a:rPr lang="fr-FR" sz="2000" dirty="0" smtClean="0"/>
              <a:t> for </a:t>
            </a:r>
            <a:r>
              <a:rPr lang="fr-FR" sz="2000" dirty="0" err="1" smtClean="0"/>
              <a:t>Collateralised</a:t>
            </a:r>
            <a:r>
              <a:rPr lang="fr-FR" sz="2000" dirty="0" smtClean="0"/>
              <a:t> </a:t>
            </a:r>
            <a:r>
              <a:rPr lang="fr-FR" sz="2000" dirty="0" err="1" smtClean="0"/>
              <a:t>Debit</a:t>
            </a:r>
            <a:r>
              <a:rPr lang="fr-FR" sz="2000" dirty="0" smtClean="0"/>
              <a:t> confirmation ».</a:t>
            </a:r>
            <a:endParaRPr lang="fr-FR" sz="2000" dirty="0"/>
          </a:p>
        </p:txBody>
      </p:sp>
    </p:spTree>
    <p:extLst>
      <p:ext uri="{BB962C8B-B14F-4D97-AF65-F5344CB8AC3E}">
        <p14:creationId xmlns:p14="http://schemas.microsoft.com/office/powerpoint/2010/main" val="238765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Envoi de la notification à la contrepartie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27</a:t>
            </a:fld>
            <a:endParaRPr lang="fr-FR" dirty="0"/>
          </a:p>
        </p:txBody>
      </p:sp>
      <p:sp>
        <p:nvSpPr>
          <p:cNvPr id="5" name="Espace réservé du contenu 4"/>
          <p:cNvSpPr>
            <a:spLocks noGrp="1"/>
          </p:cNvSpPr>
          <p:nvPr>
            <p:ph idx="1"/>
          </p:nvPr>
        </p:nvSpPr>
        <p:spPr/>
        <p:txBody>
          <a:bodyPr>
            <a:normAutofit/>
          </a:bodyPr>
          <a:lstStyle/>
          <a:p>
            <a:pPr algn="just"/>
            <a:r>
              <a:rPr lang="fr-FR" sz="2200" dirty="0" smtClean="0"/>
              <a:t>A réception de la confirmation du paiement par CLM, ECMS envoie à la Contrepartie une notification (sese.025) confirmant que la neutralisation a été traitée avec succès. Le statut de la neutralisation passe à « </a:t>
            </a:r>
            <a:r>
              <a:rPr lang="fr-FR" sz="2200" dirty="0" err="1" smtClean="0"/>
              <a:t>processed</a:t>
            </a:r>
            <a:r>
              <a:rPr lang="fr-FR" sz="2200" dirty="0" smtClean="0"/>
              <a:t> ».</a:t>
            </a:r>
          </a:p>
          <a:p>
            <a:pPr algn="just"/>
            <a:endParaRPr lang="fr-FR" sz="2200" dirty="0"/>
          </a:p>
          <a:p>
            <a:pPr algn="just"/>
            <a:r>
              <a:rPr lang="fr-FR" sz="2200" dirty="0" smtClean="0"/>
              <a:t>En cas de rejet du paiement par CLM, ECMS met à jour le statut de la neutralisation à « </a:t>
            </a:r>
            <a:r>
              <a:rPr lang="fr-FR" sz="2200" dirty="0" err="1" smtClean="0"/>
              <a:t>Collateralised</a:t>
            </a:r>
            <a:r>
              <a:rPr lang="fr-FR" sz="2200" dirty="0" smtClean="0"/>
              <a:t> </a:t>
            </a:r>
            <a:r>
              <a:rPr lang="fr-FR" sz="2200" dirty="0" err="1" smtClean="0"/>
              <a:t>debit</a:t>
            </a:r>
            <a:r>
              <a:rPr lang="fr-FR" sz="2200" dirty="0" smtClean="0"/>
              <a:t> to </a:t>
            </a:r>
            <a:r>
              <a:rPr lang="fr-FR" sz="2200" dirty="0" err="1" smtClean="0"/>
              <a:t>be</a:t>
            </a:r>
            <a:r>
              <a:rPr lang="fr-FR" sz="2200" dirty="0" smtClean="0"/>
              <a:t> </a:t>
            </a:r>
            <a:r>
              <a:rPr lang="fr-FR" sz="2200" dirty="0" err="1" smtClean="0"/>
              <a:t>resubmitted</a:t>
            </a:r>
            <a:r>
              <a:rPr lang="fr-FR" sz="2200" dirty="0" smtClean="0"/>
              <a:t> » pour intervention manuelle de la BCN.</a:t>
            </a:r>
            <a:endParaRPr lang="fr-FR" sz="2000" dirty="0"/>
          </a:p>
        </p:txBody>
      </p:sp>
    </p:spTree>
    <p:extLst>
      <p:ext uri="{BB962C8B-B14F-4D97-AF65-F5344CB8AC3E}">
        <p14:creationId xmlns:p14="http://schemas.microsoft.com/office/powerpoint/2010/main" val="2772436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Vue d’ensemble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28</a:t>
            </a:fld>
            <a:endParaRPr lang="fr-FR" dirty="0"/>
          </a:p>
        </p:txBody>
      </p:sp>
      <p:pic>
        <p:nvPicPr>
          <p:cNvPr id="8" name="Espace réservé du contenu 7"/>
          <p:cNvPicPr>
            <a:picLocks noGrp="1" noChangeAspect="1"/>
          </p:cNvPicPr>
          <p:nvPr>
            <p:ph idx="1"/>
          </p:nvPr>
        </p:nvPicPr>
        <p:blipFill>
          <a:blip r:embed="rId2"/>
          <a:stretch>
            <a:fillRect/>
          </a:stretch>
        </p:blipFill>
        <p:spPr>
          <a:xfrm>
            <a:off x="1393000" y="1143000"/>
            <a:ext cx="6379600" cy="4716774"/>
          </a:xfrm>
          <a:prstGeom prst="rect">
            <a:avLst/>
          </a:prstGeom>
        </p:spPr>
      </p:pic>
    </p:spTree>
    <p:extLst>
      <p:ext uri="{BB962C8B-B14F-4D97-AF65-F5344CB8AC3E}">
        <p14:creationId xmlns:p14="http://schemas.microsoft.com/office/powerpoint/2010/main" val="31940154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Statuts de l’instruction de neutralisation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29</a:t>
            </a:fld>
            <a:endParaRPr lang="fr-FR" dirty="0"/>
          </a:p>
        </p:txBody>
      </p:sp>
      <p:pic>
        <p:nvPicPr>
          <p:cNvPr id="6" name="Espace réservé du contenu 5"/>
          <p:cNvPicPr>
            <a:picLocks noGrp="1" noChangeAspect="1"/>
          </p:cNvPicPr>
          <p:nvPr>
            <p:ph idx="1"/>
          </p:nvPr>
        </p:nvPicPr>
        <p:blipFill>
          <a:blip r:embed="rId2"/>
          <a:stretch>
            <a:fillRect/>
          </a:stretch>
        </p:blipFill>
        <p:spPr>
          <a:xfrm>
            <a:off x="2443696" y="1439863"/>
            <a:ext cx="4278834" cy="4525962"/>
          </a:xfrm>
          <a:prstGeom prst="rect">
            <a:avLst/>
          </a:prstGeom>
        </p:spPr>
      </p:pic>
    </p:spTree>
    <p:extLst>
      <p:ext uri="{BB962C8B-B14F-4D97-AF65-F5344CB8AC3E}">
        <p14:creationId xmlns:p14="http://schemas.microsoft.com/office/powerpoint/2010/main" val="399280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3</a:t>
            </a:fld>
            <a:endParaRPr lang="fr-FR" dirty="0"/>
          </a:p>
        </p:txBody>
      </p:sp>
      <p:sp>
        <p:nvSpPr>
          <p:cNvPr id="4" name="Espace réservé du texte 3"/>
          <p:cNvSpPr>
            <a:spLocks noGrp="1"/>
          </p:cNvSpPr>
          <p:nvPr>
            <p:ph type="body" sz="quarter" idx="10"/>
          </p:nvPr>
        </p:nvSpPr>
        <p:spPr/>
        <p:txBody>
          <a:bodyPr anchor="ctr"/>
          <a:lstStyle/>
          <a:p>
            <a:r>
              <a:rPr lang="fr-FR" dirty="0" smtClean="0"/>
              <a:t>Configurations dans ECMS</a:t>
            </a:r>
          </a:p>
          <a:p>
            <a:r>
              <a:rPr lang="fr-FR" dirty="0"/>
              <a:t>Communication des données référentielles à T2S</a:t>
            </a:r>
          </a:p>
          <a:p>
            <a:r>
              <a:rPr lang="fr-FR" dirty="0"/>
              <a:t>Traitement des instructions de </a:t>
            </a:r>
            <a:r>
              <a:rPr lang="fr-FR" dirty="0" smtClean="0"/>
              <a:t>neutralisation</a:t>
            </a:r>
          </a:p>
          <a:p>
            <a:r>
              <a:rPr lang="fr-FR" dirty="0"/>
              <a:t>Confirmation du dénouement de l’instruction de neutralisation</a:t>
            </a:r>
          </a:p>
          <a:p>
            <a:endParaRPr lang="fr-FR" dirty="0"/>
          </a:p>
        </p:txBody>
      </p:sp>
    </p:spTree>
    <p:extLst>
      <p:ext uri="{BB962C8B-B14F-4D97-AF65-F5344CB8AC3E}">
        <p14:creationId xmlns:p14="http://schemas.microsoft.com/office/powerpoint/2010/main" val="3639753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Récapitulatif des messages</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30</a:t>
            </a:fld>
            <a:endParaRPr lang="fr-FR" dirty="0"/>
          </a:p>
        </p:txBody>
      </p:sp>
      <p:sp>
        <p:nvSpPr>
          <p:cNvPr id="5" name="Espace réservé du contenu 4"/>
          <p:cNvSpPr>
            <a:spLocks noGrp="1"/>
          </p:cNvSpPr>
          <p:nvPr>
            <p:ph idx="1"/>
          </p:nvPr>
        </p:nvSpPr>
        <p:spPr/>
        <p:txBody>
          <a:bodyPr>
            <a:normAutofit/>
          </a:bodyPr>
          <a:lstStyle/>
          <a:p>
            <a:pPr algn="just"/>
            <a:r>
              <a:rPr lang="fr-FR" sz="2200" dirty="0"/>
              <a:t>T2S  </a:t>
            </a:r>
            <a:r>
              <a:rPr lang="fr-FR" sz="2200" dirty="0" smtClean="0"/>
              <a:t>envoie </a:t>
            </a:r>
            <a:r>
              <a:rPr lang="fr-FR" sz="2200" dirty="0"/>
              <a:t>à ECMS une notification d’instruction de neutralisation </a:t>
            </a:r>
            <a:r>
              <a:rPr lang="fr-FR" sz="2200" dirty="0" smtClean="0"/>
              <a:t>au format sese.032.</a:t>
            </a:r>
          </a:p>
          <a:p>
            <a:pPr algn="just"/>
            <a:endParaRPr lang="fr-FR" sz="2200" dirty="0"/>
          </a:p>
          <a:p>
            <a:pPr algn="just"/>
            <a:r>
              <a:rPr lang="fr-FR" sz="2200" dirty="0" smtClean="0"/>
              <a:t>T2S envoie à ECMS une confirmation du dénouement de l’instruction de neutralisation au format sese.025.</a:t>
            </a:r>
          </a:p>
          <a:p>
            <a:pPr algn="just"/>
            <a:endParaRPr lang="fr-FR" sz="2200" dirty="0"/>
          </a:p>
          <a:p>
            <a:pPr algn="just"/>
            <a:r>
              <a:rPr lang="fr-FR" sz="2200" dirty="0" smtClean="0"/>
              <a:t>ECMS envoie à la Contrepartie une confirmation du traitement de la neutralisation au format sese.025.</a:t>
            </a:r>
            <a:endParaRPr lang="fr-FR" sz="2200" dirty="0"/>
          </a:p>
        </p:txBody>
      </p:sp>
    </p:spTree>
    <p:extLst>
      <p:ext uri="{BB962C8B-B14F-4D97-AF65-F5344CB8AC3E}">
        <p14:creationId xmlns:p14="http://schemas.microsoft.com/office/powerpoint/2010/main" val="125005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4</a:t>
            </a:fld>
            <a:endParaRPr lang="fr-FR" dirty="0"/>
          </a:p>
        </p:txBody>
      </p:sp>
      <p:sp>
        <p:nvSpPr>
          <p:cNvPr id="4" name="Espace réservé du texte 3"/>
          <p:cNvSpPr>
            <a:spLocks noGrp="1"/>
          </p:cNvSpPr>
          <p:nvPr>
            <p:ph type="body" sz="quarter" idx="10"/>
          </p:nvPr>
        </p:nvSpPr>
        <p:spPr>
          <a:xfrm>
            <a:off x="1092567" y="1556792"/>
            <a:ext cx="7020000" cy="4500000"/>
          </a:xfrm>
        </p:spPr>
        <p:txBody>
          <a:bodyPr anchor="ctr"/>
          <a:lstStyle/>
          <a:p>
            <a:pPr algn="ctr"/>
            <a:r>
              <a:rPr lang="fr-FR" dirty="0" smtClean="0"/>
              <a:t>Configurations</a:t>
            </a:r>
          </a:p>
          <a:p>
            <a:pPr marL="0" indent="0" algn="ctr">
              <a:buNone/>
            </a:pPr>
            <a:endParaRPr lang="fr-FR" dirty="0"/>
          </a:p>
        </p:txBody>
      </p:sp>
    </p:spTree>
    <p:extLst>
      <p:ext uri="{BB962C8B-B14F-4D97-AF65-F5344CB8AC3E}">
        <p14:creationId xmlns:p14="http://schemas.microsoft.com/office/powerpoint/2010/main" val="396525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Rattachement des T2S DCA avec les ECMS </a:t>
            </a:r>
            <a:r>
              <a:rPr lang="fr-FR" dirty="0" err="1" smtClean="0"/>
              <a:t>counterparty</a:t>
            </a:r>
            <a:r>
              <a:rPr lang="fr-FR" dirty="0" smtClean="0"/>
              <a:t> </a:t>
            </a:r>
            <a:r>
              <a:rPr lang="fr-FR" dirty="0" err="1" smtClean="0"/>
              <a:t>asset</a:t>
            </a:r>
            <a:r>
              <a:rPr lang="fr-FR" dirty="0" smtClean="0"/>
              <a:t> </a:t>
            </a:r>
            <a:r>
              <a:rPr lang="fr-FR" dirty="0" err="1" smtClean="0"/>
              <a:t>account</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5</a:t>
            </a:fld>
            <a:endParaRPr lang="fr-FR" dirty="0"/>
          </a:p>
        </p:txBody>
      </p:sp>
      <p:sp>
        <p:nvSpPr>
          <p:cNvPr id="5" name="Espace réservé du contenu 4"/>
          <p:cNvSpPr>
            <a:spLocks noGrp="1"/>
          </p:cNvSpPr>
          <p:nvPr>
            <p:ph idx="1"/>
          </p:nvPr>
        </p:nvSpPr>
        <p:spPr/>
        <p:txBody>
          <a:bodyPr>
            <a:normAutofit fontScale="92500" lnSpcReduction="20000"/>
          </a:bodyPr>
          <a:lstStyle/>
          <a:p>
            <a:pPr algn="just"/>
            <a:r>
              <a:rPr lang="fr-FR" sz="2400" dirty="0" smtClean="0"/>
              <a:t>ECMS maintient dans ses données référentielles une table de concordance permettant de rattacher le T2S </a:t>
            </a:r>
            <a:r>
              <a:rPr lang="fr-FR" sz="2400" dirty="0" err="1" smtClean="0"/>
              <a:t>Dedicated</a:t>
            </a:r>
            <a:r>
              <a:rPr lang="fr-FR" sz="2400" dirty="0" smtClean="0"/>
              <a:t> Cash </a:t>
            </a:r>
            <a:r>
              <a:rPr lang="fr-FR" sz="2400" dirty="0" err="1" smtClean="0"/>
              <a:t>Account</a:t>
            </a:r>
            <a:r>
              <a:rPr lang="fr-FR" sz="2400" dirty="0" smtClean="0"/>
              <a:t> de la Contrepartie - ayant reçu le crédit </a:t>
            </a:r>
            <a:r>
              <a:rPr lang="fr-FR" sz="2400" dirty="0" err="1" smtClean="0"/>
              <a:t>intrajournalier</a:t>
            </a:r>
            <a:r>
              <a:rPr lang="fr-FR" sz="2400" dirty="0" smtClean="0"/>
              <a:t> dans T2S - à l’ECMS </a:t>
            </a:r>
            <a:r>
              <a:rPr lang="fr-FR" sz="2400" dirty="0" err="1"/>
              <a:t>C</a:t>
            </a:r>
            <a:r>
              <a:rPr lang="fr-FR" sz="2400" dirty="0" err="1" smtClean="0"/>
              <a:t>ounterparty</a:t>
            </a:r>
            <a:r>
              <a:rPr lang="fr-FR" sz="2400" dirty="0" smtClean="0"/>
              <a:t> </a:t>
            </a:r>
            <a:r>
              <a:rPr lang="fr-FR" sz="2400" dirty="0" err="1"/>
              <a:t>A</a:t>
            </a:r>
            <a:r>
              <a:rPr lang="fr-FR" sz="2400" dirty="0" err="1" smtClean="0"/>
              <a:t>sset</a:t>
            </a:r>
            <a:r>
              <a:rPr lang="fr-FR" sz="2400" dirty="0" smtClean="0"/>
              <a:t> </a:t>
            </a:r>
            <a:r>
              <a:rPr lang="fr-FR" sz="2400" dirty="0" err="1"/>
              <a:t>A</a:t>
            </a:r>
            <a:r>
              <a:rPr lang="fr-FR" sz="2400" dirty="0" err="1" smtClean="0"/>
              <a:t>ccount</a:t>
            </a:r>
            <a:r>
              <a:rPr lang="fr-FR" sz="2400" dirty="0" smtClean="0"/>
              <a:t> dans lequel seront enregistrés les titres neutralisés.</a:t>
            </a:r>
          </a:p>
          <a:p>
            <a:pPr algn="just"/>
            <a:endParaRPr lang="fr-FR" sz="2400" dirty="0"/>
          </a:p>
          <a:p>
            <a:pPr algn="just"/>
            <a:r>
              <a:rPr lang="fr-FR" sz="2400" dirty="0" smtClean="0"/>
              <a:t>Cette table de concordance permet également d’identifier le Main Cash </a:t>
            </a:r>
            <a:r>
              <a:rPr lang="fr-FR" sz="2400" dirty="0" err="1" smtClean="0"/>
              <a:t>Account</a:t>
            </a:r>
            <a:r>
              <a:rPr lang="fr-FR" sz="2400" dirty="0" smtClean="0"/>
              <a:t> de la </a:t>
            </a:r>
            <a:r>
              <a:rPr lang="fr-FR" sz="2400" dirty="0"/>
              <a:t>C</a:t>
            </a:r>
            <a:r>
              <a:rPr lang="fr-FR" sz="2400" dirty="0" smtClean="0"/>
              <a:t>ontrepartie dans CLM à débiter suite à la neutralisation et le CB </a:t>
            </a:r>
            <a:r>
              <a:rPr lang="fr-FR" sz="2400" dirty="0" err="1" smtClean="0"/>
              <a:t>account</a:t>
            </a:r>
            <a:r>
              <a:rPr lang="fr-FR" sz="2400" dirty="0" smtClean="0"/>
              <a:t> de la BCN de refinancement dans CLM à créditer.</a:t>
            </a:r>
          </a:p>
          <a:p>
            <a:pPr algn="just"/>
            <a:endParaRPr lang="fr-FR" sz="2400" dirty="0"/>
          </a:p>
          <a:p>
            <a:pPr algn="just"/>
            <a:r>
              <a:rPr lang="fr-FR" sz="2400" dirty="0"/>
              <a:t>En application du principe de ségrégation nationale des données, chaque BCN est responsable de la configuration des tables de correspondance des Contreparties relevant de sa communauté nationale. Cette configuration est uniquement effectuée en U2A.</a:t>
            </a:r>
          </a:p>
        </p:txBody>
      </p:sp>
    </p:spTree>
    <p:extLst>
      <p:ext uri="{BB962C8B-B14F-4D97-AF65-F5344CB8AC3E}">
        <p14:creationId xmlns:p14="http://schemas.microsoft.com/office/powerpoint/2010/main" val="304765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Rattachement </a:t>
            </a:r>
            <a:r>
              <a:rPr lang="fr-FR" dirty="0" smtClean="0"/>
              <a:t>des </a:t>
            </a:r>
            <a:r>
              <a:rPr lang="fr-FR" dirty="0"/>
              <a:t>T2S DCA avec les </a:t>
            </a:r>
            <a:r>
              <a:rPr lang="fr-FR" dirty="0" smtClean="0"/>
              <a:t>comptes ECMS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6</a:t>
            </a:fld>
            <a:endParaRPr lang="fr-FR" dirty="0"/>
          </a:p>
        </p:txBody>
      </p:sp>
      <p:sp>
        <p:nvSpPr>
          <p:cNvPr id="5" name="Espace réservé du contenu 4"/>
          <p:cNvSpPr>
            <a:spLocks noGrp="1"/>
          </p:cNvSpPr>
          <p:nvPr>
            <p:ph idx="1"/>
          </p:nvPr>
        </p:nvSpPr>
        <p:spPr>
          <a:xfrm>
            <a:off x="468000" y="1268760"/>
            <a:ext cx="8229600" cy="4697203"/>
          </a:xfrm>
        </p:spPr>
        <p:txBody>
          <a:bodyPr>
            <a:normAutofit/>
          </a:bodyPr>
          <a:lstStyle/>
          <a:p>
            <a:pPr algn="just"/>
            <a:r>
              <a:rPr lang="fr-FR" sz="2000" u="sng" dirty="0" smtClean="0"/>
              <a:t>Reference data for T2S DCA </a:t>
            </a:r>
            <a:r>
              <a:rPr lang="fr-FR" sz="2000" u="sng" dirty="0" err="1" smtClean="0"/>
              <a:t>Mapping</a:t>
            </a:r>
            <a:r>
              <a:rPr lang="fr-FR" sz="2000" u="sng" dirty="0" smtClean="0"/>
              <a:t> for Collateral Relocation :</a:t>
            </a:r>
            <a:endParaRPr lang="fr-FR" sz="2000" u="sng" dirty="0"/>
          </a:p>
        </p:txBody>
      </p:sp>
      <p:graphicFrame>
        <p:nvGraphicFramePr>
          <p:cNvPr id="6" name="Tableau 5"/>
          <p:cNvGraphicFramePr>
            <a:graphicFrameLocks noGrp="1"/>
          </p:cNvGraphicFramePr>
          <p:nvPr>
            <p:extLst>
              <p:ext uri="{D42A27DB-BD31-4B8C-83A1-F6EECF244321}">
                <p14:modId xmlns:p14="http://schemas.microsoft.com/office/powerpoint/2010/main" val="2776042003"/>
              </p:ext>
            </p:extLst>
          </p:nvPr>
        </p:nvGraphicFramePr>
        <p:xfrm>
          <a:off x="1527996" y="1809283"/>
          <a:ext cx="6109607" cy="4282440"/>
        </p:xfrm>
        <a:graphic>
          <a:graphicData uri="http://schemas.openxmlformats.org/drawingml/2006/table">
            <a:tbl>
              <a:tblPr firstRow="1" firstCol="1" bandRow="1">
                <a:tableStyleId>{5C22544A-7EE6-4342-B048-85BDC9FD1C3A}</a:tableStyleId>
              </a:tblPr>
              <a:tblGrid>
                <a:gridCol w="1942252">
                  <a:extLst>
                    <a:ext uri="{9D8B030D-6E8A-4147-A177-3AD203B41FA5}">
                      <a16:colId xmlns:a16="http://schemas.microsoft.com/office/drawing/2014/main" val="104268699"/>
                    </a:ext>
                  </a:extLst>
                </a:gridCol>
                <a:gridCol w="4167355">
                  <a:extLst>
                    <a:ext uri="{9D8B030D-6E8A-4147-A177-3AD203B41FA5}">
                      <a16:colId xmlns:a16="http://schemas.microsoft.com/office/drawing/2014/main" val="2411710382"/>
                    </a:ext>
                  </a:extLst>
                </a:gridCol>
              </a:tblGrid>
              <a:tr h="0">
                <a:tc>
                  <a:txBody>
                    <a:bodyPr/>
                    <a:lstStyle/>
                    <a:p>
                      <a:pPr algn="l">
                        <a:lnSpc>
                          <a:spcPct val="115000"/>
                        </a:lnSpc>
                        <a:spcBef>
                          <a:spcPts val="300"/>
                        </a:spcBef>
                        <a:spcAft>
                          <a:spcPts val="300"/>
                        </a:spcAft>
                      </a:pPr>
                      <a:r>
                        <a:rPr lang="en-GB" sz="1200">
                          <a:effectLst/>
                        </a:rPr>
                        <a:t>Attribute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15000"/>
                        </a:lnSpc>
                        <a:spcBef>
                          <a:spcPts val="300"/>
                        </a:spcBef>
                        <a:spcAft>
                          <a:spcPts val="300"/>
                        </a:spcAft>
                      </a:pPr>
                      <a:r>
                        <a:rPr lang="en-GB" sz="1200">
                          <a:effectLst/>
                        </a:rPr>
                        <a:t>Description</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41148850"/>
                  </a:ext>
                </a:extLst>
              </a:tr>
              <a:tr h="185420">
                <a:tc>
                  <a:txBody>
                    <a:bodyPr/>
                    <a:lstStyle/>
                    <a:p>
                      <a:pPr algn="just">
                        <a:lnSpc>
                          <a:spcPct val="115000"/>
                        </a:lnSpc>
                        <a:spcBef>
                          <a:spcPts val="300"/>
                        </a:spcBef>
                        <a:spcAft>
                          <a:spcPts val="300"/>
                        </a:spcAft>
                      </a:pPr>
                      <a:r>
                        <a:rPr lang="en-GB" sz="1200">
                          <a:effectLst/>
                        </a:rPr>
                        <a:t>T2S DCA Mapping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Unique Identifier of the T2S DCA Mapping.</a:t>
                      </a:r>
                      <a:endParaRPr lang="fr-FR" sz="1200">
                        <a:effectLst/>
                      </a:endParaRPr>
                    </a:p>
                    <a:p>
                      <a:pPr algn="just">
                        <a:lnSpc>
                          <a:spcPct val="115000"/>
                        </a:lnSpc>
                        <a:spcBef>
                          <a:spcPts val="300"/>
                        </a:spcBef>
                        <a:spcAft>
                          <a:spcPts val="300"/>
                        </a:spcAft>
                      </a:pPr>
                      <a:r>
                        <a:rPr lang="en-US" sz="1200">
                          <a:effectLst/>
                        </a:rPr>
                        <a:t>It is provided automatically by the ECMS when the T2S DCA Mapping is created.</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69528018"/>
                  </a:ext>
                </a:extLst>
              </a:tr>
              <a:tr h="0">
                <a:tc>
                  <a:txBody>
                    <a:bodyPr/>
                    <a:lstStyle/>
                    <a:p>
                      <a:pPr algn="just">
                        <a:lnSpc>
                          <a:spcPct val="115000"/>
                        </a:lnSpc>
                        <a:spcBef>
                          <a:spcPts val="300"/>
                        </a:spcBef>
                        <a:spcAft>
                          <a:spcPts val="300"/>
                        </a:spcAft>
                      </a:pPr>
                      <a:r>
                        <a:rPr lang="en-GB" sz="1200">
                          <a:effectLst/>
                        </a:rPr>
                        <a:t>NCB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Identifier of the NCB acting as refinancing Central Bank.</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4350263"/>
                  </a:ext>
                </a:extLst>
              </a:tr>
              <a:tr h="0">
                <a:tc>
                  <a:txBody>
                    <a:bodyPr/>
                    <a:lstStyle/>
                    <a:p>
                      <a:pPr algn="just">
                        <a:lnSpc>
                          <a:spcPct val="115000"/>
                        </a:lnSpc>
                        <a:spcBef>
                          <a:spcPts val="300"/>
                        </a:spcBef>
                        <a:spcAft>
                          <a:spcPts val="300"/>
                        </a:spcAft>
                      </a:pPr>
                      <a:r>
                        <a:rPr lang="en-GB" sz="1200">
                          <a:effectLst/>
                        </a:rPr>
                        <a:t>T2S DCA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Identifier of the T2S DCA of the counterparty where the cash has been provided through auto-collateralisation.</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03524312"/>
                  </a:ext>
                </a:extLst>
              </a:tr>
              <a:tr h="0">
                <a:tc>
                  <a:txBody>
                    <a:bodyPr/>
                    <a:lstStyle/>
                    <a:p>
                      <a:pPr algn="just">
                        <a:lnSpc>
                          <a:spcPct val="115000"/>
                        </a:lnSpc>
                        <a:spcBef>
                          <a:spcPts val="300"/>
                        </a:spcBef>
                        <a:spcAft>
                          <a:spcPts val="300"/>
                        </a:spcAft>
                      </a:pPr>
                      <a:r>
                        <a:rPr lang="en-GB" sz="1200">
                          <a:effectLst/>
                        </a:rPr>
                        <a:t>T2S DCA Owner (Party BIC)</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11-character Bank Identifier Code (BIC11) to identify the Party owning the account </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44484635"/>
                  </a:ext>
                </a:extLst>
              </a:tr>
              <a:tr h="0">
                <a:tc>
                  <a:txBody>
                    <a:bodyPr/>
                    <a:lstStyle/>
                    <a:p>
                      <a:pPr algn="just">
                        <a:lnSpc>
                          <a:spcPct val="115000"/>
                        </a:lnSpc>
                        <a:spcBef>
                          <a:spcPts val="300"/>
                        </a:spcBef>
                        <a:spcAft>
                          <a:spcPts val="300"/>
                        </a:spcAft>
                      </a:pPr>
                      <a:r>
                        <a:rPr lang="en-GB" sz="1200">
                          <a:effectLst/>
                        </a:rPr>
                        <a:t>ECMS Counterparty Asset Account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Identifier of the ECMS Counterparty Asset Account where the relocated collateral will be registered.</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5847576"/>
                  </a:ext>
                </a:extLst>
              </a:tr>
              <a:tr h="0">
                <a:tc>
                  <a:txBody>
                    <a:bodyPr/>
                    <a:lstStyle/>
                    <a:p>
                      <a:pPr algn="just">
                        <a:lnSpc>
                          <a:spcPct val="115000"/>
                        </a:lnSpc>
                        <a:spcBef>
                          <a:spcPts val="300"/>
                        </a:spcBef>
                        <a:spcAft>
                          <a:spcPts val="300"/>
                        </a:spcAft>
                      </a:pPr>
                      <a:r>
                        <a:rPr lang="en-GB" sz="1200">
                          <a:effectLst/>
                        </a:rPr>
                        <a:t>ECMS Counterparty Asset Account owner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dirty="0">
                          <a:effectLst/>
                        </a:rPr>
                        <a:t>Identifier of the owner of the ECMS Counterparty Asset Account </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90986715"/>
                  </a:ext>
                </a:extLst>
              </a:tr>
              <a:tr h="0">
                <a:tc>
                  <a:txBody>
                    <a:bodyPr/>
                    <a:lstStyle/>
                    <a:p>
                      <a:pPr algn="just">
                        <a:lnSpc>
                          <a:spcPct val="115000"/>
                        </a:lnSpc>
                        <a:spcBef>
                          <a:spcPts val="300"/>
                        </a:spcBef>
                        <a:spcAft>
                          <a:spcPts val="300"/>
                        </a:spcAft>
                      </a:pPr>
                      <a:r>
                        <a:rPr lang="en-GB" sz="1200">
                          <a:effectLst/>
                        </a:rPr>
                        <a:t>Counterparty CLM MCA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dirty="0">
                          <a:effectLst/>
                        </a:rPr>
                        <a:t>Identifier of the Counterparty CLM Main Cash Account that needs to be debited following the corresponding T2S Collateral Relocation.</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13714725"/>
                  </a:ext>
                </a:extLst>
              </a:tr>
              <a:tr h="0">
                <a:tc>
                  <a:txBody>
                    <a:bodyPr/>
                    <a:lstStyle/>
                    <a:p>
                      <a:pPr algn="just">
                        <a:lnSpc>
                          <a:spcPct val="115000"/>
                        </a:lnSpc>
                        <a:spcBef>
                          <a:spcPts val="300"/>
                        </a:spcBef>
                        <a:spcAft>
                          <a:spcPts val="300"/>
                        </a:spcAft>
                      </a:pPr>
                      <a:r>
                        <a:rPr lang="en-GB" sz="1200">
                          <a:effectLst/>
                        </a:rPr>
                        <a:t>NCB CLM MCA Identifier</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Identifier of the NCB CLM Main Cash Account that needs to be credited following corresponding T2S Collateral Relocation.</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50818094"/>
                  </a:ext>
                </a:extLst>
              </a:tr>
              <a:tr h="0">
                <a:tc>
                  <a:txBody>
                    <a:bodyPr/>
                    <a:lstStyle/>
                    <a:p>
                      <a:pPr algn="just">
                        <a:lnSpc>
                          <a:spcPct val="115000"/>
                        </a:lnSpc>
                        <a:spcBef>
                          <a:spcPts val="300"/>
                        </a:spcBef>
                        <a:spcAft>
                          <a:spcPts val="300"/>
                        </a:spcAft>
                      </a:pPr>
                      <a:r>
                        <a:rPr lang="en-GB" sz="1200">
                          <a:effectLst/>
                        </a:rPr>
                        <a:t>Validity Start 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a:effectLst/>
                        </a:rPr>
                        <a:t>First day of validity of the record.</a:t>
                      </a:r>
                      <a:endParaRPr lang="fr-F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03802514"/>
                  </a:ext>
                </a:extLst>
              </a:tr>
              <a:tr h="0">
                <a:tc>
                  <a:txBody>
                    <a:bodyPr/>
                    <a:lstStyle/>
                    <a:p>
                      <a:pPr algn="just">
                        <a:lnSpc>
                          <a:spcPct val="115000"/>
                        </a:lnSpc>
                        <a:spcBef>
                          <a:spcPts val="300"/>
                        </a:spcBef>
                        <a:spcAft>
                          <a:spcPts val="300"/>
                        </a:spcAft>
                      </a:pPr>
                      <a:r>
                        <a:rPr lang="en-GB" sz="1200">
                          <a:effectLst/>
                        </a:rPr>
                        <a:t>Validity End Date</a:t>
                      </a:r>
                      <a:endParaRPr lang="fr-F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200" dirty="0">
                          <a:effectLst/>
                        </a:rPr>
                        <a:t>Optional. Last day of validity of the record.</a:t>
                      </a:r>
                      <a:endParaRPr lang="fr-F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56732200"/>
                  </a:ext>
                </a:extLst>
              </a:tr>
            </a:tbl>
          </a:graphicData>
        </a:graphic>
      </p:graphicFrame>
    </p:spTree>
    <p:extLst>
      <p:ext uri="{BB962C8B-B14F-4D97-AF65-F5344CB8AC3E}">
        <p14:creationId xmlns:p14="http://schemas.microsoft.com/office/powerpoint/2010/main" val="112952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7</a:t>
            </a:fld>
            <a:endParaRPr lang="fr-FR" dirty="0"/>
          </a:p>
        </p:txBody>
      </p:sp>
      <p:sp>
        <p:nvSpPr>
          <p:cNvPr id="4" name="Espace réservé du texte 3"/>
          <p:cNvSpPr>
            <a:spLocks noGrp="1"/>
          </p:cNvSpPr>
          <p:nvPr>
            <p:ph type="body" sz="quarter" idx="10"/>
          </p:nvPr>
        </p:nvSpPr>
        <p:spPr>
          <a:xfrm>
            <a:off x="1043608" y="1340768"/>
            <a:ext cx="7236024" cy="4500000"/>
          </a:xfrm>
        </p:spPr>
        <p:txBody>
          <a:bodyPr anchor="ctr"/>
          <a:lstStyle/>
          <a:p>
            <a:pPr marL="0" indent="0" algn="ctr">
              <a:buNone/>
            </a:pPr>
            <a:r>
              <a:rPr lang="fr-FR" dirty="0" smtClean="0"/>
              <a:t>2. Communication des données référentielles à T2S</a:t>
            </a:r>
            <a:endParaRPr lang="fr-FR" dirty="0"/>
          </a:p>
        </p:txBody>
      </p:sp>
    </p:spTree>
    <p:extLst>
      <p:ext uri="{BB962C8B-B14F-4D97-AF65-F5344CB8AC3E}">
        <p14:creationId xmlns:p14="http://schemas.microsoft.com/office/powerpoint/2010/main" val="3624467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Gestion des données référentielles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8</a:t>
            </a:fld>
            <a:endParaRPr lang="fr-FR" dirty="0"/>
          </a:p>
        </p:txBody>
      </p:sp>
      <p:sp>
        <p:nvSpPr>
          <p:cNvPr id="5" name="Espace réservé du contenu 4"/>
          <p:cNvSpPr>
            <a:spLocks noGrp="1"/>
          </p:cNvSpPr>
          <p:nvPr>
            <p:ph idx="1"/>
          </p:nvPr>
        </p:nvSpPr>
        <p:spPr>
          <a:xfrm>
            <a:off x="448853" y="1143000"/>
            <a:ext cx="8229600" cy="4525963"/>
          </a:xfrm>
        </p:spPr>
        <p:txBody>
          <a:bodyPr/>
          <a:lstStyle/>
          <a:p>
            <a:pPr algn="just"/>
            <a:r>
              <a:rPr lang="fr-FR" sz="2400" dirty="0"/>
              <a:t>ECMS </a:t>
            </a:r>
            <a:r>
              <a:rPr lang="fr-FR" sz="2400" dirty="0" smtClean="0"/>
              <a:t>transmet </a:t>
            </a:r>
            <a:r>
              <a:rPr lang="fr-FR" sz="2400" dirty="0"/>
              <a:t>quotidiennement à T2S </a:t>
            </a:r>
            <a:r>
              <a:rPr lang="fr-FR" sz="2400" dirty="0" smtClean="0"/>
              <a:t>les </a:t>
            </a:r>
            <a:r>
              <a:rPr lang="fr-FR" sz="2400" dirty="0"/>
              <a:t>données référentielles nécessaires à la gestion </a:t>
            </a:r>
            <a:r>
              <a:rPr lang="fr-FR" sz="2400" dirty="0" smtClean="0"/>
              <a:t>des instructions d’auto-</a:t>
            </a:r>
            <a:r>
              <a:rPr lang="fr-FR" sz="2400" dirty="0" err="1" smtClean="0"/>
              <a:t>collatéralisation</a:t>
            </a:r>
            <a:r>
              <a:rPr lang="fr-FR" sz="2400" dirty="0" smtClean="0"/>
              <a:t> durant </a:t>
            </a:r>
            <a:r>
              <a:rPr lang="fr-FR" sz="2400" dirty="0"/>
              <a:t>le </a:t>
            </a:r>
            <a:r>
              <a:rPr lang="fr-FR" sz="2400" i="1" dirty="0"/>
              <a:t>Day Time </a:t>
            </a:r>
            <a:r>
              <a:rPr lang="fr-FR" sz="2400" i="1" dirty="0" err="1"/>
              <a:t>Process</a:t>
            </a:r>
            <a:r>
              <a:rPr lang="fr-FR" sz="2400" i="1" dirty="0"/>
              <a:t> </a:t>
            </a:r>
            <a:r>
              <a:rPr lang="fr-FR" sz="2400" dirty="0"/>
              <a:t>ou le </a:t>
            </a:r>
            <a:r>
              <a:rPr lang="fr-FR" sz="2400" i="1" dirty="0"/>
              <a:t>End-of-Day </a:t>
            </a:r>
            <a:r>
              <a:rPr lang="fr-FR" sz="2400" dirty="0"/>
              <a:t>:</a:t>
            </a:r>
          </a:p>
          <a:p>
            <a:pPr lvl="1"/>
            <a:r>
              <a:rPr lang="fr-FR" sz="2200" dirty="0"/>
              <a:t>Les titres éligibles (en delta) ,</a:t>
            </a:r>
          </a:p>
          <a:p>
            <a:pPr lvl="1"/>
            <a:r>
              <a:rPr lang="fr-FR" sz="2200" dirty="0"/>
              <a:t>Les couples interdits (en delta),</a:t>
            </a:r>
          </a:p>
          <a:p>
            <a:pPr lvl="1"/>
            <a:r>
              <a:rPr lang="fr-FR" sz="2200" dirty="0"/>
              <a:t>Les coefficients de valorisation (en stock).</a:t>
            </a:r>
          </a:p>
        </p:txBody>
      </p:sp>
    </p:spTree>
    <p:extLst>
      <p:ext uri="{BB962C8B-B14F-4D97-AF65-F5344CB8AC3E}">
        <p14:creationId xmlns:p14="http://schemas.microsoft.com/office/powerpoint/2010/main" val="233480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Périmètre des titres éligibles retenus </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9</a:t>
            </a:fld>
            <a:endParaRPr lang="fr-FR" dirty="0"/>
          </a:p>
        </p:txBody>
      </p:sp>
      <p:sp>
        <p:nvSpPr>
          <p:cNvPr id="5" name="Espace réservé du contenu 4"/>
          <p:cNvSpPr>
            <a:spLocks noGrp="1"/>
          </p:cNvSpPr>
          <p:nvPr>
            <p:ph idx="1"/>
          </p:nvPr>
        </p:nvSpPr>
        <p:spPr>
          <a:xfrm>
            <a:off x="467999" y="1143000"/>
            <a:ext cx="8229600" cy="4525963"/>
          </a:xfrm>
        </p:spPr>
        <p:txBody>
          <a:bodyPr/>
          <a:lstStyle/>
          <a:p>
            <a:pPr algn="just"/>
            <a:r>
              <a:rPr lang="fr-FR" sz="2000" dirty="0"/>
              <a:t>ECMS </a:t>
            </a:r>
            <a:r>
              <a:rPr lang="fr-FR" sz="2000" dirty="0" smtClean="0"/>
              <a:t>envoie </a:t>
            </a:r>
            <a:r>
              <a:rPr lang="fr-FR" sz="2000" dirty="0"/>
              <a:t>quotidiennement </a:t>
            </a:r>
            <a:r>
              <a:rPr lang="fr-FR" sz="2000" dirty="0" smtClean="0"/>
              <a:t>à T2S </a:t>
            </a:r>
            <a:r>
              <a:rPr lang="fr-FR" sz="2000" dirty="0"/>
              <a:t>une liste de titres éligibles pour satisfaire aux contrôle d’éligibilité. Cette liste est propre à chaque HCB </a:t>
            </a:r>
            <a:r>
              <a:rPr lang="fr-FR" sz="2000" dirty="0" smtClean="0"/>
              <a:t>. Elle </a:t>
            </a:r>
            <a:r>
              <a:rPr lang="fr-FR" sz="2000" dirty="0"/>
              <a:t>est élaborée d’après les étapes </a:t>
            </a:r>
            <a:r>
              <a:rPr lang="fr-FR" sz="2000" dirty="0" smtClean="0"/>
              <a:t>suivantes :</a:t>
            </a:r>
            <a:endParaRPr lang="fr-FR" sz="2000" dirty="0"/>
          </a:p>
          <a:p>
            <a:endParaRPr lang="fr-FR" dirty="0"/>
          </a:p>
        </p:txBody>
      </p:sp>
      <p:graphicFrame>
        <p:nvGraphicFramePr>
          <p:cNvPr id="6" name="Diagramme 5"/>
          <p:cNvGraphicFramePr/>
          <p:nvPr>
            <p:extLst>
              <p:ext uri="{D42A27DB-BD31-4B8C-83A1-F6EECF244321}">
                <p14:modId xmlns:p14="http://schemas.microsoft.com/office/powerpoint/2010/main" val="516177302"/>
              </p:ext>
            </p:extLst>
          </p:nvPr>
        </p:nvGraphicFramePr>
        <p:xfrm>
          <a:off x="568538" y="2491078"/>
          <a:ext cx="8028521" cy="358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0000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BARIT-BDF-PPT-1">
  <a:themeElements>
    <a:clrScheme name="Personnalisé 1">
      <a:dk1>
        <a:sysClr val="windowText" lastClr="000000"/>
      </a:dk1>
      <a:lt1>
        <a:sysClr val="window" lastClr="FFFFFF"/>
      </a:lt1>
      <a:dk2>
        <a:srgbClr val="666666"/>
      </a:dk2>
      <a:lt2>
        <a:srgbClr val="D2D2D2"/>
      </a:lt2>
      <a:accent1>
        <a:srgbClr val="205AA7"/>
      </a:accent1>
      <a:accent2>
        <a:srgbClr val="005BD3"/>
      </a:accent2>
      <a:accent3>
        <a:srgbClr val="00449E"/>
      </a:accent3>
      <a:accent4>
        <a:srgbClr val="00449E"/>
      </a:accent4>
      <a:accent5>
        <a:srgbClr val="800080"/>
      </a:accent5>
      <a:accent6>
        <a:srgbClr val="D60093"/>
      </a:accent6>
      <a:hlink>
        <a:srgbClr val="A0006E"/>
      </a:hlink>
      <a:folHlink>
        <a:srgbClr val="FE19FF"/>
      </a:folHlink>
    </a:clrScheme>
    <a:fontScheme name="Personnalisé 1">
      <a:majorFont>
        <a:latin typeface="Calibri"/>
        <a:ea typeface=""/>
        <a:cs typeface=""/>
      </a:majorFont>
      <a:minorFont>
        <a:latin typeface="Calibri"/>
        <a:ea typeface=""/>
        <a:cs typeface=""/>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BARIT-BDF-PPT [Lecture seule]" id="{B8996ECA-2DB2-4577-9989-D8E1764EF4D6}" vid="{9792DEAD-D8A8-4CFD-80AE-15F943662B3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TRANE_MediaType xmlns="141d8ada-ab67-46b9-a6c4-f73b95bedb2b">5</INTRANE_MediaType>
    <INTRANE_MediaCategory xmlns="141d8ada-ab67-46b9-a6c4-f73b95bedb2b">7</INTRANE_MediaCategory>
    <INTRANE_IsAmbition2020Media xmlns="834bd692-7201-4343-9a59-08b1a61dabc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ntraneDocument" ma:contentTypeID="0x0101005AD2E17D830C4A47919A8B2E429EF09F00DED39C0D10B8B243A3DA4A325390F447" ma:contentTypeVersion="1" ma:contentTypeDescription="Crée un document." ma:contentTypeScope="" ma:versionID="dbd1fc20711cf9246c03abd6405ccce9">
  <xsd:schema xmlns:xsd="http://www.w3.org/2001/XMLSchema" xmlns:xs="http://www.w3.org/2001/XMLSchema" xmlns:p="http://schemas.microsoft.com/office/2006/metadata/properties" xmlns:ns3="141d8ada-ab67-46b9-a6c4-f73b95bedb2b" xmlns:ns4="834bd692-7201-4343-9a59-08b1a61dabcf" targetNamespace="http://schemas.microsoft.com/office/2006/metadata/properties" ma:root="true" ma:fieldsID="1a39003a96c72dbe389fec09bbfa3dfd" ns3:_="" ns4:_="">
    <xsd:import namespace="141d8ada-ab67-46b9-a6c4-f73b95bedb2b"/>
    <xsd:import namespace="834bd692-7201-4343-9a59-08b1a61dabcf"/>
    <xsd:element name="properties">
      <xsd:complexType>
        <xsd:sequence>
          <xsd:element name="documentManagement">
            <xsd:complexType>
              <xsd:all>
                <xsd:element ref="ns3:INTRANE_MediaCategory" minOccurs="0"/>
                <xsd:element ref="ns3:INTRANE_MediaCategoryColor" minOccurs="0"/>
                <xsd:element ref="ns4:INTRANE_IsAmbition2020Media" minOccurs="0"/>
                <xsd:element ref="ns3:INTRANE_Media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1d8ada-ab67-46b9-a6c4-f73b95bedb2b" elementFormDefault="qualified">
    <xsd:import namespace="http://schemas.microsoft.com/office/2006/documentManagement/types"/>
    <xsd:import namespace="http://schemas.microsoft.com/office/infopath/2007/PartnerControls"/>
    <xsd:element name="INTRANE_MediaCategory" ma:index="8" nillable="true" ma:displayName="Catégorie de média" ma:description="Catégorie de contenu pour les médias" ma:list="{bf7b3f65-2f85-4e29-8468-69a8a6337be2}" ma:internalName="INTRANE_MediaCategory" ma:showField="Title" ma:web="{141d8ada-ab67-46b9-a6c4-f73b95bedb2b}">
      <xsd:simpleType>
        <xsd:restriction base="dms:Lookup"/>
      </xsd:simpleType>
    </xsd:element>
    <xsd:element name="INTRANE_MediaCategoryColor" ma:index="9" nillable="true" ma:displayName="Catégorie de média:Couleur" ma:description="Couleur de la catégorie" ma:list="{bf7b3f65-2f85-4e29-8468-69a8a6337be2}" ma:internalName="INTRANE_MediaCategoryColor" ma:readOnly="true" ma:showField="Color" ma:web="{141d8ada-ab67-46b9-a6c4-f73b95bedb2b}">
      <xsd:simpleType>
        <xsd:restriction base="dms:Lookup"/>
      </xsd:simpleType>
    </xsd:element>
    <xsd:element name="INTRANE_MediaType" ma:index="11" nillable="true" ma:displayName="Type de média" ma:description="Catégorie de contenu pour les médias" ma:list="{bf4d2ce8-9954-47e8-ab24-192cf2b7d306}" ma:internalName="INTRANE_MediaType" ma:showField="Title" ma:web="{141d8ada-ab67-46b9-a6c4-f73b95bedb2b}">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34bd692-7201-4343-9a59-08b1a61dabcf" elementFormDefault="qualified">
    <xsd:import namespace="http://schemas.microsoft.com/office/2006/documentManagement/types"/>
    <xsd:import namespace="http://schemas.microsoft.com/office/infopath/2007/PartnerControls"/>
    <xsd:element name="INTRANE_IsAmbition2020Media" ma:index="10" nillable="true" ma:displayName="Rang média Ambitions 2020" ma:default="0" ma:description="Rang du média apparaissant sur la page d'accueil Ambitions 2020" ma:indexed="true" ma:internalName="INTRANE_IsAmbition2020Media">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FDDFE8-55E5-4F72-9917-6DF7276A2EFF}">
  <ds:schemaRefs>
    <ds:schemaRef ds:uri="http://purl.org/dc/elements/1.1/"/>
    <ds:schemaRef ds:uri="http://schemas.microsoft.com/office/2006/metadata/properties"/>
    <ds:schemaRef ds:uri="http://purl.org/dc/terms/"/>
    <ds:schemaRef ds:uri="http://schemas.openxmlformats.org/package/2006/metadata/core-properties"/>
    <ds:schemaRef ds:uri="834bd692-7201-4343-9a59-08b1a61dabcf"/>
    <ds:schemaRef ds:uri="http://schemas.microsoft.com/office/2006/documentManagement/types"/>
    <ds:schemaRef ds:uri="http://schemas.microsoft.com/office/infopath/2007/PartnerControls"/>
    <ds:schemaRef ds:uri="141d8ada-ab67-46b9-a6c4-f73b95bedb2b"/>
    <ds:schemaRef ds:uri="http://www.w3.org/XML/1998/namespace"/>
    <ds:schemaRef ds:uri="http://purl.org/dc/dcmitype/"/>
  </ds:schemaRefs>
</ds:datastoreItem>
</file>

<file path=customXml/itemProps2.xml><?xml version="1.0" encoding="utf-8"?>
<ds:datastoreItem xmlns:ds="http://schemas.openxmlformats.org/officeDocument/2006/customXml" ds:itemID="{41323C1A-603D-4890-99D6-2670B78F61AD}">
  <ds:schemaRefs>
    <ds:schemaRef ds:uri="http://schemas.microsoft.com/sharepoint/v3/contenttype/forms"/>
  </ds:schemaRefs>
</ds:datastoreItem>
</file>

<file path=customXml/itemProps3.xml><?xml version="1.0" encoding="utf-8"?>
<ds:datastoreItem xmlns:ds="http://schemas.openxmlformats.org/officeDocument/2006/customXml" ds:itemID="{0BAB77E1-FAFD-483B-A844-67BCA76EB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1d8ada-ab67-46b9-a6c4-f73b95bedb2b"/>
    <ds:schemaRef ds:uri="834bd692-7201-4343-9a59-08b1a61dab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GABARIT-BDF-PPT</Template>
  <TotalTime>1005</TotalTime>
  <Words>2317</Words>
  <Application>Microsoft Office PowerPoint</Application>
  <PresentationFormat>Affichage à l'écran (4:3)</PresentationFormat>
  <Paragraphs>303</Paragraphs>
  <Slides>30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30</vt:i4>
      </vt:variant>
    </vt:vector>
  </HeadingPairs>
  <TitlesOfParts>
    <vt:vector size="36" baseType="lpstr">
      <vt:lpstr>Arial</vt:lpstr>
      <vt:lpstr>Calibri</vt:lpstr>
      <vt:lpstr>Symbol</vt:lpstr>
      <vt:lpstr>Times New Roman</vt:lpstr>
      <vt:lpstr>Wingdings</vt:lpstr>
      <vt:lpstr>GABARIT-BDF-PPT-1</vt:lpstr>
      <vt:lpstr> Gestion de la ligne de crédit T2S</vt:lpstr>
      <vt:lpstr>Introduction</vt:lpstr>
      <vt:lpstr>Présentation PowerPoint</vt:lpstr>
      <vt:lpstr>Présentation PowerPoint</vt:lpstr>
      <vt:lpstr>Rattachement des T2S DCA avec les ECMS counterparty asset account</vt:lpstr>
      <vt:lpstr>Rattachement des T2S DCA avec les comptes ECMS</vt:lpstr>
      <vt:lpstr>Présentation PowerPoint</vt:lpstr>
      <vt:lpstr>Gestion des données référentielles</vt:lpstr>
      <vt:lpstr>Périmètre des titres éligibles retenus </vt:lpstr>
      <vt:lpstr>Préparation des listes de Titres éligibles</vt:lpstr>
      <vt:lpstr>Périmètre des couples interdits retenus</vt:lpstr>
      <vt:lpstr>Communication des listes de couples interdits</vt:lpstr>
      <vt:lpstr>périmètre des Coefficients de valorisation retenus</vt:lpstr>
      <vt:lpstr>Périmètre des Coefficients de valorisation retenus</vt:lpstr>
      <vt:lpstr>Présentation PowerPoint</vt:lpstr>
      <vt:lpstr>Vue d’ensemble</vt:lpstr>
      <vt:lpstr>Envoi de la notification d’instruction de neutralisation par T2S</vt:lpstr>
      <vt:lpstr>Caractéristiques de la notification d’instruction de neutralisation </vt:lpstr>
      <vt:lpstr>Traitement de la notification d’instruction de neutralisation</vt:lpstr>
      <vt:lpstr>Caractéristiques de l’instruction de neutralisation</vt:lpstr>
      <vt:lpstr>Contrôles effectués par ECMS</vt:lpstr>
      <vt:lpstr>Mise à jour des positions prévisionnelles</vt:lpstr>
      <vt:lpstr>Enregistrement des écarts de valorisation</vt:lpstr>
      <vt:lpstr>Présentation PowerPoint</vt:lpstr>
      <vt:lpstr>Réception de la confirmation du dénouement de l’instruction</vt:lpstr>
      <vt:lpstr>Mise à jour des positions conservatrices et actuelles</vt:lpstr>
      <vt:lpstr>Envoi de la notification à la contrepartie</vt:lpstr>
      <vt:lpstr>Vue d’ensemble</vt:lpstr>
      <vt:lpstr>Statuts de l’instruction de neutralisation</vt:lpstr>
      <vt:lpstr>Récapitulatif des messages</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place projet ECMS</dc:title>
  <dc:creator>BOPM</dc:creator>
  <cp:lastModifiedBy>BOPM</cp:lastModifiedBy>
  <cp:revision>107</cp:revision>
  <cp:lastPrinted>2017-07-05T15:29:52Z</cp:lastPrinted>
  <dcterms:created xsi:type="dcterms:W3CDTF">2020-04-29T15:14:52Z</dcterms:created>
  <dcterms:modified xsi:type="dcterms:W3CDTF">2020-06-19T14:39:18Z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0x0101005AD2E17D830C4A47919A8B2E429EF09F00DED39C0D10B8B243A3DA4A325390F447</vt:lpwstr>
  </property>
  <property fmtid="{D5CDD505-2E9C-101B-9397-08002B2CF9AE}" pid="3" name="AlternateThumbnailUrl">
    <vt:lpwstr>, </vt:lpwstr>
  </property>
</Properties>
</file>